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5" r:id="rId1"/>
  </p:sldMasterIdLst>
  <p:sldIdLst>
    <p:sldId id="256" r:id="rId2"/>
    <p:sldId id="257" r:id="rId3"/>
    <p:sldId id="267" r:id="rId4"/>
    <p:sldId id="263" r:id="rId5"/>
    <p:sldId id="273" r:id="rId6"/>
    <p:sldId id="260" r:id="rId7"/>
    <p:sldId id="261" r:id="rId8"/>
    <p:sldId id="262" r:id="rId9"/>
    <p:sldId id="264" r:id="rId10"/>
    <p:sldId id="274" r:id="rId11"/>
    <p:sldId id="265" r:id="rId12"/>
    <p:sldId id="266" r:id="rId13"/>
    <p:sldId id="268" r:id="rId14"/>
    <p:sldId id="269" r:id="rId15"/>
    <p:sldId id="270" r:id="rId16"/>
    <p:sldId id="271" r:id="rId17"/>
    <p:sldId id="275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7351A1-5B5F-6E80-F136-439FF4A6D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9FE9594-BA66-E138-B246-1AEE893DA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EC4EB2-A53D-F563-0F54-7BCD86A9E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5A878A-871E-DDA9-6433-90117E8C6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D475FA-E2C8-20B0-3969-8D1FA7B0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153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BEE02-6E2B-0BAC-4781-7A4EFD1FB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EB3F1F-2F58-C930-7984-ACBDFC777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8C2A1A-4243-D8E2-E167-0492EC477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D4E955-43E3-492D-EB6F-99D925727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6BE23F-9FD2-DC25-D363-D2B96B4C6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25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943B5-E618-991A-5FCE-C9076E3BC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C3FD1A-6C7C-144C-5E6D-32426DD94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E5FFA9-238B-955B-5FDC-2AFF2D04C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809C3A-A256-4251-7803-697C4BE5F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8CF88F-E3B1-D82C-3C63-5670335AE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33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71818-1057-30E5-021C-A678803B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178468-9289-8868-0DA4-90D4213250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A4621CA-6782-CB68-A803-F8F18AF0D1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5C202B-0432-EA68-AD7B-D21CA34C3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20FF03-981A-D2AE-2BDB-2C9CFE407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C9F93D-3675-66E9-986E-8D5EF59B5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315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F22735-C8F9-19D9-AC4A-A075DF1CD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14CA77-19B8-E093-120C-C6D7D2C7E0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6DDE34-96FE-2EBF-6725-86F2D1E7B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A659A8C-D9F2-A1F4-6CE2-73E10A1419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0788EA-DF33-B79C-6713-7688E42A8A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050CA62-61A3-73CC-5F48-5D727D25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8C5070-1572-9B9D-D851-E17A6E30E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ADB08D9-08BD-2374-906D-6E8E7004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63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260B89-F11C-D8A8-34F2-3AF82AE27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F4E56B-82FD-2842-A24E-42C7DA93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F0E661E-4D16-7222-5DCC-20BAAC4A6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F64F12-7985-5984-420D-CA28B21FB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5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F636DA-7A7F-38C0-7A58-92F0681DF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3D3D9D5-A39E-E1B1-ED75-E6A2466CB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4BF3E2-99F9-35A9-C48A-8A923A53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9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BB7D1F-553C-BDA2-41CE-2F2A7B711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7F0A4B-0C6D-CDD7-40F4-230EE3C5C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669E98-8D8F-921B-0F33-D169C5999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CE3EB9-B84B-B7C8-50FB-37D50A352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F6537B-512E-9211-18F7-5FE112961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ED525E-F15D-1A79-388A-20A340E19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053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767DE-FD0D-8509-8CBB-B4820B8BE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F794575-EA80-F16D-48E7-BF0D505E74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F51EEF-C8EB-E5F3-A787-B0155DC88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D5D41F8-0053-3E8A-0875-737D76C40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D47E84-86CF-415E-FFB3-6C1609995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A94218-2A72-F7AA-39BE-7E953B5F1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21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076D6-21E1-5724-CB61-D8DAEB0A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71741A-1BC6-F79C-1A62-14547C14E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462125-698E-F510-8FDB-BAA7B76E3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91DDEB-D75B-8C7F-E034-AA3258D6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57986-AB7E-5DEC-FE6E-8835BF1F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6666E7F-F0F6-2734-5A00-20D60990ED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39B357-DA1D-2DC9-6B56-D84618F51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48E810-B0D6-4B99-95AB-D3BFFA6D6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022E88-979A-C20B-8776-B57E7852C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B57097-AFCF-B164-999B-8A0808E28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79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2EF2C-2A45-30BC-37FA-70258F403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EF7DD3-62D4-1461-A41E-D5869896A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C3EE78-A39C-420E-A6BA-49875CD8D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AAE035-68CC-EBD7-6730-CB92C095FD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DDE59A-0D0D-A6FF-3796-723C1CD3C9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91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7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6.wdp"/><Relationship Id="rId4" Type="http://schemas.microsoft.com/office/2007/relationships/hdphoto" Target="../media/hdphoto3.wdp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5.png"/><Relationship Id="rId4" Type="http://schemas.microsoft.com/office/2007/relationships/hdphoto" Target="../media/hdphoto1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163744C-94C6-01BC-DEA8-8ECCA5EA1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solidFill>
              <a:schemeClr val="accent2">
                <a:lumMod val="75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C2FDD-495C-EE03-92FE-04D34D04EB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7200" dirty="0"/>
              <a:t>Насекомые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15AF8F-6261-8DE5-5EE9-7284B6B5D9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                                                                  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209110-A55F-5311-A6BB-C1396AD0A3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736" b="74847" l="54827" r="94981">
                        <a14:backgroundMark x1="63942" y1="53056" x2="66442" y2="52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808" t="18472" b="18889"/>
          <a:stretch/>
        </p:blipFill>
        <p:spPr bwMode="auto">
          <a:xfrm>
            <a:off x="0" y="174625"/>
            <a:ext cx="5511800" cy="3124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24299B-0D25-C7FE-4D96-A3917383D2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1" b="89844" l="8301" r="93945">
                        <a14:foregroundMark x1="33105" y1="44336" x2="33105" y2="44336"/>
                        <a14:foregroundMark x1="34180" y1="49414" x2="27734" y2="56934"/>
                        <a14:foregroundMark x1="27734" y1="56934" x2="26563" y2="61816"/>
                        <a14:foregroundMark x1="34473" y1="64258" x2="39355" y2="62695"/>
                        <a14:foregroundMark x1="24512" y1="57520" x2="26367" y2="51855"/>
                        <a14:foregroundMark x1="32060" y1="70899" x2="36914" y2="75000"/>
                        <a14:foregroundMark x1="29980" y1="69141" x2="31776" y2="70659"/>
                        <a14:foregroundMark x1="36914" y1="75000" x2="36914" y2="75098"/>
                        <a14:foregroundMark x1="25391" y1="70410" x2="24609" y2="73633"/>
                        <a14:foregroundMark x1="19679" y1="62841" x2="14746" y2="59473"/>
                        <a14:foregroundMark x1="22754" y1="64941" x2="20596" y2="63467"/>
                        <a14:foregroundMark x1="14746" y1="59473" x2="8301" y2="58203"/>
                        <a14:foregroundMark x1="88086" y1="30859" x2="93945" y2="26953"/>
                        <a14:backgroundMark x1="78125" y1="57520" x2="89355" y2="50684"/>
                        <a14:backgroundMark x1="89355" y1="50684" x2="91211" y2="45508"/>
                        <a14:backgroundMark x1="59668" y1="64258" x2="74805" y2="78125"/>
                        <a14:backgroundMark x1="45313" y1="62012" x2="54785" y2="83691"/>
                        <a14:backgroundMark x1="38086" y1="68555" x2="40039" y2="79590"/>
                        <a14:backgroundMark x1="40039" y1="79590" x2="39160" y2="80566"/>
                        <a14:backgroundMark x1="30469" y1="71582" x2="35547" y2="77539"/>
                        <a14:backgroundMark x1="20020" y1="62402" x2="19336" y2="622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0950" y="0"/>
            <a:ext cx="35687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C86233-0E83-ECD3-09D6-54BC9131A5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4442" y="165101"/>
            <a:ext cx="7523116" cy="8651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5213A6-A976-499F-D660-AFA98B92C1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8397" y="5735636"/>
            <a:ext cx="4431003" cy="95726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7048D2E-20C7-210D-EF85-9D7718A925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7100" y="3975100"/>
            <a:ext cx="4533900" cy="111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09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495B9A-26E7-E0CF-A3FD-5CD2C2D38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A7A16D37-0CE2-69BF-E84D-E1D031835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Цель:</a:t>
            </a:r>
            <a:r>
              <a:rPr lang="ru-RU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Формирование начальных форм экологической культуры у детей старшего дошкольного возраста.</a:t>
            </a:r>
            <a:br>
              <a:rPr lang="ru-RU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9182055-0EEE-919B-414D-1FDC5E2B6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00" y="1825625"/>
            <a:ext cx="120269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Задачи: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ru-RU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- учить детей отгадывать загадки;</a:t>
            </a:r>
            <a:br>
              <a:rPr lang="ru-RU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- расширить представление детей о внешнем виде и образе жизни насекомых;</a:t>
            </a:r>
            <a:br>
              <a:rPr lang="ru-RU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- воспитывать бережное отношение к природе.</a:t>
            </a:r>
          </a:p>
          <a:p>
            <a:pPr marL="0" indent="0">
              <a:buNone/>
            </a:pPr>
            <a:b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158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B19613-3DDF-E893-C495-131115E86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175AC5-EAC1-F5C3-7DD4-E8F637827D4A}"/>
              </a:ext>
            </a:extLst>
          </p:cNvPr>
          <p:cNvSpPr txBox="1"/>
          <p:nvPr/>
        </p:nvSpPr>
        <p:spPr>
          <a:xfrm>
            <a:off x="139699" y="2597782"/>
            <a:ext cx="902335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Кузнечик, бабочка, пчела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И муравей, и стрекоза.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Мы даже муху позовем,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Но как мы всех их назовем?</a:t>
            </a:r>
          </a:p>
          <a:p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(насекомые)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BEC290-CF6A-7DB4-2FCE-9AE2D40671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583" b="70694" l="53462" r="95096">
                        <a14:foregroundMark x1="92885" y1="44861" x2="95096" y2="44306"/>
                        <a14:backgroundMark x1="68654" y1="59444" x2="75577" y2="58194"/>
                        <a14:backgroundMark x1="75577" y1="58194" x2="76058" y2="58194"/>
                        <a14:backgroundMark x1="81442" y1="58194" x2="84712" y2="5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62" t="18889" r="865" b="23472"/>
          <a:stretch/>
        </p:blipFill>
        <p:spPr bwMode="auto">
          <a:xfrm flipH="1">
            <a:off x="222250" y="4102100"/>
            <a:ext cx="2298700" cy="27559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A46FD9-2374-9DB4-4391-6C0B3CFAD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41" b="94434" l="8789" r="92969">
                        <a14:foregroundMark x1="13086" y1="13086" x2="10254" y2="6641"/>
                        <a14:foregroundMark x1="89258" y1="86914" x2="93066" y2="90918"/>
                        <a14:foregroundMark x1="31738" y1="91406" x2="45801" y2="94531"/>
                        <a14:foregroundMark x1="45801" y1="94531" x2="51367" y2="91895"/>
                        <a14:foregroundMark x1="10742" y1="69531" x2="8789" y2="497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0"/>
            <a:ext cx="2730501" cy="2230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590C1322-2A73-7186-BC47-25BE7B0C16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314"/>
          <a:stretch/>
        </p:blipFill>
        <p:spPr bwMode="auto">
          <a:xfrm rot="13873021">
            <a:off x="4011623" y="407720"/>
            <a:ext cx="2955906" cy="2932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AF854B-48EC-BFD5-EA03-037FB24CA9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61" b="92676" l="8301" r="89844">
                        <a14:foregroundMark x1="52539" y1="84375" x2="56348" y2="92773"/>
                        <a14:foregroundMark x1="9668" y1="59570" x2="10059" y2="73828"/>
                        <a14:foregroundMark x1="10059" y1="73828" x2="8691" y2="78027"/>
                        <a14:foregroundMark x1="8301" y1="64160" x2="8301" y2="70410"/>
                        <a14:backgroundMark x1="25195" y1="84766" x2="38672" y2="85840"/>
                        <a14:backgroundMark x1="38672" y1="85840" x2="47070" y2="85352"/>
                        <a14:backgroundMark x1="21875" y1="87598" x2="38184" y2="90039"/>
                        <a14:backgroundMark x1="56934" y1="81445" x2="67676" y2="887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8599" y="4649708"/>
            <a:ext cx="2940050" cy="223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669C17-5772-4F31-A68E-325ED9D0FB5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7406439">
            <a:off x="6974660" y="-2221"/>
            <a:ext cx="2400300" cy="24000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3AF6CF-079A-C1C3-AEEB-40E410B51C0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934" b="89844" l="7422" r="93750">
                        <a14:foregroundMark x1="68555" y1="13379" x2="77051" y2="7031"/>
                        <a14:foregroundMark x1="81152" y1="30859" x2="93750" y2="24316"/>
                        <a14:foregroundMark x1="7422" y1="73438" x2="11426" y2="73438"/>
                        <a14:backgroundMark x1="38379" y1="65820" x2="28418" y2="85742"/>
                        <a14:backgroundMark x1="56445" y1="64453" x2="55176" y2="84180"/>
                        <a14:backgroundMark x1="69434" y1="66699" x2="79102" y2="75781"/>
                        <a14:backgroundMark x1="79102" y1="75781" x2="87598" y2="79395"/>
                        <a14:backgroundMark x1="25977" y1="58789" x2="22168" y2="60254"/>
                        <a14:backgroundMark x1="26172" y1="57422" x2="28418" y2="59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838" y="1874055"/>
            <a:ext cx="4140674" cy="36942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3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EF19D2-D904-B14D-CFB5-28923F733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D82343-79C1-751C-776D-2D65A3A666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641" b="94434" l="8789" r="92969">
                        <a14:foregroundMark x1="13086" y1="13086" x2="10254" y2="6641"/>
                        <a14:foregroundMark x1="89258" y1="86914" x2="93066" y2="90918"/>
                        <a14:foregroundMark x1="31738" y1="91406" x2="45801" y2="94531"/>
                        <a14:foregroundMark x1="45801" y1="94531" x2="51367" y2="91895"/>
                        <a14:foregroundMark x1="10742" y1="69531" x2="8789" y2="497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33400"/>
            <a:ext cx="7289799" cy="63245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709C8A-72FA-FB17-AC2F-FEC2FA44977B}"/>
              </a:ext>
            </a:extLst>
          </p:cNvPr>
          <p:cNvSpPr txBox="1"/>
          <p:nvPr/>
        </p:nvSpPr>
        <p:spPr>
          <a:xfrm>
            <a:off x="165101" y="1664385"/>
            <a:ext cx="577849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Нектаром питается, </a:t>
            </a:r>
          </a:p>
          <a:p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Росой умывается.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Солнышко любит.</a:t>
            </a:r>
          </a:p>
          <a:p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Растениям служит.</a:t>
            </a:r>
          </a:p>
          <a:p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(бабочка).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9550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409A09F-819F-F039-4BFC-7BFB5A293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D5CD7F29-8E5D-3583-6155-300B6CDB4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5" b="93930" l="3355" r="95687">
                        <a14:foregroundMark x1="10703" y1="50639" x2="3674" y2="64696"/>
                        <a14:foregroundMark x1="13738" y1="88978" x2="12620" y2="93930"/>
                        <a14:foregroundMark x1="88978" y1="46486" x2="92013" y2="54313"/>
                        <a14:foregroundMark x1="92013" y1="54313" x2="95687" y2="58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4" y="1"/>
            <a:ext cx="827722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A89721-1696-38BD-8163-E1478FFDB39A}"/>
              </a:ext>
            </a:extLst>
          </p:cNvPr>
          <p:cNvSpPr txBox="1"/>
          <p:nvPr/>
        </p:nvSpPr>
        <p:spPr>
          <a:xfrm>
            <a:off x="165100" y="1309850"/>
            <a:ext cx="6578600" cy="2915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Ткач маленький и ловкий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Ткет сети со сноровкой.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 него есть восемь ножек,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 поймать он муху может</a:t>
            </a:r>
          </a:p>
          <a:p>
            <a:r>
              <a:rPr lang="ru-RU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(паук)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63690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7041AB-30D8-99E5-E187-8C9EFBB48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9AB7C7-412F-DF5B-E54B-44F1ADF82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0423" y="-190500"/>
            <a:ext cx="685721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76A586-6E1D-CC53-0FC6-D7BACDDF6930}"/>
              </a:ext>
            </a:extLst>
          </p:cNvPr>
          <p:cNvSpPr txBox="1"/>
          <p:nvPr/>
        </p:nvSpPr>
        <p:spPr>
          <a:xfrm>
            <a:off x="254000" y="1914451"/>
            <a:ext cx="5283200" cy="2648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Я летаю, как хочу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Боком, взад, вперед лечу.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Есть огромные глаза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Я летунья - …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(стрекоза)</a:t>
            </a:r>
          </a:p>
        </p:txBody>
      </p:sp>
    </p:spTree>
    <p:extLst>
      <p:ext uri="{BB962C8B-B14F-4D97-AF65-F5344CB8AC3E}">
        <p14:creationId xmlns:p14="http://schemas.microsoft.com/office/powerpoint/2010/main" val="253800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19EEC4-41DF-6CAC-4B26-9128BAE6A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814F88-303E-778C-A364-B23D70E27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1" b="89844" l="8301" r="93945">
                        <a14:foregroundMark x1="33105" y1="44336" x2="33105" y2="44336"/>
                        <a14:foregroundMark x1="34180" y1="49414" x2="27734" y2="56934"/>
                        <a14:foregroundMark x1="27734" y1="56934" x2="26563" y2="61816"/>
                        <a14:foregroundMark x1="34473" y1="64258" x2="39355" y2="62695"/>
                        <a14:foregroundMark x1="24512" y1="57520" x2="26367" y2="51855"/>
                        <a14:foregroundMark x1="32060" y1="70899" x2="36914" y2="75000"/>
                        <a14:foregroundMark x1="29980" y1="69141" x2="31776" y2="70659"/>
                        <a14:foregroundMark x1="36914" y1="75000" x2="36914" y2="75098"/>
                        <a14:foregroundMark x1="25391" y1="70410" x2="24609" y2="73633"/>
                        <a14:foregroundMark x1="19679" y1="62841" x2="14746" y2="59473"/>
                        <a14:foregroundMark x1="22754" y1="64941" x2="20596" y2="63467"/>
                        <a14:foregroundMark x1="14746" y1="59473" x2="8301" y2="58203"/>
                        <a14:foregroundMark x1="88086" y1="30859" x2="93945" y2="26953"/>
                        <a14:backgroundMark x1="78125" y1="57520" x2="89355" y2="50684"/>
                        <a14:backgroundMark x1="89355" y1="50684" x2="91211" y2="45508"/>
                        <a14:backgroundMark x1="59668" y1="64258" x2="74805" y2="78125"/>
                        <a14:backgroundMark x1="45313" y1="62012" x2="54785" y2="83691"/>
                        <a14:backgroundMark x1="38086" y1="68555" x2="40039" y2="79590"/>
                        <a14:backgroundMark x1="40039" y1="79590" x2="39160" y2="80566"/>
                        <a14:backgroundMark x1="30469" y1="71582" x2="35547" y2="77539"/>
                        <a14:backgroundMark x1="20020" y1="62402" x2="19336" y2="622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0"/>
            <a:ext cx="7340600" cy="67310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2EACF8-1937-9604-BB5B-0DEBFB5E2827}"/>
              </a:ext>
            </a:extLst>
          </p:cNvPr>
          <p:cNvSpPr txBox="1"/>
          <p:nvPr/>
        </p:nvSpPr>
        <p:spPr>
          <a:xfrm>
            <a:off x="0" y="2154402"/>
            <a:ext cx="6591300" cy="2915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Это полезный жучок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 черный горох у нее пиджачок.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 тлей расправляется быстро и ловко,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Лечит растения….</a:t>
            </a:r>
          </a:p>
          <a:p>
            <a:r>
              <a:rPr lang="ru-RU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(Божья коровка)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31342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C68346-7F03-270B-882B-CDF5DDCD6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3F7B0B-2326-21B1-7EAA-98FEB4168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59" b="89844" l="9961" r="94531">
                        <a14:foregroundMark x1="66797" y1="10938" x2="72461" y2="5957"/>
                        <a14:foregroundMark x1="89160" y1="28516" x2="94531" y2="25098"/>
                        <a14:backgroundMark x1="55762" y1="46582" x2="61426" y2="458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-88901"/>
            <a:ext cx="7874000" cy="69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E39DE9-7FF4-431F-2827-E4973BAB952D}"/>
              </a:ext>
            </a:extLst>
          </p:cNvPr>
          <p:cNvSpPr txBox="1"/>
          <p:nvPr/>
        </p:nvSpPr>
        <p:spPr>
          <a:xfrm>
            <a:off x="571500" y="2505941"/>
            <a:ext cx="4102100" cy="2648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Полосатая она,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Только это не пчела.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Мед не собирает.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Внимание! Кусает!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са)</a:t>
            </a:r>
          </a:p>
        </p:txBody>
      </p:sp>
    </p:spTree>
    <p:extLst>
      <p:ext uri="{BB962C8B-B14F-4D97-AF65-F5344CB8AC3E}">
        <p14:creationId xmlns:p14="http://schemas.microsoft.com/office/powerpoint/2010/main" val="239534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C550D6-E8FE-DE29-E4BF-F43E03DB4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08156E-001A-2016-C413-3DBC7E1BE711}"/>
              </a:ext>
            </a:extLst>
          </p:cNvPr>
          <p:cNvSpPr txBox="1"/>
          <p:nvPr/>
        </p:nvSpPr>
        <p:spPr>
          <a:xfrm>
            <a:off x="190500" y="2505941"/>
            <a:ext cx="5016500" cy="2648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Я по потолку ползу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Никогда не упаду,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Лапки чищу я всегда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Там присоски у меня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уха)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5091C08-A3E9-5E90-866B-361B8ADE4E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34" b="89844" l="7422" r="93750">
                        <a14:foregroundMark x1="68555" y1="13379" x2="77051" y2="7031"/>
                        <a14:foregroundMark x1="81152" y1="30859" x2="93750" y2="24316"/>
                        <a14:foregroundMark x1="7422" y1="73438" x2="11426" y2="73438"/>
                        <a14:backgroundMark x1="38379" y1="65820" x2="28418" y2="85742"/>
                        <a14:backgroundMark x1="56445" y1="64453" x2="55176" y2="84180"/>
                        <a14:backgroundMark x1="69434" y1="66699" x2="79102" y2="75781"/>
                        <a14:backgroundMark x1="79102" y1="75781" x2="87598" y2="79395"/>
                        <a14:backgroundMark x1="25977" y1="58789" x2="22168" y2="60254"/>
                        <a14:backgroundMark x1="26172" y1="57422" x2="28418" y2="594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0"/>
            <a:ext cx="7035800" cy="6857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304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9368E9-B815-895D-1894-8A5E7208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A95D61-8C0A-DDB5-EE46-1E6361382E24}"/>
              </a:ext>
            </a:extLst>
          </p:cNvPr>
          <p:cNvSpPr txBox="1"/>
          <p:nvPr/>
        </p:nvSpPr>
        <p:spPr>
          <a:xfrm>
            <a:off x="203200" y="-50304"/>
            <a:ext cx="11315700" cy="698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Насекомые</a:t>
            </a:r>
            <a:endParaRPr lang="ru-RU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Дружно пальчики считаем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Насекомых называем: </a:t>
            </a:r>
            <a:r>
              <a:rPr lang="ru-RU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(сжимаем и разжимаем пальцы)</a:t>
            </a:r>
            <a:endParaRPr lang="ru-RU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Бабочка, кузнечик, муха,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Это жук с зеленым брюхом. (Поочередно сгибаем пальцы в кулак)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Это кто же тут звенит? </a:t>
            </a:r>
            <a:r>
              <a:rPr lang="ru-RU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(вращаем мизинцем)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Ой, сюда комар летит!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Прячьтесь!    </a:t>
            </a:r>
            <a:r>
              <a:rPr lang="ru-RU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(прячем руки за спину)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Стрекоза поспать легла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 кувшинках в лепестках,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сладком клевере - пчела,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Шмель - в кудрявых васильках. </a:t>
            </a:r>
            <a:r>
              <a:rPr lang="ru-RU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(поочередно сгибаем пальцы)</a:t>
            </a:r>
            <a:endParaRPr lang="ru-RU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колокольчиках - сверчок,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Муравьишка - у сосны,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 паутине паучок</a:t>
            </a:r>
            <a:b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ru-RU" sz="2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Смотрит радужные сны.  </a:t>
            </a:r>
            <a:r>
              <a:rPr lang="ru-RU" sz="28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(Кладем руки по щеку)</a:t>
            </a:r>
            <a:endParaRPr lang="ru-RU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827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DC4E0A5-FDD4-B723-BB47-393609E26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F6E14F-F47C-D963-574D-C2608E188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1" b="92676" l="8301" r="89844">
                        <a14:foregroundMark x1="52539" y1="84375" x2="56348" y2="92773"/>
                        <a14:foregroundMark x1="9668" y1="59570" x2="10059" y2="73828"/>
                        <a14:foregroundMark x1="10059" y1="73828" x2="8691" y2="78027"/>
                        <a14:foregroundMark x1="8301" y1="64160" x2="8301" y2="70410"/>
                        <a14:backgroundMark x1="25195" y1="84766" x2="38672" y2="85840"/>
                        <a14:backgroundMark x1="38672" y1="85840" x2="47070" y2="85352"/>
                        <a14:backgroundMark x1="21875" y1="87598" x2="38184" y2="90039"/>
                        <a14:backgroundMark x1="56934" y1="81445" x2="67676" y2="887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-1"/>
            <a:ext cx="84963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7C1BF1-9C38-3319-6467-B69F75285261}"/>
              </a:ext>
            </a:extLst>
          </p:cNvPr>
          <p:cNvSpPr txBox="1"/>
          <p:nvPr/>
        </p:nvSpPr>
        <p:spPr>
          <a:xfrm>
            <a:off x="431800" y="2141482"/>
            <a:ext cx="4521200" cy="2955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Тащит он соломинку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 маленькому домику.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Всех букашек он сильней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Наш трудяга  ….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(</a:t>
            </a: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М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уравей)</a:t>
            </a:r>
          </a:p>
        </p:txBody>
      </p:sp>
    </p:spTree>
    <p:extLst>
      <p:ext uri="{BB962C8B-B14F-4D97-AF65-F5344CB8AC3E}">
        <p14:creationId xmlns:p14="http://schemas.microsoft.com/office/powerpoint/2010/main" val="399064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9C40D6-26EB-F828-3AAF-DA84105C6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A3B1F6-82FB-C439-5D53-DB0D553EA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64" b="89844" l="5469" r="92969">
                        <a14:foregroundMark x1="22949" y1="58887" x2="15527" y2="68066"/>
                        <a14:foregroundMark x1="15527" y1="68066" x2="6641" y2="72852"/>
                        <a14:foregroundMark x1="6641" y1="72852" x2="5664" y2="73047"/>
                        <a14:foregroundMark x1="24023" y1="50000" x2="19829" y2="46665"/>
                        <a14:foregroundMark x1="11713" y1="35986" x2="10059" y2="33008"/>
                        <a14:foregroundMark x1="10059" y1="33008" x2="11426" y2="29590"/>
                        <a14:foregroundMark x1="24023" y1="48926" x2="17701" y2="48023"/>
                        <a14:foregroundMark x1="9741" y1="46117" x2="5469" y2="43848"/>
                        <a14:foregroundMark x1="25488" y1="51074" x2="20866" y2="51514"/>
                        <a14:foregroundMark x1="16952" y1="52088" x2="14355" y2="53906"/>
                        <a14:foregroundMark x1="89063" y1="29395" x2="95313" y2="20996"/>
                        <a14:foregroundMark x1="95313" y1="20996" x2="85352" y2="17285"/>
                        <a14:foregroundMark x1="85352" y1="17285" x2="66602" y2="24707"/>
                        <a14:foregroundMark x1="66602" y1="24707" x2="90625" y2="20215"/>
                        <a14:foregroundMark x1="90625" y1="20215" x2="93066" y2="22266"/>
                        <a14:foregroundMark x1="48828" y1="10742" x2="60938" y2="5664"/>
                        <a14:foregroundMark x1="60938" y1="5664" x2="67578" y2="10547"/>
                        <a14:foregroundMark x1="42383" y1="35352" x2="56934" y2="25879"/>
                        <a14:foregroundMark x1="56934" y1="25879" x2="58203" y2="24316"/>
                        <a14:backgroundMark x1="12305" y1="35645" x2="18652" y2="45410"/>
                        <a14:backgroundMark x1="18652" y1="45410" x2="20313" y2="46094"/>
                        <a14:backgroundMark x1="20508" y1="50977" x2="16406" y2="51270"/>
                        <a14:backgroundMark x1="10449" y1="45215" x2="18066" y2="47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457200"/>
            <a:ext cx="808355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296067-F2A7-FADC-2257-DE3C89E869AA}"/>
              </a:ext>
            </a:extLst>
          </p:cNvPr>
          <p:cNvSpPr txBox="1"/>
          <p:nvPr/>
        </p:nvSpPr>
        <p:spPr>
          <a:xfrm>
            <a:off x="482600" y="2294102"/>
            <a:ext cx="6896100" cy="2915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Пищит над ухом он всю ночь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И укусить тебя не прочь.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Ну и зануда, вот кошмар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Писклявый, маленький….</a:t>
            </a:r>
          </a:p>
          <a:p>
            <a:r>
              <a:rPr lang="ru-RU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(</a:t>
            </a:r>
            <a:r>
              <a:rPr lang="ru-RU" sz="2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</a:t>
            </a:r>
            <a:r>
              <a:rPr lang="ru-RU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омар)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0501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9983C4-1596-E424-D5A5-74E9125E0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14A852E-7A6B-5D32-68E1-F1E2FDDBD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76251"/>
            <a:ext cx="7566025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A97F0-F83E-BC8E-A5AC-6FD91414354E}"/>
              </a:ext>
            </a:extLst>
          </p:cNvPr>
          <p:cNvSpPr txBox="1"/>
          <p:nvPr/>
        </p:nvSpPr>
        <p:spPr>
          <a:xfrm>
            <a:off x="317501" y="2702791"/>
            <a:ext cx="4686300" cy="2648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Этот жук совсем не прост,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 него огромный рост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На носу он носит рог,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Этот жук, жук - …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(Носорог)</a:t>
            </a:r>
          </a:p>
        </p:txBody>
      </p:sp>
    </p:spTree>
    <p:extLst>
      <p:ext uri="{BB962C8B-B14F-4D97-AF65-F5344CB8AC3E}">
        <p14:creationId xmlns:p14="http://schemas.microsoft.com/office/powerpoint/2010/main" val="361299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B3AEE0-1296-2A56-5A9B-C0D3916EF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D10D28-56C9-DE41-EE14-FAD9BEF8E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583" b="70694" l="53462" r="95096">
                        <a14:foregroundMark x1="92885" y1="44861" x2="95096" y2="44306"/>
                        <a14:backgroundMark x1="68654" y1="59444" x2="75577" y2="58194"/>
                        <a14:backgroundMark x1="75577" y1="58194" x2="76058" y2="58194"/>
                        <a14:backgroundMark x1="81442" y1="58194" x2="84712" y2="5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462" t="18889" r="865" b="23472"/>
          <a:stretch/>
        </p:blipFill>
        <p:spPr bwMode="auto">
          <a:xfrm>
            <a:off x="4951412" y="381000"/>
            <a:ext cx="7945438" cy="6477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81797D-AF5D-48C9-7015-8ECAFB328B35}"/>
              </a:ext>
            </a:extLst>
          </p:cNvPr>
          <p:cNvSpPr txBox="1"/>
          <p:nvPr/>
        </p:nvSpPr>
        <p:spPr>
          <a:xfrm>
            <a:off x="368300" y="2505941"/>
            <a:ext cx="5118100" cy="2648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Зелёная пружинка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Живет в траве густой.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С травинки на травинку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Он скачет день- деньской   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К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узнечик)</a:t>
            </a:r>
          </a:p>
        </p:txBody>
      </p:sp>
    </p:spTree>
    <p:extLst>
      <p:ext uri="{BB962C8B-B14F-4D97-AF65-F5344CB8AC3E}">
        <p14:creationId xmlns:p14="http://schemas.microsoft.com/office/powerpoint/2010/main" val="120470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E3CF54-9A60-F54C-E99F-AF597D716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7883A4-A46C-DE50-B3B1-7E22CF8A7C5F}"/>
              </a:ext>
            </a:extLst>
          </p:cNvPr>
          <p:cNvSpPr txBox="1"/>
          <p:nvPr/>
        </p:nvSpPr>
        <p:spPr>
          <a:xfrm>
            <a:off x="266700" y="2701302"/>
            <a:ext cx="5829300" cy="2955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Вредителем являюсь,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Птиц опасаюсь,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В кокон вскоре обернусь,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После с крыльями проснусь. 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(</a:t>
            </a: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Г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усеница)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EEEB47-2328-190B-DC00-758D27489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3704">
                        <a14:foregroundMark x1="74259" y1="46111" x2="77593" y2="32500"/>
                        <a14:foregroundMark x1="77593" y1="32500" x2="81667" y2="26111"/>
                        <a14:foregroundMark x1="79259" y1="49722" x2="90556" y2="39722"/>
                        <a14:foregroundMark x1="90556" y1="39722" x2="93704" y2="3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95"/>
          <a:stretch/>
        </p:blipFill>
        <p:spPr bwMode="auto">
          <a:xfrm>
            <a:off x="4826000" y="-393701"/>
            <a:ext cx="8572500" cy="711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754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7153B1-7A58-87ED-C7F5-2A9C8F147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3" y="1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FE4414E5-C594-AF46-7D76-A92F576AD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4594">
            <a:off x="5020689" y="314611"/>
            <a:ext cx="6911019" cy="717074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724EE7-C8AD-AFC4-7E3C-108B657A899B}"/>
              </a:ext>
            </a:extLst>
          </p:cNvPr>
          <p:cNvSpPr txBox="1"/>
          <p:nvPr/>
        </p:nvSpPr>
        <p:spPr>
          <a:xfrm>
            <a:off x="482600" y="3166586"/>
            <a:ext cx="561340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В полосатом платьице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На лугу летает.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Мохнатыми лапками</a:t>
            </a:r>
            <a:b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Пыльцу собирает </a:t>
            </a:r>
          </a:p>
          <a:p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ru-RU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П</a:t>
            </a:r>
            <a:r>
              <a:rPr lang="ru-RU" sz="2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чела).</a:t>
            </a:r>
            <a:br>
              <a:rPr lang="ru-RU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06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85C742-B51A-6B99-28CD-AD76F1F9C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4C610F-CDE9-9505-7658-E9D5A2C3D5A8}"/>
              </a:ext>
            </a:extLst>
          </p:cNvPr>
          <p:cNvSpPr txBox="1"/>
          <p:nvPr/>
        </p:nvSpPr>
        <p:spPr>
          <a:xfrm>
            <a:off x="1663700" y="1854200"/>
            <a:ext cx="8394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/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FA6511-23E8-FED8-F42F-A08C94C45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3704">
                        <a14:foregroundMark x1="74259" y1="46111" x2="77593" y2="32500"/>
                        <a14:foregroundMark x1="77593" y1="32500" x2="81667" y2="26111"/>
                        <a14:foregroundMark x1="79259" y1="49722" x2="90556" y2="39722"/>
                        <a14:foregroundMark x1="90556" y1="39722" x2="93704" y2="3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649" y="1784185"/>
            <a:ext cx="5842001" cy="3606799"/>
          </a:xfrm>
          <a:prstGeom prst="rect">
            <a:avLst/>
          </a:prstGeom>
          <a:noFill/>
        </p:spPr>
      </p:pic>
      <p:pic>
        <p:nvPicPr>
          <p:cNvPr id="6" name="Рисунок 5" descr="Picture background">
            <a:extLst>
              <a:ext uri="{FF2B5EF4-FFF2-40B4-BE49-F238E27FC236}">
                <a16:creationId xmlns:a16="http://schemas.microsoft.com/office/drawing/2014/main" id="{4B4CA229-DA72-5A8D-DB95-C87B9F24A0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585" b="93930" l="3355" r="95687">
                        <a14:foregroundMark x1="10703" y1="50639" x2="3674" y2="64696"/>
                        <a14:foregroundMark x1="13738" y1="88978" x2="12620" y2="93930"/>
                        <a14:foregroundMark x1="88978" y1="46486" x2="92013" y2="54313"/>
                        <a14:foregroundMark x1="92013" y1="54313" x2="95687" y2="581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399" y="2939878"/>
            <a:ext cx="3136900" cy="311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E88EBE2-0FB0-285F-E12F-EC78D35191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64" b="89844" l="5469" r="92969">
                        <a14:foregroundMark x1="22949" y1="58887" x2="15527" y2="68066"/>
                        <a14:foregroundMark x1="15527" y1="68066" x2="6641" y2="72852"/>
                        <a14:foregroundMark x1="6641" y1="72852" x2="5664" y2="73047"/>
                        <a14:foregroundMark x1="24023" y1="50000" x2="19829" y2="46665"/>
                        <a14:foregroundMark x1="11713" y1="35986" x2="10059" y2="33008"/>
                        <a14:foregroundMark x1="10059" y1="33008" x2="11426" y2="29590"/>
                        <a14:foregroundMark x1="24023" y1="48926" x2="17701" y2="48023"/>
                        <a14:foregroundMark x1="9741" y1="46117" x2="5469" y2="43848"/>
                        <a14:foregroundMark x1="25488" y1="51074" x2="20866" y2="51514"/>
                        <a14:foregroundMark x1="16952" y1="52088" x2="14355" y2="53906"/>
                        <a14:foregroundMark x1="89063" y1="29395" x2="95313" y2="20996"/>
                        <a14:foregroundMark x1="95313" y1="20996" x2="85352" y2="17285"/>
                        <a14:foregroundMark x1="85352" y1="17285" x2="66602" y2="24707"/>
                        <a14:foregroundMark x1="66602" y1="24707" x2="90625" y2="20215"/>
                        <a14:foregroundMark x1="90625" y1="20215" x2="93066" y2="22266"/>
                        <a14:foregroundMark x1="48828" y1="10742" x2="60938" y2="5664"/>
                        <a14:foregroundMark x1="60938" y1="5664" x2="67578" y2="10547"/>
                        <a14:foregroundMark x1="42383" y1="35352" x2="56934" y2="25879"/>
                        <a14:foregroundMark x1="56934" y1="25879" x2="58203" y2="24316"/>
                        <a14:backgroundMark x1="12305" y1="35645" x2="18652" y2="45410"/>
                        <a14:backgroundMark x1="18652" y1="45410" x2="20313" y2="46094"/>
                        <a14:backgroundMark x1="20508" y1="50977" x2="16406" y2="51270"/>
                        <a14:backgroundMark x1="10449" y1="45215" x2="18066" y2="47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50" y="203196"/>
            <a:ext cx="3136900" cy="19939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9025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482</Words>
  <Application>Microsoft Office PowerPoint</Application>
  <PresentationFormat>Широкоэкранный</PresentationFormat>
  <Paragraphs>55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Times New Roman</vt:lpstr>
      <vt:lpstr>Тема Office</vt:lpstr>
      <vt:lpstr>Насекомые</vt:lpstr>
      <vt:lpstr> Цель: Формирование начальных форм экологической культуры у детей старшего дошкольного возраста.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3</cp:revision>
  <dcterms:created xsi:type="dcterms:W3CDTF">2026-08-21T10:46:56Z</dcterms:created>
  <dcterms:modified xsi:type="dcterms:W3CDTF">2026-09-22T06:49:55Z</dcterms:modified>
</cp:coreProperties>
</file>