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03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03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429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0742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308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96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160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22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1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85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5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73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4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5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29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22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66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04FC0-FE90-4FC2-B932-0F12D31C7DA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D6C5A-D36B-4F5D-98AD-C50C93E5F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6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1DCE7-62F1-4E19-A05F-D76C5D2DE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069" y="1538523"/>
            <a:ext cx="9585862" cy="2353969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чувствительность у детей с РАС: ключевые аспекты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CF4292-A35B-45FA-AB0B-0AE2F7554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1055" y="5473568"/>
            <a:ext cx="3173749" cy="9079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Юрова Марина Андреевна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C1FAB-2FDA-46D2-8474-B86B5237DB25}"/>
              </a:ext>
            </a:extLst>
          </p:cNvPr>
          <p:cNvSpPr txBox="1"/>
          <p:nvPr/>
        </p:nvSpPr>
        <p:spPr>
          <a:xfrm>
            <a:off x="1180051" y="228410"/>
            <a:ext cx="9831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дошкольное образовательное учреждение  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компенсирующего вида № 35 «Лесная сказка»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DF653B-9FEC-4934-9FD4-B27EE116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16" r="13917"/>
          <a:stretch/>
        </p:blipFill>
        <p:spPr>
          <a:xfrm>
            <a:off x="9974510" y="377504"/>
            <a:ext cx="1971414" cy="18120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574C51-6027-48DB-A5BB-6E454FB79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154" y="4122359"/>
            <a:ext cx="3652222" cy="273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6508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8F86B-542E-47D1-BFB3-CEC750D1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0" y="0"/>
            <a:ext cx="11826442" cy="1478570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Гиперчувствительность </a:t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прикосновениям: характер и поддержка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7A28A3-03E6-4B18-9BAA-CF00E4FDB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77" y="1478570"/>
            <a:ext cx="5087587" cy="5087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один усеченный угол 3">
            <a:extLst>
              <a:ext uri="{FF2B5EF4-FFF2-40B4-BE49-F238E27FC236}">
                <a16:creationId xmlns:a16="http://schemas.microsoft.com/office/drawing/2014/main" id="{475BBE07-D158-43C5-A7EC-12C1404E5E27}"/>
              </a:ext>
            </a:extLst>
          </p:cNvPr>
          <p:cNvSpPr/>
          <p:nvPr/>
        </p:nvSpPr>
        <p:spPr>
          <a:xfrm>
            <a:off x="1281591" y="1802126"/>
            <a:ext cx="4370120" cy="207818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испытывает сильный дискомфорт от контактов с определёнными текстурами и прикосновениями, что вызывает стресс и желание избежать взаимодействия.</a:t>
            </a:r>
          </a:p>
        </p:txBody>
      </p:sp>
      <p:sp>
        <p:nvSpPr>
          <p:cNvPr id="6" name="Прямоугольник: один усеченный угол 5">
            <a:extLst>
              <a:ext uri="{FF2B5EF4-FFF2-40B4-BE49-F238E27FC236}">
                <a16:creationId xmlns:a16="http://schemas.microsoft.com/office/drawing/2014/main" id="{3FB8482B-27B9-42D5-A43E-9889E36DDF8F}"/>
              </a:ext>
            </a:extLst>
          </p:cNvPr>
          <p:cNvSpPr/>
          <p:nvPr/>
        </p:nvSpPr>
        <p:spPr>
          <a:xfrm>
            <a:off x="1281591" y="4286992"/>
            <a:ext cx="4370120" cy="2078182"/>
          </a:xfrm>
          <a:prstGeom prst="snip1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адаптации важно использовать комфортную одежду, вводить тактильные стимулы постепенно и создавать сенсорные уголки со спокойной атмосферой.</a:t>
            </a:r>
          </a:p>
        </p:txBody>
      </p:sp>
    </p:spTree>
    <p:extLst>
      <p:ext uri="{BB962C8B-B14F-4D97-AF65-F5344CB8AC3E}">
        <p14:creationId xmlns:p14="http://schemas.microsoft.com/office/powerpoint/2010/main" val="4076542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8B8A20BB-6B33-4481-BC47-D2609F79C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860" y="3206131"/>
            <a:ext cx="3465093" cy="346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C975EBC-0450-42EF-82D9-F767D24F3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9"/>
          <a:stretch/>
        </p:blipFill>
        <p:spPr bwMode="auto">
          <a:xfrm>
            <a:off x="4521012" y="2909042"/>
            <a:ext cx="3613040" cy="371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EF6B474-D208-46F5-861E-D01579E91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89"/>
          <a:stretch/>
        </p:blipFill>
        <p:spPr bwMode="auto">
          <a:xfrm>
            <a:off x="600364" y="4030281"/>
            <a:ext cx="3710518" cy="259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571CD-F0D7-436F-B4AE-EBC16755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9" y="202881"/>
            <a:ext cx="10447047" cy="147857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Отрицательные реакции </a:t>
            </a:r>
            <a:b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физический контакт</a:t>
            </a:r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80A9A1AB-B91A-47A9-BD32-03085ED083F9}"/>
              </a:ext>
            </a:extLst>
          </p:cNvPr>
          <p:cNvSpPr/>
          <p:nvPr/>
        </p:nvSpPr>
        <p:spPr>
          <a:xfrm flipH="1">
            <a:off x="600364" y="1532652"/>
            <a:ext cx="3710518" cy="2937748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Неприязнь к прикосновениям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РАС часто избегают прикосновений к лицу и голове. Особенно остро проявляется дискомфорт при умывании, что вызывает стресс и сопротивление.</a:t>
            </a:r>
            <a:r>
              <a:rPr lang="ru-RU" sz="1500" dirty="0"/>
              <a:t>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расчёсывании или прикосновениях к рукам дети могут резко реагировать тревожностью и отказом, что затрудняет ежедневный уход и взаимодействие.</a:t>
            </a: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BD68D83-D255-480D-97A8-351C80C84D95}"/>
              </a:ext>
            </a:extLst>
          </p:cNvPr>
          <p:cNvSpPr/>
          <p:nvPr/>
        </p:nvSpPr>
        <p:spPr>
          <a:xfrm>
            <a:off x="290800" y="1238926"/>
            <a:ext cx="693019" cy="6448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7389D786-FA20-4730-8633-741C754D643C}"/>
              </a:ext>
            </a:extLst>
          </p:cNvPr>
          <p:cNvSpPr/>
          <p:nvPr/>
        </p:nvSpPr>
        <p:spPr>
          <a:xfrm flipH="1">
            <a:off x="4521012" y="1497626"/>
            <a:ext cx="3613040" cy="2788047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 ходить босиком по разным поверхностям, раздражение от одежды из-за швов и этикеток</a:t>
            </a:r>
          </a:p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малыши срывают носки и снимают обувь из-за неприятных ощущений от швов или ярлыков на одежде, что свидетельствует о высокой чувствительности кожи.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99635EA-1C4D-4EA4-AB6B-926C959E5F5B}"/>
              </a:ext>
            </a:extLst>
          </p:cNvPr>
          <p:cNvSpPr/>
          <p:nvPr/>
        </p:nvSpPr>
        <p:spPr>
          <a:xfrm>
            <a:off x="4363231" y="1441294"/>
            <a:ext cx="693019" cy="6448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id="{92C58FA2-CFF6-4468-85E0-F0CFE8EDD261}"/>
              </a:ext>
            </a:extLst>
          </p:cNvPr>
          <p:cNvSpPr/>
          <p:nvPr/>
        </p:nvSpPr>
        <p:spPr>
          <a:xfrm flipH="1">
            <a:off x="8396861" y="1541837"/>
            <a:ext cx="3465094" cy="2743836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играм с разными текстурами</a:t>
            </a:r>
          </a:p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РАС часто избегают игр с песком, пластилином и водой из-за неприятных тактильных ощущений. Такие игры вызывают у них дискомфорт и негативные эмоции.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892C391-555F-4656-B8BD-9F3F92416309}"/>
              </a:ext>
            </a:extLst>
          </p:cNvPr>
          <p:cNvSpPr/>
          <p:nvPr/>
        </p:nvSpPr>
        <p:spPr>
          <a:xfrm>
            <a:off x="8265974" y="1441294"/>
            <a:ext cx="693019" cy="6448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75438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1DBAA-D878-4E90-AE82-D69ABAD3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193646"/>
            <a:ext cx="11573163" cy="147857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шагов к комфортному тактильному взаимодействию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2388A-3B43-4320-AD92-A24650180785}"/>
              </a:ext>
            </a:extLst>
          </p:cNvPr>
          <p:cNvSpPr txBox="1"/>
          <p:nvPr/>
        </p:nvSpPr>
        <p:spPr>
          <a:xfrm>
            <a:off x="964734" y="1672216"/>
            <a:ext cx="108393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Уважайте границы</a:t>
            </a:r>
            <a:b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❌ Не заставляйте прикасаться — это вызывает стресс.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Выбирайте правильную одежду</a:t>
            </a:r>
            <a:b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👕 Порекомендуйте родителям использовать комфортную одежду: свободную; из мягких хлопковых тканей; без швов и этикеток.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Вводите тактильные стимулы постепенно</a:t>
            </a:r>
            <a:b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➕ Начните с приятных ощущений: массаж через одежду; игры с мячами разной текстуры; лепка из теста.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Замените лёгкие прикосновения давлением</a:t>
            </a:r>
            <a:b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✊ Применяйте давление вместо лёгких касаний — оно воспринимается комфортнее.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 глубокое тактильное давление</a:t>
            </a:r>
            <a:b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🤗 Многим детям помогают: тяжёлые объятия; компрессионные жилеты; тяжёлые одеяла.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Предупреждайте о касаниях</a:t>
            </a:r>
            <a:b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💬 Перед прикосновением говорите: </a:t>
            </a:r>
            <a:r>
              <a:rPr lang="ru-RU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«Я сейчас возьму тебя за руку»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Это снижает тревогу.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Создайте «сенсорный угол»</a:t>
            </a:r>
            <a:b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🏠 Оборудуйте место с: мягкими подушками; пледами;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массажёрами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 сможет сам выбирать, что и как трогать.</a:t>
            </a:r>
          </a:p>
        </p:txBody>
      </p:sp>
    </p:spTree>
    <p:extLst>
      <p:ext uri="{BB962C8B-B14F-4D97-AF65-F5344CB8AC3E}">
        <p14:creationId xmlns:p14="http://schemas.microsoft.com/office/powerpoint/2010/main" val="1716046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1DCE7-62F1-4E19-A05F-D76C5D2DE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069" y="1538523"/>
            <a:ext cx="9585862" cy="2353969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чувствительность у детей с РАС: ключевые аспекты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CF4292-A35B-45FA-AB0B-0AE2F7554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1055" y="5473568"/>
            <a:ext cx="3173749" cy="9079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Юрова Марина Андреевна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C1FAB-2FDA-46D2-8474-B86B5237DB25}"/>
              </a:ext>
            </a:extLst>
          </p:cNvPr>
          <p:cNvSpPr txBox="1"/>
          <p:nvPr/>
        </p:nvSpPr>
        <p:spPr>
          <a:xfrm>
            <a:off x="1180051" y="228410"/>
            <a:ext cx="9831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 дошкольное образовательное учреждение 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«Детский сад компенсирующего вида № 35 «Лесная сказка»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DF653B-9FEC-4934-9FD4-B27EE116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16" r="13917"/>
          <a:stretch/>
        </p:blipFill>
        <p:spPr>
          <a:xfrm>
            <a:off x="9974510" y="377504"/>
            <a:ext cx="1971414" cy="18120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574C51-6027-48DB-A5BB-6E454FB79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154" y="4122359"/>
            <a:ext cx="3652222" cy="273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5471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E0C887-1A82-4383-8F66-BFD42CE0D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78"/>
          <a:stretch/>
        </p:blipFill>
        <p:spPr>
          <a:xfrm>
            <a:off x="8470231" y="3342854"/>
            <a:ext cx="3460693" cy="31938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93C639-1C3F-4585-822C-90B195859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37"/>
          <a:stretch/>
        </p:blipFill>
        <p:spPr>
          <a:xfrm>
            <a:off x="4451276" y="3295336"/>
            <a:ext cx="3460693" cy="32414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185798-1587-48C5-AB99-1E42F6AA5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5" b="7330"/>
          <a:stretch/>
        </p:blipFill>
        <p:spPr>
          <a:xfrm>
            <a:off x="644893" y="2400799"/>
            <a:ext cx="3460693" cy="41540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E4E33-1810-4059-8BB1-74F1E02B9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0" y="185381"/>
            <a:ext cx="11550315" cy="14785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сенсорных нарушений при РАС</a:t>
            </a:r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89F181A2-C892-4AFF-9A3C-DEB142342B5A}"/>
              </a:ext>
            </a:extLst>
          </p:cNvPr>
          <p:cNvSpPr/>
          <p:nvPr/>
        </p:nvSpPr>
        <p:spPr>
          <a:xfrm flipH="1">
            <a:off x="644893" y="1453415"/>
            <a:ext cx="3465094" cy="2675823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Гиперчувствительность: чрезмерная реакция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слишком остро реагирует на звуки, прикосновения или свет, что вызывает стресс и избегание таких стимулов. Это приводит к ограничению взаимодействия с окружающей средой.</a:t>
            </a:r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id="{6B4DAAEA-8D72-44ED-B022-D5D7FC31D259}"/>
              </a:ext>
            </a:extLst>
          </p:cNvPr>
          <p:cNvSpPr/>
          <p:nvPr/>
        </p:nvSpPr>
        <p:spPr>
          <a:xfrm flipH="1">
            <a:off x="8470231" y="1541839"/>
            <a:ext cx="3465094" cy="258739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Смешанные нарушения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дети сочетают избыточную реакцию на одни стимулы и недостаточную на другие, что усложняет выявление и коррекцию особенностей восприятия.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id="{4A554CBC-E5EE-4C65-9B74-32653C6911FC}"/>
              </a:ext>
            </a:extLst>
          </p:cNvPr>
          <p:cNvSpPr/>
          <p:nvPr/>
        </p:nvSpPr>
        <p:spPr>
          <a:xfrm flipH="1">
            <a:off x="4446875" y="1494322"/>
            <a:ext cx="3465094" cy="2675823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Гипочувствительность: снижение реакции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Сниженная чувствительность заставляет ребёнка искать интенсивные ощущения — движения, давление или громкие звуки, чтобы компенсировать пробелы в восприятии.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D4DFF849-AFFD-4207-BED0-A0944EA388D2}"/>
              </a:ext>
            </a:extLst>
          </p:cNvPr>
          <p:cNvSpPr/>
          <p:nvPr/>
        </p:nvSpPr>
        <p:spPr>
          <a:xfrm>
            <a:off x="8364360" y="1432046"/>
            <a:ext cx="693019" cy="6448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A971CBD-BFE5-40F0-AA49-9B30308AD2D4}"/>
              </a:ext>
            </a:extLst>
          </p:cNvPr>
          <p:cNvSpPr/>
          <p:nvPr/>
        </p:nvSpPr>
        <p:spPr>
          <a:xfrm>
            <a:off x="519760" y="1341504"/>
            <a:ext cx="693019" cy="6448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79F302D-C3AC-45F4-A5D4-3E48936FC8D9}"/>
              </a:ext>
            </a:extLst>
          </p:cNvPr>
          <p:cNvSpPr/>
          <p:nvPr/>
        </p:nvSpPr>
        <p:spPr>
          <a:xfrm>
            <a:off x="4321739" y="1441671"/>
            <a:ext cx="693019" cy="6448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653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F6074-6DB5-467C-91B4-218AD2AED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262" y="153787"/>
            <a:ext cx="9616140" cy="130925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в гипочувствительность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04E86E-CBDE-4C24-BE6F-754FE6D61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224" y="1532824"/>
            <a:ext cx="8468915" cy="506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rostokvasino-kaby-ne-bylo-zimy_n22HvPOt">
            <a:hlinkClick r:id="" action="ppaction://media"/>
            <a:extLst>
              <a:ext uri="{FF2B5EF4-FFF2-40B4-BE49-F238E27FC236}">
                <a16:creationId xmlns:a16="http://schemas.microsoft.com/office/drawing/2014/main" id="{871D809B-FB1D-4AC5-B57E-3F9878643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4254" y="5110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0E725-7A91-4E86-9ED4-CA8911A62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88758"/>
            <a:ext cx="9905998" cy="127053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Гипочувствительность: симптомы и механизмы</a:t>
            </a:r>
          </a:p>
        </p:txBody>
      </p:sp>
      <p:sp>
        <p:nvSpPr>
          <p:cNvPr id="5" name="Выноска: стрелка вправо 4">
            <a:extLst>
              <a:ext uri="{FF2B5EF4-FFF2-40B4-BE49-F238E27FC236}">
                <a16:creationId xmlns:a16="http://schemas.microsoft.com/office/drawing/2014/main" id="{9312AE34-C2C2-466C-AC0F-D90E4788BEA2}"/>
              </a:ext>
            </a:extLst>
          </p:cNvPr>
          <p:cNvSpPr/>
          <p:nvPr/>
        </p:nvSpPr>
        <p:spPr>
          <a:xfrm>
            <a:off x="766619" y="1934678"/>
            <a:ext cx="3833090" cy="2665031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гипочувствительностью плохо ощущают тело, боль и звуки,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выражается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сниженной реакции на раздражители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поиске сильных стимулов.</a:t>
            </a:r>
          </a:p>
        </p:txBody>
      </p:sp>
      <p:sp>
        <p:nvSpPr>
          <p:cNvPr id="7" name="Выноска: стрелка вправо 6">
            <a:extLst>
              <a:ext uri="{FF2B5EF4-FFF2-40B4-BE49-F238E27FC236}">
                <a16:creationId xmlns:a16="http://schemas.microsoft.com/office/drawing/2014/main" id="{92E5ECDF-93AB-4670-AC3E-659D4E59F298}"/>
              </a:ext>
            </a:extLst>
          </p:cNvPr>
          <p:cNvSpPr/>
          <p:nvPr/>
        </p:nvSpPr>
        <p:spPr>
          <a:xfrm>
            <a:off x="4874004" y="1902349"/>
            <a:ext cx="3540324" cy="2729688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Частое поведение включает прыжки, раскачивания, тянет в рот, что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компенсирует дефицит сенсорных ощущений.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65629B-7DF2-495B-A6CE-A88991DC5CC8}"/>
              </a:ext>
            </a:extLst>
          </p:cNvPr>
          <p:cNvSpPr/>
          <p:nvPr/>
        </p:nvSpPr>
        <p:spPr>
          <a:xfrm>
            <a:off x="8498048" y="1902349"/>
            <a:ext cx="2452779" cy="272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— сенсорный голод, когда нервная система стремится восполнить недостаток информации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внешней среды.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7A8885-D431-40C4-BB8B-341E8AC5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28" y="4136327"/>
            <a:ext cx="2319916" cy="286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C724A3-0BCC-465D-8E02-CA5CDD198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437" y="3993714"/>
            <a:ext cx="2274245" cy="286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43EB1B-A130-4068-9553-ACBD57AA27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66" r="12697"/>
          <a:stretch/>
        </p:blipFill>
        <p:spPr>
          <a:xfrm>
            <a:off x="6142252" y="4031087"/>
            <a:ext cx="2272075" cy="290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7701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D60B54-3743-418C-80C8-FCDA7F64A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0" r="6160"/>
          <a:stretch/>
        </p:blipFill>
        <p:spPr>
          <a:xfrm>
            <a:off x="7610060" y="1342238"/>
            <a:ext cx="3840912" cy="5083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1F0EF-1A7A-4E48-A363-9983397E2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038" y="34481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коррекции гипочувствительности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FE06863-6306-48C0-A206-1B98194F7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707522"/>
              </p:ext>
            </p:extLst>
          </p:nvPr>
        </p:nvGraphicFramePr>
        <p:xfrm>
          <a:off x="520206" y="1422399"/>
          <a:ext cx="5508831" cy="3592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323">
                  <a:extLst>
                    <a:ext uri="{9D8B030D-6E8A-4147-A177-3AD203B41FA5}">
                      <a16:colId xmlns:a16="http://schemas.microsoft.com/office/drawing/2014/main" val="3820751880"/>
                    </a:ext>
                  </a:extLst>
                </a:gridCol>
                <a:gridCol w="3888508">
                  <a:extLst>
                    <a:ext uri="{9D8B030D-6E8A-4147-A177-3AD203B41FA5}">
                      <a16:colId xmlns:a16="http://schemas.microsoft.com/office/drawing/2014/main" val="3596938999"/>
                    </a:ext>
                  </a:extLst>
                </a:gridCol>
              </a:tblGrid>
              <a:tr h="39184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027415"/>
                  </a:ext>
                </a:extLst>
              </a:tr>
              <a:tr h="63602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Активные прыжки для стимуляции вестибулярного аппарата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19477"/>
                  </a:ext>
                </a:extLst>
              </a:tr>
              <a:tr h="63602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Мягкие колебания, помогающие сосредоточиться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213119"/>
                  </a:ext>
                </a:extLst>
              </a:tr>
              <a:tr h="636027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Массаж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Терапевтическое воздействие на тело для улучшения чувствительности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502777"/>
                  </a:ext>
                </a:extLst>
              </a:tr>
              <a:tr h="636027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Текстуры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Игры с различными поверхностями для тактильной стимуляции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213700"/>
                  </a:ext>
                </a:extLst>
              </a:tr>
              <a:tr h="63602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Тяжёлые одеяла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Создают давление, успокаивая нервную систему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922703"/>
                  </a:ext>
                </a:extLst>
              </a:tr>
            </a:tbl>
          </a:graphicData>
        </a:graphic>
      </p:graphicFrame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id="{2C606F49-0FED-419F-9F0F-5C63C53B3E8D}"/>
              </a:ext>
            </a:extLst>
          </p:cNvPr>
          <p:cNvSpPr/>
          <p:nvPr/>
        </p:nvSpPr>
        <p:spPr>
          <a:xfrm>
            <a:off x="1819563" y="5297056"/>
            <a:ext cx="6604000" cy="138791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способы стимуляции помогают удовлетворить потребности нервной системы и поддержать саморегуляцию.</a:t>
            </a:r>
          </a:p>
          <a:p>
            <a:pPr algn="just"/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Применение этих методов способствует снижению сенсорного голода и улучшению адаптации.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34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A1BAA-F3A7-4FFB-B69F-A19852D4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754"/>
            <a:ext cx="11792196" cy="147857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Гиперчувствительность к звукам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9D666A-D35A-4ADE-A2F2-00A15406C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103" y="1204900"/>
            <a:ext cx="7377794" cy="553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nterference-long-sharp">
            <a:hlinkClick r:id="" action="ppaction://media"/>
            <a:extLst>
              <a:ext uri="{FF2B5EF4-FFF2-40B4-BE49-F238E27FC236}">
                <a16:creationId xmlns:a16="http://schemas.microsoft.com/office/drawing/2014/main" id="{AE8B747F-13AD-4A5D-BB50-8099F2ADE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6473" y="4888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8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947ED2DA-0E37-453F-B5D1-173892FB2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t="14919" r="12871" b="11734"/>
          <a:stretch/>
        </p:blipFill>
        <p:spPr bwMode="auto">
          <a:xfrm>
            <a:off x="8396861" y="2541319"/>
            <a:ext cx="3465094" cy="382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B333075-287A-41CF-9128-7E7BDDB10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2" b="26061"/>
          <a:stretch/>
        </p:blipFill>
        <p:spPr bwMode="auto">
          <a:xfrm>
            <a:off x="4521012" y="2412096"/>
            <a:ext cx="3613040" cy="394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A45EC-1D3B-4891-AD9A-BB5E1B7E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79" y="167256"/>
            <a:ext cx="11519064" cy="147857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Гиперчувствительность к звукам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F88357-6EA6-4266-A60D-46AC5064A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65"/>
          <a:stretch/>
        </p:blipFill>
        <p:spPr>
          <a:xfrm>
            <a:off x="845788" y="2002086"/>
            <a:ext cx="3481118" cy="4351213"/>
          </a:xfrm>
          <a:prstGeom prst="rect">
            <a:avLst/>
          </a:prstGeom>
        </p:spPr>
      </p:pic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ACB5C9F1-D8A5-48FE-BA6C-5B8B7DB6AFF2}"/>
              </a:ext>
            </a:extLst>
          </p:cNvPr>
          <p:cNvSpPr/>
          <p:nvPr/>
        </p:nvSpPr>
        <p:spPr>
          <a:xfrm flipH="1">
            <a:off x="845788" y="1532651"/>
            <a:ext cx="3465094" cy="2675823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Избегание шумных мест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регулярно зажимает уши и стремится покинуть места с громким звуком, что сказывается на его участии в социальных мероприятиях.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287BB85-256F-45BD-A98E-BE17BA4EB5FE}"/>
              </a:ext>
            </a:extLst>
          </p:cNvPr>
          <p:cNvSpPr/>
          <p:nvPr/>
        </p:nvSpPr>
        <p:spPr>
          <a:xfrm>
            <a:off x="519760" y="1341504"/>
            <a:ext cx="693019" cy="6448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:a16="http://schemas.microsoft.com/office/drawing/2014/main" id="{30BA6EEF-BBE3-4D30-BF09-4CFD521DDBC8}"/>
              </a:ext>
            </a:extLst>
          </p:cNvPr>
          <p:cNvSpPr/>
          <p:nvPr/>
        </p:nvSpPr>
        <p:spPr>
          <a:xfrm flipH="1">
            <a:off x="4521012" y="1497626"/>
            <a:ext cx="3613040" cy="2675823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Истерики от резких звуков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Внезапные громкие сигналы вызывают острые реакции — плач и побег, что отражает нарушение фильтрации сенсорной информации.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:a16="http://schemas.microsoft.com/office/drawing/2014/main" id="{0A00673C-1FF7-466C-9D21-EA49C2EBB2DA}"/>
              </a:ext>
            </a:extLst>
          </p:cNvPr>
          <p:cNvSpPr/>
          <p:nvPr/>
        </p:nvSpPr>
        <p:spPr>
          <a:xfrm flipH="1">
            <a:off x="8396861" y="1541837"/>
            <a:ext cx="3465094" cy="258739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раздражительность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Шумовые раздражители приводят к накоплению стресса и утомлению, снижая качество жизни ребёнка и создавая сложности для семьи.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760A723-7992-488F-98B8-894E8594B6DB}"/>
              </a:ext>
            </a:extLst>
          </p:cNvPr>
          <p:cNvSpPr/>
          <p:nvPr/>
        </p:nvSpPr>
        <p:spPr>
          <a:xfrm>
            <a:off x="8265974" y="1441294"/>
            <a:ext cx="693019" cy="6448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F99B36E-A411-46F6-A1FE-178CF2B75F1F}"/>
              </a:ext>
            </a:extLst>
          </p:cNvPr>
          <p:cNvSpPr/>
          <p:nvPr/>
        </p:nvSpPr>
        <p:spPr>
          <a:xfrm>
            <a:off x="4504988" y="1441295"/>
            <a:ext cx="693019" cy="6448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0774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71A2B-9489-46AB-8B4A-6D954D457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263"/>
            <a:ext cx="12061370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поддержки при гиперчувствительности к звукам</a:t>
            </a:r>
            <a:br>
              <a:rPr lang="ru-RU" dirty="0"/>
            </a:br>
            <a:endParaRPr lang="ru-RU" dirty="0"/>
          </a:p>
        </p:txBody>
      </p:sp>
      <p:sp>
        <p:nvSpPr>
          <p:cNvPr id="9" name="Прямоугольник: один усеченный угол 8">
            <a:extLst>
              <a:ext uri="{FF2B5EF4-FFF2-40B4-BE49-F238E27FC236}">
                <a16:creationId xmlns:a16="http://schemas.microsoft.com/office/drawing/2014/main" id="{85C8B74B-2FAE-41F2-9528-31A47406FF27}"/>
              </a:ext>
            </a:extLst>
          </p:cNvPr>
          <p:cNvSpPr/>
          <p:nvPr/>
        </p:nvSpPr>
        <p:spPr>
          <a:xfrm>
            <a:off x="6266215" y="2208810"/>
            <a:ext cx="2268187" cy="215998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Предварительное предупреждение о шумах помогает подготовить ребёнка и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уменьшить тревожность.</a:t>
            </a:r>
          </a:p>
        </p:txBody>
      </p:sp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2DC19FDB-2341-4648-93CC-F70D559F58D3}"/>
              </a:ext>
            </a:extLst>
          </p:cNvPr>
          <p:cNvSpPr/>
          <p:nvPr/>
        </p:nvSpPr>
        <p:spPr>
          <a:xfrm>
            <a:off x="3536868" y="2208810"/>
            <a:ext cx="2268187" cy="2159989"/>
          </a:xfrm>
          <a:prstGeom prst="snip1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тихих зон и уголков позволяет ему восстановиться и снизить эмоциональное напряжение.</a:t>
            </a:r>
          </a:p>
        </p:txBody>
      </p:sp>
      <p:sp>
        <p:nvSpPr>
          <p:cNvPr id="13" name="Прямоугольник: один усеченный угол 12">
            <a:extLst>
              <a:ext uri="{FF2B5EF4-FFF2-40B4-BE49-F238E27FC236}">
                <a16:creationId xmlns:a16="http://schemas.microsoft.com/office/drawing/2014/main" id="{C3D83D24-BDB5-4F09-A40F-3F2A8F632F4A}"/>
              </a:ext>
            </a:extLst>
          </p:cNvPr>
          <p:cNvSpPr/>
          <p:nvPr/>
        </p:nvSpPr>
        <p:spPr>
          <a:xfrm>
            <a:off x="9025248" y="2208810"/>
            <a:ext cx="2181097" cy="2159989"/>
          </a:xfrm>
          <a:prstGeom prst="snip1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 уйти из шумных ситуаций уважает личные границы и способствует эмоциональной стабильности.</a:t>
            </a:r>
          </a:p>
        </p:txBody>
      </p:sp>
      <p:sp>
        <p:nvSpPr>
          <p:cNvPr id="14" name="Прямоугольник: один усеченный угол 13">
            <a:extLst>
              <a:ext uri="{FF2B5EF4-FFF2-40B4-BE49-F238E27FC236}">
                <a16:creationId xmlns:a16="http://schemas.microsoft.com/office/drawing/2014/main" id="{B01224B7-F227-49E6-A489-D0F7C407E69C}"/>
              </a:ext>
            </a:extLst>
          </p:cNvPr>
          <p:cNvSpPr/>
          <p:nvPr/>
        </p:nvSpPr>
        <p:spPr>
          <a:xfrm>
            <a:off x="696687" y="2208811"/>
            <a:ext cx="2379021" cy="215998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шумоподавляющих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наушников помогает защитить ребёнка от вредных звуковых раздражителей.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3AD8AE-738E-4502-99FA-83CB7E4B0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1" b="16797"/>
          <a:stretch/>
        </p:blipFill>
        <p:spPr>
          <a:xfrm>
            <a:off x="542067" y="4646778"/>
            <a:ext cx="2770087" cy="17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C467D7-1A9E-4236-8734-370EA1CBA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8" b="7691"/>
          <a:stretch/>
        </p:blipFill>
        <p:spPr>
          <a:xfrm>
            <a:off x="3478144" y="4646776"/>
            <a:ext cx="2404159" cy="176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2F292C-D262-4096-AEE2-2396C397B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28" y="4646776"/>
            <a:ext cx="2404159" cy="1603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3455A9-CE1F-4F7B-8399-092B536F8F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70" b="21098"/>
          <a:stretch/>
        </p:blipFill>
        <p:spPr>
          <a:xfrm>
            <a:off x="9025248" y="4519800"/>
            <a:ext cx="2241167" cy="177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5972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BFF99-E6A2-4F4B-B07A-89FED3AEE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74" y="452264"/>
            <a:ext cx="11899074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Гиперчувствительность </a:t>
            </a:r>
            <a:br>
              <a:rPr lang="ru-RU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прикосновениям</a:t>
            </a:r>
            <a:br>
              <a:rPr lang="ru-RU" dirty="0"/>
            </a:br>
            <a:endParaRPr lang="ru-RU" dirty="0"/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44403386-72DA-401D-AD0A-67F76AFCB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36" y="1591585"/>
            <a:ext cx="7021886" cy="5266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661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647</TotalTime>
  <Words>743</Words>
  <Application>Microsoft Office PowerPoint</Application>
  <PresentationFormat>Широкоэкранный</PresentationFormat>
  <Paragraphs>96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Tw Cen MT</vt:lpstr>
      <vt:lpstr>Контур</vt:lpstr>
      <vt:lpstr>Сенсорная чувствительность у детей с РАС: ключевые аспекты</vt:lpstr>
      <vt:lpstr>Классификация сенсорных нарушений при РАС</vt:lpstr>
      <vt:lpstr>Погружение в гипочувствительность</vt:lpstr>
      <vt:lpstr>Гипочувствительность: симптомы и механизмы</vt:lpstr>
      <vt:lpstr>Методы коррекции гипочувствительности</vt:lpstr>
      <vt:lpstr>Гиперчувствительность к звукам</vt:lpstr>
      <vt:lpstr>Гиперчувствительность к звукам</vt:lpstr>
      <vt:lpstr>Стратегии поддержки при гиперчувствительности к звукам </vt:lpstr>
      <vt:lpstr>Гиперчувствительность  к прикосновениям </vt:lpstr>
      <vt:lpstr> Гиперчувствительность  к прикосновениям: характер и поддержка </vt:lpstr>
      <vt:lpstr>Отрицательные реакции  на физический контакт</vt:lpstr>
      <vt:lpstr>7 шагов к комфортному тактильному взаимодействию</vt:lpstr>
      <vt:lpstr>Сенсорная чувствительность у детей с РАС: ключевые аспекты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Сенсорная чувствительность у детей с РАС: ключевые аспекты</dc:title>
  <dc:creator>Артем</dc:creator>
  <cp:lastModifiedBy>Артем</cp:lastModifiedBy>
  <cp:revision>23</cp:revision>
  <dcterms:created xsi:type="dcterms:W3CDTF">2026-02-22T03:53:29Z</dcterms:created>
  <dcterms:modified xsi:type="dcterms:W3CDTF">2026-02-23T08:23:21Z</dcterms:modified>
</cp:coreProperties>
</file>