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оглавления" id="{5E54800D-91A8-4218-A955-428DCC28FF04}">
          <p14:sldIdLst/>
        </p14:section>
        <p14:section name="Раздел 1" id="{A996829F-5B57-4ABB-9BEE-0AC6DC64B04B}">
          <p14:sldIdLst>
            <p14:sldId id="256"/>
          </p14:sldIdLst>
        </p14:section>
        <p14:section name="Кто такие киты?  " id="{9E05B549-FBB4-45F4-A5C8-F21EDAAC87F5}">
          <p14:sldIdLst>
            <p14:sldId id="257"/>
          </p14:sldIdLst>
        </p14:section>
        <p14:section name="  Самые большие животные  на Земле! " id="{5A3E6D5F-1670-48B6-8466-D23137E2BA54}">
          <p14:sldIdLst>
            <p14:sldId id="258"/>
          </p14:sldIdLst>
        </p14:section>
        <p14:section name="Мамы-киты  очень заботливые " id="{9FC43837-14B4-4C34-9A66-4A90603441F3}">
          <p14:sldIdLst>
            <p14:sldId id="259"/>
          </p14:sldIdLst>
        </p14:section>
        <p14:section name="Киты умеют петь песни " id="{62077655-A324-471B-A16F-0C56D494AA4F}">
          <p14:sldIdLst>
            <p14:sldId id="260"/>
          </p14:sldIdLst>
        </p14:section>
        <p14:section name="Они могут спать стоя! " id="{5FF9B4FC-067F-4341-91F9-2F745A52EEDC}">
          <p14:sldIdLst>
            <p14:sldId id="261"/>
          </p14:sldIdLst>
        </p14:section>
        <p14:section name="Почему китов нужно беречь? " id="{BF0201A3-989B-491A-8E37-F1ACF84BC060}">
          <p14:sldIdLst>
            <p14:sldId id="262"/>
          </p14:sldIdLst>
        </p14:section>
        <p14:section name="Сейчас китам  живётся не просто " id="{3F384942-3152-4879-A152-1C7AE15D6E74}">
          <p14:sldIdLst>
            <p14:sldId id="263"/>
          </p14:sldIdLst>
        </p14:section>
        <p14:section name="https://ya.ru/video/preview/15084519662942519269?from=tabbar&amp;parent-reqid=1785076645800446-12560370484892588493-balancer-l7leveler-kubr-yp-sas-22-BAL&amp;text=киткиты+в+прыжке+скачать+видео" id="{61683EFC-EC84-47D5-922A-58FAABFD9A08}">
          <p14:sldIdLst>
            <p14:sldId id="268"/>
            <p14:sldId id="264"/>
          </p14:sldIdLst>
        </p14:section>
        <p14:section name="Что можем сделать мы?  " id="{F8E77DE7-6DE5-417A-B152-22357EADE8B4}">
          <p14:sldIdLst>
            <p14:sldId id="265"/>
          </p14:sldIdLst>
        </p14:section>
        <p14:section name="Раздел 11" id="{0B0240D8-9A5D-4F9F-B2E5-BE0CDB32F335}">
          <p14:sldIdLst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3A8EE9-2172-496C-9CB4-34B36D38956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625612-5700-4125-BCCF-24449F31BCD5}">
      <dgm:prSet custT="1"/>
      <dgm:spPr>
        <a:gradFill rotWithShape="0">
          <a:gsLst>
            <a:gs pos="5000">
              <a:schemeClr val="accent1">
                <a:lumMod val="8000"/>
                <a:lumOff val="92000"/>
                <a:alpha val="5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r>
            <a:rPr lang="ru-RU" sz="3600" b="0" baseline="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rPr>
            <a:t>Китовые истории: Путешествие </a:t>
          </a:r>
        </a:p>
        <a:p>
          <a:r>
            <a:rPr lang="ru-RU" sz="3600" b="0" baseline="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rPr>
            <a:t>в мир морских великанов</a:t>
          </a:r>
          <a:endParaRPr lang="ru-RU" sz="3600" dirty="0">
            <a:solidFill>
              <a:srgbClr val="002060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91488B32-EC1E-4118-AFDE-28E9233B94FA}" type="parTrans" cxnId="{164EFE1A-DE9C-4B7E-955C-23C5CAE45B82}">
      <dgm:prSet/>
      <dgm:spPr/>
      <dgm:t>
        <a:bodyPr/>
        <a:lstStyle/>
        <a:p>
          <a:endParaRPr lang="ru-RU"/>
        </a:p>
      </dgm:t>
    </dgm:pt>
    <dgm:pt modelId="{7DB69FC3-0661-4E1D-9334-C20FCF4C9B8F}" type="sibTrans" cxnId="{164EFE1A-DE9C-4B7E-955C-23C5CAE45B82}">
      <dgm:prSet/>
      <dgm:spPr/>
      <dgm:t>
        <a:bodyPr/>
        <a:lstStyle/>
        <a:p>
          <a:endParaRPr lang="ru-RU"/>
        </a:p>
      </dgm:t>
    </dgm:pt>
    <dgm:pt modelId="{21FB1C55-A492-41F0-9726-8A8884D8201A}" type="pres">
      <dgm:prSet presAssocID="{AE3A8EE9-2172-496C-9CB4-34B36D38956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07B986-FF5D-4DDA-98F2-2C9A03FB45F5}" type="pres">
      <dgm:prSet presAssocID="{F2625612-5700-4125-BCCF-24449F31BCD5}" presName="linNode" presStyleCnt="0"/>
      <dgm:spPr/>
    </dgm:pt>
    <dgm:pt modelId="{4E4C4FDA-D96B-4974-A05C-A6C92394010E}" type="pres">
      <dgm:prSet presAssocID="{F2625612-5700-4125-BCCF-24449F31BCD5}" presName="parentText" presStyleLbl="node1" presStyleIdx="0" presStyleCnt="1" custScaleX="266440" custLinFactNeighborX="-78470" custLinFactNeighborY="3334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E3D516-43A2-47E0-8B49-9A3B8EF80ABF}" type="presOf" srcId="{F2625612-5700-4125-BCCF-24449F31BCD5}" destId="{4E4C4FDA-D96B-4974-A05C-A6C92394010E}" srcOrd="0" destOrd="0" presId="urn:microsoft.com/office/officeart/2005/8/layout/vList5"/>
    <dgm:cxn modelId="{7387E033-BA24-4EC5-8FA8-291EC4B1730E}" type="presOf" srcId="{AE3A8EE9-2172-496C-9CB4-34B36D389566}" destId="{21FB1C55-A492-41F0-9726-8A8884D8201A}" srcOrd="0" destOrd="0" presId="urn:microsoft.com/office/officeart/2005/8/layout/vList5"/>
    <dgm:cxn modelId="{164EFE1A-DE9C-4B7E-955C-23C5CAE45B82}" srcId="{AE3A8EE9-2172-496C-9CB4-34B36D389566}" destId="{F2625612-5700-4125-BCCF-24449F31BCD5}" srcOrd="0" destOrd="0" parTransId="{91488B32-EC1E-4118-AFDE-28E9233B94FA}" sibTransId="{7DB69FC3-0661-4E1D-9334-C20FCF4C9B8F}"/>
    <dgm:cxn modelId="{9F5CC900-03B9-4AEB-974D-F925CB0EA155}" type="presParOf" srcId="{21FB1C55-A492-41F0-9726-8A8884D8201A}" destId="{2D07B986-FF5D-4DDA-98F2-2C9A03FB45F5}" srcOrd="0" destOrd="0" presId="urn:microsoft.com/office/officeart/2005/8/layout/vList5"/>
    <dgm:cxn modelId="{393A00B8-874C-4CA6-9C37-B7BBEBCF4B8B}" type="presParOf" srcId="{2D07B986-FF5D-4DDA-98F2-2C9A03FB45F5}" destId="{4E4C4FDA-D96B-4974-A05C-A6C92394010E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4C4FDA-D96B-4974-A05C-A6C92394010E}">
      <dsp:nvSpPr>
        <dsp:cNvPr id="0" name=""/>
        <dsp:cNvSpPr/>
      </dsp:nvSpPr>
      <dsp:spPr>
        <a:xfrm>
          <a:off x="0" y="1268"/>
          <a:ext cx="8595361" cy="1297661"/>
        </a:xfrm>
        <a:prstGeom prst="roundRect">
          <a:avLst/>
        </a:prstGeom>
        <a:gradFill rotWithShape="0">
          <a:gsLst>
            <a:gs pos="5000">
              <a:schemeClr val="accent1">
                <a:lumMod val="8000"/>
                <a:lumOff val="92000"/>
                <a:alpha val="5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0" kern="1200" baseline="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rPr>
            <a:t>Китовые истории: Путешествие 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0" kern="1200" baseline="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rPr>
            <a:t>в мир морских великанов</a:t>
          </a:r>
          <a:endParaRPr lang="ru-RU" sz="3600" kern="1200" dirty="0">
            <a:solidFill>
              <a:srgbClr val="002060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sp:txBody>
      <dsp:txXfrm>
        <a:off x="63347" y="64615"/>
        <a:ext cx="8468667" cy="11709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642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818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443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185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407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997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331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571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041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625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738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6411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058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655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149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8CBF6ED2-B66A-4C43-8D9F-CCC86B6B6E5E}" type="datetimeFigureOut">
              <a:rPr lang="ru-RU" smtClean="0"/>
              <a:t>27.07.2026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10520FD-70D4-41F8-B279-FF401C91D9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3747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9021BDDD-72ED-4A1D-A27B-41856F704A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8" y="140849"/>
            <a:ext cx="11261557" cy="6717151"/>
          </a:xfrm>
          <a:prstGeom prst="rect">
            <a:avLst/>
          </a:prstGeom>
          <a:effectLst>
            <a:softEdge rad="292100"/>
          </a:effectLst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DA882DC-2F8B-41B9-A556-CE9B272B6D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599287" y="5291732"/>
            <a:ext cx="4448420" cy="1362082"/>
          </a:xfrm>
        </p:spPr>
        <p:txBody>
          <a:bodyPr>
            <a:normAutofit/>
          </a:bodyPr>
          <a:lstStyle/>
          <a:p>
            <a:r>
              <a:rPr lang="ru-RU" sz="1400" b="1" dirty="0" smtClean="0"/>
              <a:t>Воспитатель МБДОУ </a:t>
            </a:r>
            <a:r>
              <a:rPr lang="ru-RU" sz="1400" b="1" dirty="0"/>
              <a:t>«Детский сад № 28 «Вишенка</a:t>
            </a:r>
            <a:r>
              <a:rPr lang="ru-RU" sz="1400" b="1" dirty="0" smtClean="0"/>
              <a:t>»</a:t>
            </a:r>
            <a:endParaRPr lang="ru-RU" sz="1400" b="1" dirty="0"/>
          </a:p>
          <a:p>
            <a:r>
              <a:rPr lang="ru-RU" sz="1400" b="1" dirty="0" smtClean="0"/>
              <a:t>Лычагина </a:t>
            </a:r>
            <a:r>
              <a:rPr lang="ru-RU" sz="1400" b="1" dirty="0"/>
              <a:t>Ирина </a:t>
            </a:r>
            <a:r>
              <a:rPr lang="ru-RU" sz="1400" b="1" dirty="0" smtClean="0"/>
              <a:t>Валерьевна</a:t>
            </a:r>
            <a:endParaRPr lang="ru-RU" sz="1400" b="1" dirty="0"/>
          </a:p>
        </p:txBody>
      </p:sp>
      <p:graphicFrame>
        <p:nvGraphicFramePr>
          <p:cNvPr id="12" name="Схема 11">
            <a:extLst>
              <a:ext uri="{FF2B5EF4-FFF2-40B4-BE49-F238E27FC236}">
                <a16:creationId xmlns:a16="http://schemas.microsoft.com/office/drawing/2014/main" xmlns="" id="{63E0E6A0-82D3-4C09-B36F-5FDF5B7657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8218163"/>
              </p:ext>
            </p:extLst>
          </p:nvPr>
        </p:nvGraphicFramePr>
        <p:xfrm>
          <a:off x="699436" y="335923"/>
          <a:ext cx="8961119" cy="1298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4620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6455DE0-894C-4071-8802-201E13B77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619" y="1028700"/>
            <a:ext cx="9182100" cy="5829300"/>
          </a:xfrm>
          <a:prstGeom prst="rect">
            <a:avLst/>
          </a:prstGeom>
          <a:effectLst>
            <a:softEdge rad="3683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4F157B9-A434-450A-8BF4-9DFE8F3A7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3308" y="70585"/>
            <a:ext cx="5934508" cy="1639886"/>
          </a:xfrm>
        </p:spPr>
        <p:txBody>
          <a:bodyPr/>
          <a:lstStyle/>
          <a:p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>Кто такие киты?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91A1FEE-E619-443D-B032-3E49A4C642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4120" y="1787473"/>
            <a:ext cx="4494997" cy="3541714"/>
          </a:xfrm>
        </p:spPr>
        <p:txBody>
          <a:bodyPr>
            <a:normAutofit lnSpcReduction="10000"/>
          </a:bodyPr>
          <a:lstStyle/>
          <a:p>
            <a:r>
              <a:rPr lang="ru-RU" sz="1800" b="1" dirty="0">
                <a:latin typeface="Cambria" panose="02040503050406030204" pitchFamily="18" charset="0"/>
                <a:ea typeface="Cambria" panose="02040503050406030204" pitchFamily="18" charset="0"/>
              </a:rPr>
              <a:t>Киты — это не рыбы, а звери!</a:t>
            </a:r>
          </a:p>
          <a:p>
            <a:endParaRPr lang="ru-RU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Представляете, ребята?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Киты живут в океане, но они совсем не рыбы!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Они дышат воздухом, как мы с вами.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Чтобы вдохнуть, кит выныривает из воды и выпускает высокий фонтанчик через специальную дырочку на голове — дыхало.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324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8523088-4827-4B98-ABF4-008F9A188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7033" y="1491879"/>
            <a:ext cx="7454967" cy="5123122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D9A5926-FBDA-4B34-AD62-36A1E9775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77515"/>
            <a:ext cx="6921917" cy="1434356"/>
          </a:xfrm>
        </p:spPr>
        <p:txBody>
          <a:bodyPr/>
          <a:lstStyle/>
          <a:p>
            <a:pPr algn="ctr"/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>Самые большие животные </a:t>
            </a:r>
            <a:b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>на Земле!</a:t>
            </a:r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ru-RU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ru-RU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919EBB8-2A58-41D3-A6FB-0F9C5B7554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1158" y="2011871"/>
            <a:ext cx="4015875" cy="3541714"/>
          </a:xfrm>
        </p:spPr>
        <p:txBody>
          <a:bodyPr/>
          <a:lstStyle/>
          <a:p>
            <a:endParaRPr lang="ru-RU" dirty="0"/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Синий кит — настоящий гигант!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Он такой огромный, что длиннее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школьного автобуса,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а весит больше 30 слонов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вместе взятых.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Только представьте: его сердце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размером с маленькую машину!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69472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21CD0B3-2D7C-4296-8926-BB365FA10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514" y="491414"/>
            <a:ext cx="6918157" cy="6133831"/>
          </a:xfrm>
          <a:prstGeom prst="rect">
            <a:avLst/>
          </a:prstGeom>
          <a:effectLst>
            <a:softEdge rad="1016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C0A72E-12D3-4587-897F-560DADF69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488" y="561473"/>
            <a:ext cx="4706753" cy="1639886"/>
          </a:xfrm>
        </p:spPr>
        <p:txBody>
          <a:bodyPr/>
          <a:lstStyle/>
          <a:p>
            <a:pPr algn="ctr"/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>Мамы-киты </a:t>
            </a:r>
            <a:b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>очень заботливые</a:t>
            </a:r>
            <a:b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ru-RU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EDD1230-092B-4ABB-8C82-39579B3C24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897" y="1787472"/>
            <a:ext cx="4556746" cy="3541714"/>
          </a:xfrm>
        </p:spPr>
        <p:txBody>
          <a:bodyPr/>
          <a:lstStyle/>
          <a:p>
            <a:endParaRPr lang="ru-RU" dirty="0"/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Маленькие китята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рождаются уже большими — длиной с автомобиль!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Но мама всё равно кормит их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вкусным молоком целый год.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А знаете, сколько молока нужно китёнку? Столько же, сколько выпивают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50 детей за день!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07697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uzyka_dlya_sna_-_Kity_poyut_dlya_glubokogo_sna_76882346">
            <a:hlinkClick r:id="" action="ppaction://media"/>
            <a:extLst>
              <a:ext uri="{FF2B5EF4-FFF2-40B4-BE49-F238E27FC236}">
                <a16:creationId xmlns:a16="http://schemas.microsoft.com/office/drawing/2014/main" xmlns="" id="{E0B1F301-CEA0-4553-ADE0-74BD92BA98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20773" y="1909394"/>
            <a:ext cx="522973" cy="522973"/>
          </a:xfrm>
          <a:prstGeom prst="rect">
            <a:avLst/>
          </a:prstGeom>
          <a:effectLst>
            <a:softEdge rad="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FD08C37-1AF0-4515-84AD-B2D0634263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8389" y="0"/>
            <a:ext cx="9982200" cy="5943600"/>
          </a:xfrm>
          <a:prstGeom prst="rect">
            <a:avLst/>
          </a:prstGeom>
          <a:effectLst>
            <a:softEdge rad="3048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09D9AA6-6DBC-4ED9-9BBA-AF47336F6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1393" y="269508"/>
            <a:ext cx="5934508" cy="1639886"/>
          </a:xfrm>
        </p:spPr>
        <p:txBody>
          <a:bodyPr/>
          <a:lstStyle/>
          <a:p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>Киты умеют петь песни</a:t>
            </a:r>
            <a:b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ru-RU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327DB4B-0494-48EF-9198-5BE018E39E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40394" y="4738034"/>
            <a:ext cx="4702477" cy="1770857"/>
          </a:xfrm>
        </p:spPr>
        <p:txBody>
          <a:bodyPr/>
          <a:lstStyle/>
          <a:p>
            <a:endParaRPr lang="ru-RU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Горбатые киты поют под водой удивительные песни. Их музыка слышна даже другим китам за сотни километров! У каждого кита своя особенная песенка.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941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34034">
        <p:fade/>
      </p:transition>
    </mc:Choice>
    <mc:Fallback xmlns="">
      <p:transition spd="med" advTm="1340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0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6667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A2080AB-D364-4317-978D-D028544EF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</a:rPr>
              <a:t>Они могут спать стоя!</a:t>
            </a:r>
            <a:br>
              <a:rPr lang="ru-RU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ru-RU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3E72F80-BFC2-4DB1-962C-6D4A92E67C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3449841" cy="3541714"/>
          </a:xfrm>
        </p:spPr>
        <p:txBody>
          <a:bodyPr/>
          <a:lstStyle/>
          <a:p>
            <a:endParaRPr lang="ru-RU" dirty="0"/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Когда кит спит, половина его мозга отдыхает, а вторая половина бодрствует — чтобы вовремя всплыть и глотнуть воздуха.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0060212-248E-4584-B47F-27744018D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4055" y="0"/>
            <a:ext cx="5073866" cy="6858000"/>
          </a:xfrm>
          <a:prstGeom prst="rect">
            <a:avLst/>
          </a:prstGeom>
          <a:effectLst>
            <a:softEdge rad="304800"/>
          </a:effectLst>
        </p:spPr>
      </p:pic>
    </p:spTree>
    <p:extLst>
      <p:ext uri="{BB962C8B-B14F-4D97-AF65-F5344CB8AC3E}">
        <p14:creationId xmlns:p14="http://schemas.microsoft.com/office/powerpoint/2010/main" val="22953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C598B81-1A1B-4F8B-AD9F-B7E12C9D5A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3063" y="2361596"/>
            <a:ext cx="6438937" cy="4312722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EE6736C-FECF-4D3F-A911-D826013A1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632" y="166838"/>
            <a:ext cx="6835289" cy="1639886"/>
          </a:xfrm>
        </p:spPr>
        <p:txBody>
          <a:bodyPr/>
          <a:lstStyle/>
          <a:p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>Почему китов нужно беречь?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AE84A4F-5F96-4AEC-918B-0CFFC4C2FF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6436" y="1609167"/>
            <a:ext cx="6739037" cy="4122438"/>
          </a:xfrm>
        </p:spPr>
        <p:txBody>
          <a:bodyPr>
            <a:noAutofit/>
          </a:bodyPr>
          <a:lstStyle/>
          <a:p>
            <a:endParaRPr lang="ru-RU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ru-RU" sz="1800" b="1" dirty="0">
                <a:latin typeface="Cambria" panose="02040503050406030204" pitchFamily="18" charset="0"/>
                <a:ea typeface="Cambria" panose="02040503050406030204" pitchFamily="18" charset="0"/>
              </a:rPr>
              <a:t>Киты — хранители океана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Киты помогают всему морскому миру оставаться здоровым: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Океанские садовники: когда киты ныряют глубоко вниз, а потом поднимаются наверх, они перемешивают воду. Это помогает расти маленьким растениям-планктону, которыми питаются рыбки.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Витаминные бомбы: когда кит уходит из жизни, он становится домом для тысяч маленьких существ на дне океана. Это похоже на большой подводный пир!</a:t>
            </a:r>
          </a:p>
          <a:p>
            <a:endParaRPr lang="ru-RU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ru-RU" sz="1800" b="1" dirty="0">
                <a:latin typeface="Cambria" panose="02040503050406030204" pitchFamily="18" charset="0"/>
                <a:ea typeface="Cambria" panose="02040503050406030204" pitchFamily="18" charset="0"/>
              </a:rPr>
              <a:t>Им нужна наша помощь </a:t>
            </a:r>
          </a:p>
          <a:p>
            <a:endParaRPr lang="ru-RU" sz="1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6122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32F1A24-E8F6-446F-B59A-40B1551CC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878" y="609600"/>
            <a:ext cx="6970043" cy="1639886"/>
          </a:xfrm>
        </p:spPr>
        <p:txBody>
          <a:bodyPr/>
          <a:lstStyle/>
          <a:p>
            <a:pPr algn="ctr"/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>Сейчас китам </a:t>
            </a:r>
            <a:b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>живётся не просто</a:t>
            </a:r>
            <a:b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ru-RU" sz="3600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CBA0E26-FB8D-4E85-8783-E6EC447510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3019" y="1739347"/>
            <a:ext cx="5402981" cy="3541714"/>
          </a:xfrm>
        </p:spPr>
        <p:txBody>
          <a:bodyPr>
            <a:normAutofit/>
          </a:bodyPr>
          <a:lstStyle/>
          <a:p>
            <a:endParaRPr lang="ru-RU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Океан стал слишком шумным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от кораблей, и киты плохо слышат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друг друга.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В воде плавает много мусора,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который может им навредить.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Некоторые люди до сих пор охотятся 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на этих добрых гигантов.</a:t>
            </a:r>
          </a:p>
          <a:p>
            <a:endParaRPr lang="ru-RU" sz="1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F4DC2DE-3220-4503-864F-1C9D338CE9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65773"/>
            <a:ext cx="6858000" cy="6858000"/>
          </a:xfrm>
          <a:prstGeom prst="rect">
            <a:avLst/>
          </a:prstGeom>
          <a:effectLst>
            <a:softEdge rad="457200"/>
          </a:effectLst>
        </p:spPr>
      </p:pic>
    </p:spTree>
    <p:extLst>
      <p:ext uri="{BB962C8B-B14F-4D97-AF65-F5344CB8AC3E}">
        <p14:creationId xmlns:p14="http://schemas.microsoft.com/office/powerpoint/2010/main" val="15893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D7EC8A1-8F49-41A9-954B-118C435F6136}"/>
              </a:ext>
            </a:extLst>
          </p:cNvPr>
          <p:cNvSpPr txBox="1"/>
          <p:nvPr/>
        </p:nvSpPr>
        <p:spPr>
          <a:xfrm>
            <a:off x="1155031" y="753177"/>
            <a:ext cx="446612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Киты очень сильные, и они мощно бьют хвостом по воде. </a:t>
            </a:r>
          </a:p>
          <a:p>
            <a:r>
              <a:rPr lang="ru-RU" dirty="0"/>
              <a:t>Этот сильный толчок подбрасывает их огромное тело вверх, прямо в воздух! </a:t>
            </a:r>
          </a:p>
          <a:p>
            <a:r>
              <a:rPr lang="ru-RU" dirty="0"/>
              <a:t>А потом кит с большим всплеском падает обратно в воду — это выглядит как самый настоящий морской салют.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5BD9BD7-EE2B-4250-AAA7-02F58CBF55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0" t="21081" r="-2210" b="7366"/>
          <a:stretch/>
        </p:blipFill>
        <p:spPr>
          <a:xfrm>
            <a:off x="6172522" y="635267"/>
            <a:ext cx="6097603" cy="6037446"/>
          </a:xfrm>
          <a:prstGeom prst="rect">
            <a:avLst/>
          </a:prstGeom>
          <a:effectLst>
            <a:softEdge rad="139700"/>
          </a:effectLst>
        </p:spPr>
      </p:pic>
    </p:spTree>
    <p:extLst>
      <p:ext uri="{BB962C8B-B14F-4D97-AF65-F5344CB8AC3E}">
        <p14:creationId xmlns:p14="http://schemas.microsoft.com/office/powerpoint/2010/main" val="402854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865776544350">
            <a:hlinkClick r:id="" action="ppaction://media"/>
            <a:extLst>
              <a:ext uri="{FF2B5EF4-FFF2-40B4-BE49-F238E27FC236}">
                <a16:creationId xmlns:a16="http://schemas.microsoft.com/office/drawing/2014/main" xmlns="" id="{3BDBF064-8292-413C-AC9B-5A9F023EFB6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7082" y="403358"/>
            <a:ext cx="10757836" cy="6051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75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17"/>
    </mc:Choice>
    <mc:Fallback xmlns="">
      <p:transition spd="slow" advTm="21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1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6B31CA6-9EEC-46C7-8756-F011D1FB1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6463" y="1988218"/>
            <a:ext cx="8537608" cy="4802405"/>
          </a:xfrm>
          <a:prstGeom prst="rect">
            <a:avLst/>
          </a:prstGeom>
          <a:effectLst>
            <a:softEdge rad="3429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6AEB511-1FA6-4703-BA3E-F065EC7FC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154" y="157213"/>
            <a:ext cx="5934508" cy="1639886"/>
          </a:xfrm>
        </p:spPr>
        <p:txBody>
          <a:bodyPr/>
          <a:lstStyle/>
          <a:p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>Что можем сделать мы? </a:t>
            </a:r>
            <a:b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ru-RU" sz="3600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E94746E-103B-43A6-8098-DDADCF006A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0" y="1658143"/>
            <a:ext cx="5934511" cy="3541714"/>
          </a:xfrm>
        </p:spPr>
        <p:txBody>
          <a:bodyPr>
            <a:normAutofit/>
          </a:bodyPr>
          <a:lstStyle/>
          <a:p>
            <a:endParaRPr lang="ru-RU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Даже маленькие дети могут помочь большим китам: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Не бросать мусор в реки и моря.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Рассказывать друзьям о том, какие киты замечательные.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Рисовать рисунки про китов и показывать родителям.</a:t>
            </a:r>
          </a:p>
          <a:p>
            <a:endParaRPr lang="ru-RU" sz="1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098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3DA8044-076C-42ED-B1A6-90EE4FA765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4477" y="1917230"/>
            <a:ext cx="9738738" cy="4869369"/>
          </a:xfrm>
          <a:prstGeom prst="rect">
            <a:avLst/>
          </a:prstGeom>
          <a:effectLst>
            <a:softEdge rad="5969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CFCDEEF-85B2-4650-ABB2-62E11FEF2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8536" y="327259"/>
            <a:ext cx="6816039" cy="1262708"/>
          </a:xfrm>
        </p:spPr>
        <p:txBody>
          <a:bodyPr/>
          <a:lstStyle/>
          <a:p>
            <a: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  <a:t>Давайте дружить с китами! </a:t>
            </a:r>
            <a:br>
              <a:rPr lang="ru-RU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ru-RU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DFE70FB-BBAD-4E65-B665-6DCD8660A4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6136" y="654522"/>
            <a:ext cx="7238197" cy="2935702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Киты — наши соседи по планете Земля. Они жили здесь задолго до людей и будут жить после нас, если мы будем о них заботиться. Каждый раз, когда вы видите море или океан, помните: где-то там, в глубине, плывёт добрый синий кит и поёт свою песню.</a:t>
            </a:r>
          </a:p>
          <a:p>
            <a:r>
              <a:rPr lang="ru-RU" sz="1800" dirty="0">
                <a:latin typeface="Cambria" panose="02040503050406030204" pitchFamily="18" charset="0"/>
                <a:ea typeface="Cambria" panose="02040503050406030204" pitchFamily="18" charset="0"/>
              </a:rPr>
              <a:t>Давайте пообещаем китам быть хорошими друзьями и защитниками нашего общего дома — планеты Земля!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796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Цитаты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Цитаты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Цитаты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TM03457503[[fn=Цитаты]]</Template>
  <TotalTime>115</TotalTime>
  <Words>475</Words>
  <Application>Microsoft Office PowerPoint</Application>
  <PresentationFormat>Широкоэкранный</PresentationFormat>
  <Paragraphs>64</Paragraphs>
  <Slides>12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Cambria</vt:lpstr>
      <vt:lpstr>Century Gothic</vt:lpstr>
      <vt:lpstr>Wingdings 2</vt:lpstr>
      <vt:lpstr>Цитаты</vt:lpstr>
      <vt:lpstr>Презентация PowerPoint</vt:lpstr>
      <vt:lpstr>Кто такие киты?  </vt:lpstr>
      <vt:lpstr>  Самые большие животные  на Земле! </vt:lpstr>
      <vt:lpstr>Мамы-киты  очень заботливые </vt:lpstr>
      <vt:lpstr>Киты умеют петь песни </vt:lpstr>
      <vt:lpstr>Они могут спать стоя! </vt:lpstr>
      <vt:lpstr>Почему китов нужно беречь? </vt:lpstr>
      <vt:lpstr>Сейчас китам  живётся не просто </vt:lpstr>
      <vt:lpstr>Презентация PowerPoint</vt:lpstr>
      <vt:lpstr>Презентация PowerPoint</vt:lpstr>
      <vt:lpstr>Что можем сделать мы?  </vt:lpstr>
      <vt:lpstr>Давайте дружить с китами!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Китовые истории: Путешествие в мир морских великанов</dc:title>
  <dc:creator>Admins</dc:creator>
  <cp:lastModifiedBy>Admin</cp:lastModifiedBy>
  <cp:revision>15</cp:revision>
  <dcterms:created xsi:type="dcterms:W3CDTF">2026-07-26T13:31:09Z</dcterms:created>
  <dcterms:modified xsi:type="dcterms:W3CDTF">2026-07-27T03:27:12Z</dcterms:modified>
</cp:coreProperties>
</file>