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  <p:sldMasterId id="2147483674" r:id="rId3"/>
  </p:sldMasterIdLst>
  <p:sldIdLst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</p:sldIdLst>
  <p:sldSz cx="12192000" cy="6858000"/>
  <p:notesSz cx="7559675" cy="10691813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D521351D-4E7A-4F7F-B539-BBF0A4EC4E01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2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B8DE1CD7-9E3A-4CEC-B16A-3C017F83F76A}" type="slidenum">
              <a:t>‹#›</a:t>
            </a:fld>
            <a:endParaRPr/>
          </a:p>
        </p:txBody>
      </p:sp>
      <p:sp>
        <p:nvSpPr>
          <p:cNvPr id="3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CD9B6B9F-F18E-408F-B4A5-41E5F3D564ED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9C9750-94F9-4FE9-AA16-56EF732BFB07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ED07BC1-0BB3-4475-B650-B3AF7525BDFA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1B3998A9-9901-4231-8D44-44C01367BF1E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70FEABEE-1C6F-4793-B1BD-1926B30CA848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0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1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52552C8-68FB-43BE-A4C1-38AF6C54CF31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3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4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5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38999D85-9140-4C06-A5D8-7B0BF3B468BD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28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44FD8F61-1AE9-4806-BBB8-3CBECBC41900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2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3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1F2407C7-BDE9-4D3C-9C0F-D0D987FCF20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6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7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8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9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0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2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3"/>
          </p:nvPr>
        </p:nvSpPr>
        <p:spPr/>
        <p:txBody>
          <a:bodyPr/>
          <a:lstStyle/>
          <a:p>
            <a:fld id="{E3A85DEA-E561-4848-922E-F8E30FA00DB3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1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00C34666-3FC1-4C8D-9622-8C95FB40756B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7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D10C8205-489A-4BC0-AADF-2515E49F689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D157F6C6-BB3C-43FA-A92C-D6A69464FE89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5C3B14BA-8678-44A9-8B1B-B6D2B1790AD4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050047CB-3C37-4B9F-9CD3-82089BA655FF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ECA997B8-F956-454C-917B-EB5C23E39AD4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7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8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DECC88AA-647A-4ABA-82FD-46D489578E32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1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2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BC9B07D3-C9F6-4C5F-8C53-5DC9581EF28F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4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5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6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61EE8AE5-53D7-4E4B-8087-372F14126021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425780F8-4ABB-47A6-A2B6-56CCFE74EE43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3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4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97247D78-12C4-4E44-8DE9-0B5311A23F46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9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0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1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5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6"/>
          </p:nvPr>
        </p:nvSpPr>
        <p:spPr/>
        <p:txBody>
          <a:bodyPr/>
          <a:lstStyle/>
          <a:p>
            <a:fld id="{8AB2E1D4-3443-48E8-BA75-8F2BB7007C35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4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8136492D-3DDE-46EE-A5AB-66C46CD46756}" type="slidenum">
              <a:t>‹#›</a:t>
            </a:fld>
            <a:endParaRPr/>
          </a:p>
        </p:txBody>
      </p:sp>
      <p:sp>
        <p:nvSpPr>
          <p:cNvPr id="4" name="PlaceHolder 3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 type="subTitle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 algn="ctr">
              <a:buNone/>
            </a:pPr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FAE17CDE-1E86-4B3D-B796-8F1A6EEC30EF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0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D5B70B12-2417-4BCB-BE12-9E8326342AC2}" type="slidenum">
              <a:t>‹#›</a:t>
            </a:fld>
            <a:endParaRPr/>
          </a:p>
        </p:txBody>
      </p:sp>
      <p:sp>
        <p:nvSpPr>
          <p:cNvPr id="6" name="PlaceHolder 5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9920670-AE93-4044-B07B-E2594484A56E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AEBE4542-AB92-4F9E-9841-EB329458AA48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PlaceHolder 1"/>
          <p:cNvSpPr>
            <a:spLocks noGrp="1"/>
          </p:cNvSpPr>
          <p:nvPr>
            <p:ph type="subTitle"/>
          </p:nvPr>
        </p:nvSpPr>
        <p:spPr>
          <a:xfrm>
            <a:off x="838080" y="365040"/>
            <a:ext cx="10515240" cy="614412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algn="ctr"/>
            <a:endParaRPr lang="ru-RU" sz="32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F052048-0F00-461D-8060-BA3C70F0D716}" type="slidenum">
              <a:t>‹#›</a:t>
            </a:fld>
            <a:endParaRPr/>
          </a:p>
        </p:txBody>
      </p:sp>
      <p:sp>
        <p:nvSpPr>
          <p:cNvPr id="5" name="PlaceHolder 4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10CC045A-6077-4B84-A1A7-CD51F39F7C71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3" name="PlaceHolder 4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4BDE47E9-C1B1-41DB-9EF8-23EFE69BA806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6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7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E146A16A-1CE6-438B-9E45-F75E62A9BAF4}" type="slidenum">
              <a:t>‹#›</a:t>
            </a:fld>
            <a:endParaRPr/>
          </a:p>
        </p:txBody>
      </p:sp>
      <p:sp>
        <p:nvSpPr>
          <p:cNvPr id="8" name="PlaceHolder 7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/>
          </p:nvPr>
        </p:nvSpPr>
        <p:spPr>
          <a:xfrm>
            <a:off x="609480" y="3682080"/>
            <a:ext cx="109724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35D7FAB-89D2-47F1-B574-1F99B3D9CDA2}" type="slidenum">
              <a:t>‹#›</a:t>
            </a:fld>
            <a:endParaRPr/>
          </a:p>
        </p:txBody>
      </p:sp>
      <p:sp>
        <p:nvSpPr>
          <p:cNvPr id="7" name="PlaceHolder 6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/>
          </p:nvPr>
        </p:nvSpPr>
        <p:spPr>
          <a:xfrm>
            <a:off x="6231960" y="160452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/>
          </p:nvPr>
        </p:nvSpPr>
        <p:spPr>
          <a:xfrm>
            <a:off x="60948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5" name="PlaceHolder 5"/>
          <p:cNvSpPr>
            <a:spLocks noGrp="1"/>
          </p:cNvSpPr>
          <p:nvPr>
            <p:ph/>
          </p:nvPr>
        </p:nvSpPr>
        <p:spPr>
          <a:xfrm>
            <a:off x="6231960" y="3682080"/>
            <a:ext cx="535428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3C3E38DE-EC44-48A6-B1E0-6D34C1D8351B}" type="slidenum">
              <a:t>‹#›</a:t>
            </a:fld>
            <a:endParaRPr/>
          </a:p>
        </p:txBody>
      </p:sp>
      <p:sp>
        <p:nvSpPr>
          <p:cNvPr id="9" name="PlaceHolder 8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7" name="PlaceHolder 2"/>
          <p:cNvSpPr>
            <a:spLocks noGrp="1"/>
          </p:cNvSpPr>
          <p:nvPr>
            <p:ph/>
          </p:nvPr>
        </p:nvSpPr>
        <p:spPr>
          <a:xfrm>
            <a:off x="60948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8" name="PlaceHolder 3"/>
          <p:cNvSpPr>
            <a:spLocks noGrp="1"/>
          </p:cNvSpPr>
          <p:nvPr>
            <p:ph/>
          </p:nvPr>
        </p:nvSpPr>
        <p:spPr>
          <a:xfrm>
            <a:off x="431964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19" name="PlaceHolder 4"/>
          <p:cNvSpPr>
            <a:spLocks noGrp="1"/>
          </p:cNvSpPr>
          <p:nvPr>
            <p:ph/>
          </p:nvPr>
        </p:nvSpPr>
        <p:spPr>
          <a:xfrm>
            <a:off x="8029800" y="160452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0" name="PlaceHolder 5"/>
          <p:cNvSpPr>
            <a:spLocks noGrp="1"/>
          </p:cNvSpPr>
          <p:nvPr>
            <p:ph/>
          </p:nvPr>
        </p:nvSpPr>
        <p:spPr>
          <a:xfrm>
            <a:off x="60948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1" name="PlaceHolder 6"/>
          <p:cNvSpPr>
            <a:spLocks noGrp="1"/>
          </p:cNvSpPr>
          <p:nvPr>
            <p:ph/>
          </p:nvPr>
        </p:nvSpPr>
        <p:spPr>
          <a:xfrm>
            <a:off x="431964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2" name="PlaceHolder 7"/>
          <p:cNvSpPr>
            <a:spLocks noGrp="1"/>
          </p:cNvSpPr>
          <p:nvPr>
            <p:ph/>
          </p:nvPr>
        </p:nvSpPr>
        <p:spPr>
          <a:xfrm>
            <a:off x="8029800" y="3682080"/>
            <a:ext cx="3533040" cy="189684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lang="ru-RU" sz="28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8"/>
          </p:nvPr>
        </p:nvSpPr>
        <p:spPr/>
        <p:txBody>
          <a:bodyPr/>
          <a:lstStyle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9"/>
          </p:nvPr>
        </p:nvSpPr>
        <p:spPr/>
        <p:txBody>
          <a:bodyPr/>
          <a:lstStyle/>
          <a:p>
            <a:fld id="{536A1472-8449-4CAD-9004-04A1BB514602}" type="slidenum">
              <a:t>‹#›</a:t>
            </a:fld>
            <a:endParaRPr/>
          </a:p>
        </p:txBody>
      </p:sp>
      <p:sp>
        <p:nvSpPr>
          <p:cNvPr id="11" name="PlaceHolder 10"/>
          <p:cNvSpPr>
            <a:spLocks noGrp="1"/>
          </p:cNvSpPr>
          <p:nvPr>
            <p:ph type="dt" idx="7"/>
          </p:nvPr>
        </p:nvSpPr>
        <p:spPr/>
        <p:txBody>
          <a:bodyPr/>
          <a:lstStyle/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image" Target="../media/image1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aceHolder 1"/>
          <p:cNvSpPr>
            <a:spLocks noGrp="1"/>
          </p:cNvSpPr>
          <p:nvPr>
            <p:ph type="title"/>
          </p:nvPr>
        </p:nvSpPr>
        <p:spPr>
          <a:xfrm>
            <a:off x="1523880" y="1122480"/>
            <a:ext cx="9143640" cy="238716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Autofit/>
          </a:bodyPr>
          <a:lstStyle/>
          <a:p>
            <a:pPr indent="0" algn="ctr">
              <a:lnSpc>
                <a:spcPct val="90000"/>
              </a:lnSpc>
              <a:buNone/>
            </a:pPr>
            <a:r>
              <a:rPr lang="ru-RU" sz="6000" b="0" strike="noStrike" spc="-1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lang="ru-RU" sz="60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6" name="PlaceHolder 2"/>
          <p:cNvSpPr>
            <a:spLocks noGrp="1"/>
          </p:cNvSpPr>
          <p:nvPr>
            <p:ph type="dt" idx="1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rgbClr val="8B8B8B"/>
                </a:solidFill>
                <a:latin typeface="Calibri"/>
              </a:rPr>
              <a:t>&lt;дата/время&gt;</a:t>
            </a:r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2" name="PlaceHolder 3"/>
          <p:cNvSpPr>
            <a:spLocks noGrp="1"/>
          </p:cNvSpPr>
          <p:nvPr>
            <p:ph type="ftr" idx="2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3" name="PlaceHolder 4"/>
          <p:cNvSpPr>
            <a:spLocks noGrp="1"/>
          </p:cNvSpPr>
          <p:nvPr>
            <p:ph type="sldNum" idx="3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6BAB7A64-59B1-41A6-8F4C-C96AAF247C17}" type="slidenum">
              <a:rPr lang="ru-RU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800" b="0" strike="noStrike" spc="-1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Второй уровень структуры</a:t>
            </a:r>
          </a:p>
          <a:p>
            <a:pPr marL="1296000" lvl="2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Третий уровень структуры</a:t>
            </a:r>
          </a:p>
          <a:p>
            <a:pPr marL="1728000" lvl="3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</a:p>
          <a:p>
            <a:pPr marL="2160000" lvl="4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Пятый уровень структуры</a:t>
            </a:r>
          </a:p>
          <a:p>
            <a:pPr marL="2592000" lvl="5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Шестой уровень структуры</a:t>
            </a:r>
          </a:p>
          <a:p>
            <a:pPr marL="3024000" lvl="6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4400" b="0" strike="noStrike" spc="-1">
                <a:solidFill>
                  <a:srgbClr val="000000"/>
                </a:solidFill>
                <a:latin typeface="Calibri Light"/>
              </a:rPr>
              <a:t>Образец заголовка</a:t>
            </a:r>
            <a:endParaRPr lang="ru-RU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42" name="PlaceHolder 2"/>
          <p:cNvSpPr>
            <a:spLocks noGrp="1"/>
          </p:cNvSpPr>
          <p:nvPr>
            <p:ph type="dt" idx="4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rgbClr val="8B8B8B"/>
                </a:solidFill>
                <a:latin typeface="Calibri"/>
              </a:rPr>
              <a:t>&lt;дата/время&gt;</a:t>
            </a:r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3" name="PlaceHolder 3"/>
          <p:cNvSpPr>
            <a:spLocks noGrp="1"/>
          </p:cNvSpPr>
          <p:nvPr>
            <p:ph type="ftr" idx="5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44" name="PlaceHolder 4"/>
          <p:cNvSpPr>
            <a:spLocks noGrp="1"/>
          </p:cNvSpPr>
          <p:nvPr>
            <p:ph type="sldNum" idx="6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5F76AF62-5606-4472-A52C-300AC1C45ECE}" type="slidenum">
              <a:rPr lang="ru-RU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45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800" b="0" strike="noStrike" spc="-1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Второй уровень структуры</a:t>
            </a:r>
          </a:p>
          <a:p>
            <a:pPr marL="1296000" lvl="2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Третий уровень структуры</a:t>
            </a:r>
          </a:p>
          <a:p>
            <a:pPr marL="1728000" lvl="3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</a:p>
          <a:p>
            <a:pPr marL="2160000" lvl="4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Пятый уровень структуры</a:t>
            </a:r>
          </a:p>
          <a:p>
            <a:pPr marL="2592000" lvl="5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Шестой уровень структуры</a:t>
            </a:r>
          </a:p>
          <a:p>
            <a:pPr marL="3024000" lvl="6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4"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dt" idx="7"/>
          </p:nvPr>
        </p:nvSpPr>
        <p:spPr>
          <a:xfrm>
            <a:off x="8380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>
              <a:lnSpc>
                <a:spcPct val="100000"/>
              </a:lnSpc>
              <a:buNone/>
              <a:defRPr lang="ru-RU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>
              <a:lnSpc>
                <a:spcPct val="100000"/>
              </a:lnSpc>
              <a:buNone/>
            </a:pPr>
            <a:r>
              <a:rPr lang="ru-RU" sz="1200" b="0" strike="noStrike" spc="-1">
                <a:solidFill>
                  <a:srgbClr val="8B8B8B"/>
                </a:solidFill>
                <a:latin typeface="Calibri"/>
              </a:rPr>
              <a:t>&lt;дата/время&gt;</a:t>
            </a:r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 type="ftr" idx="8"/>
          </p:nvPr>
        </p:nvSpPr>
        <p:spPr>
          <a:xfrm>
            <a:off x="4038480" y="6356520"/>
            <a:ext cx="41144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ctr">
              <a:buNone/>
              <a:defRPr lang="ru-RU" sz="1400" b="0" strike="noStrike" spc="-1">
                <a:solidFill>
                  <a:srgbClr val="000000"/>
                </a:solidFill>
                <a:latin typeface="Times New Roman"/>
              </a:defRPr>
            </a:lvl1pPr>
          </a:lstStyle>
          <a:p>
            <a:pPr indent="0" algn="ctr">
              <a:buNone/>
            </a:pPr>
            <a:r>
              <a:rPr lang="ru-RU" sz="1400" b="0" strike="noStrike" spc="-1">
                <a:solidFill>
                  <a:srgbClr val="000000"/>
                </a:solidFill>
                <a:latin typeface="Times New Roman"/>
              </a:rPr>
              <a:t>&lt;нижний колонтитул&gt;</a:t>
            </a:r>
          </a:p>
        </p:txBody>
      </p:sp>
      <p:sp>
        <p:nvSpPr>
          <p:cNvPr id="84" name="PlaceHolder 3"/>
          <p:cNvSpPr>
            <a:spLocks noGrp="1"/>
          </p:cNvSpPr>
          <p:nvPr>
            <p:ph type="sldNum" idx="9"/>
          </p:nvPr>
        </p:nvSpPr>
        <p:spPr>
          <a:xfrm>
            <a:off x="8610480" y="6356520"/>
            <a:ext cx="2742840" cy="3646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>
            <a:lvl1pPr indent="0" algn="r">
              <a:lnSpc>
                <a:spcPct val="100000"/>
              </a:lnSpc>
              <a:buNone/>
              <a:defRPr lang="ru-RU" sz="1200" b="0" strike="noStrike" spc="-1">
                <a:solidFill>
                  <a:srgbClr val="8B8B8B"/>
                </a:solidFill>
                <a:latin typeface="Calibri"/>
              </a:defRPr>
            </a:lvl1pPr>
          </a:lstStyle>
          <a:p>
            <a:pPr indent="0" algn="r">
              <a:lnSpc>
                <a:spcPct val="100000"/>
              </a:lnSpc>
              <a:buNone/>
            </a:pPr>
            <a:fld id="{C0DE7AFD-8B35-4A2D-9BE2-690553938F22}" type="slidenum">
              <a:rPr lang="ru-RU" sz="1200" b="0" strike="noStrike" spc="-1">
                <a:solidFill>
                  <a:srgbClr val="8B8B8B"/>
                </a:solidFill>
                <a:latin typeface="Calibri"/>
              </a:rPr>
              <a:t>‹#›</a:t>
            </a:fld>
            <a:endParaRPr lang="ru-RU" sz="1200" b="0" strike="noStrike" spc="-1">
              <a:solidFill>
                <a:srgbClr val="000000"/>
              </a:solidFill>
              <a:latin typeface="Times New Roman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 type="title"/>
          </p:nvPr>
        </p:nvSpPr>
        <p:spPr>
          <a:xfrm>
            <a:off x="609480" y="273600"/>
            <a:ext cx="10972440" cy="114480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ctr">
            <a:noAutofit/>
          </a:bodyPr>
          <a:lstStyle/>
          <a:p>
            <a:pPr indent="0">
              <a:buNone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Для правки текста заглавия щёлкните мышью</a:t>
            </a:r>
          </a:p>
        </p:txBody>
      </p:sp>
      <p:sp>
        <p:nvSpPr>
          <p:cNvPr id="86" name="PlaceHolder 5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  <a:noFill/>
          <a:ln w="0">
            <a:noFill/>
          </a:ln>
        </p:spPr>
        <p:txBody>
          <a:bodyPr lIns="0" tIns="0" rIns="0" bIns="0" anchor="t">
            <a:normAutofit/>
          </a:bodyPr>
          <a:lstStyle/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800" b="0" strike="noStrike" spc="-1">
                <a:solidFill>
                  <a:srgbClr val="000000"/>
                </a:solidFill>
                <a:latin typeface="Calibri"/>
              </a:rPr>
              <a:t>Для правки структуры щёлкните мышью</a:t>
            </a:r>
          </a:p>
          <a:p>
            <a:pPr marL="864000" lvl="1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Второй уровень структуры</a:t>
            </a:r>
          </a:p>
          <a:p>
            <a:pPr marL="1296000" lvl="2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Третий уровень структуры</a:t>
            </a:r>
          </a:p>
          <a:p>
            <a:pPr marL="1728000" lvl="3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lang="ru-RU" sz="1800" b="0" strike="noStrike" spc="-1">
                <a:solidFill>
                  <a:srgbClr val="000000"/>
                </a:solidFill>
                <a:latin typeface="Calibri"/>
              </a:rPr>
              <a:t>Четвёртый уровень структуры</a:t>
            </a:r>
          </a:p>
          <a:p>
            <a:pPr marL="2160000" lvl="4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Пятый уровень структуры</a:t>
            </a:r>
          </a:p>
          <a:p>
            <a:pPr marL="2592000" lvl="5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Шестой уровень структуры</a:t>
            </a:r>
          </a:p>
          <a:p>
            <a:pPr marL="3024000" lvl="6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lang="ru-RU" sz="2000" b="0" strike="noStrike" spc="-1">
                <a:solidFill>
                  <a:srgbClr val="000000"/>
                </a:solidFill>
                <a:latin typeface="Calibri"/>
              </a:rPr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  <p:sldLayoutId id="2147483686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5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2">
            <a:alphaModFix amt="70000"/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532080" y="324000"/>
            <a:ext cx="10118880" cy="3277800"/>
          </a:xfrm>
          <a:prstGeom prst="rect">
            <a:avLst/>
          </a:prstGeom>
          <a:noFill/>
          <a:ln w="0">
            <a:noFill/>
          </a:ln>
        </p:spPr>
        <p:txBody>
          <a:bodyPr anchor="b">
            <a:normAutofit/>
          </a:bodyPr>
          <a:lstStyle/>
          <a:p>
            <a:pPr indent="0" algn="ctr">
              <a:lnSpc>
                <a:spcPct val="90000"/>
              </a:lnSpc>
              <a:buNone/>
            </a:pPr>
            <a:br>
              <a:rPr sz="1600"/>
            </a:br>
            <a:r>
              <a:rPr lang="ru-RU" sz="4400" b="1" strike="noStrike" spc="-1">
                <a:solidFill>
                  <a:srgbClr val="000000"/>
                </a:solidFill>
                <a:latin typeface="Verdana"/>
                <a:ea typeface="Verdana"/>
              </a:rPr>
              <a:t>Мастер-класс </a:t>
            </a:r>
            <a:br>
              <a:rPr sz="4400"/>
            </a:br>
            <a:r>
              <a:rPr lang="ru-RU" sz="4400" b="1" strike="noStrike" spc="-1">
                <a:solidFill>
                  <a:srgbClr val="000000"/>
                </a:solidFill>
                <a:latin typeface="Verdana"/>
                <a:ea typeface="Verdana"/>
              </a:rPr>
              <a:t> по изготовлению морских камешков для</a:t>
            </a:r>
            <a:br>
              <a:rPr sz="4400"/>
            </a:br>
            <a:r>
              <a:rPr lang="ru-RU" sz="4400" b="1" strike="noStrike" spc="-1">
                <a:solidFill>
                  <a:srgbClr val="000000"/>
                </a:solidFill>
                <a:latin typeface="Verdana"/>
                <a:ea typeface="Verdana"/>
              </a:rPr>
              <a:t>артикуляционной гимнастики</a:t>
            </a:r>
            <a:br>
              <a:rPr sz="4400"/>
            </a:br>
            <a:endParaRPr lang="ru-RU" sz="4400" b="0" strike="noStrike" spc="-1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 type="subTitle"/>
          </p:nvPr>
        </p:nvSpPr>
        <p:spPr>
          <a:xfrm>
            <a:off x="5694120" y="3602160"/>
            <a:ext cx="6117840" cy="1825920"/>
          </a:xfrm>
          <a:prstGeom prst="rect">
            <a:avLst/>
          </a:prstGeom>
          <a:noFill/>
          <a:ln w="0">
            <a:noFill/>
          </a:ln>
        </p:spPr>
        <p:txBody>
          <a:bodyPr anchor="t">
            <a:noAutofit/>
          </a:bodyPr>
          <a:lstStyle/>
          <a:p>
            <a:pPr indent="0" algn="r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rgbClr val="000000"/>
                </a:solidFill>
                <a:latin typeface="Verdana"/>
                <a:ea typeface="Verdana"/>
              </a:rPr>
              <a:t>Исполнитель: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 indent="0" algn="r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rgbClr val="000000"/>
                </a:solidFill>
                <a:latin typeface="Verdana"/>
                <a:ea typeface="Verdana"/>
              </a:rPr>
              <a:t> Морозюк Марина Бекмуратовна,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 indent="0" algn="r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rgbClr val="000000"/>
                </a:solidFill>
                <a:latin typeface="Verdana"/>
                <a:ea typeface="Verdana"/>
              </a:rPr>
              <a:t>Учитель- логопед 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  <a:p>
            <a:pPr indent="0" algn="r">
              <a:lnSpc>
                <a:spcPct val="90000"/>
              </a:lnSpc>
              <a:spcBef>
                <a:spcPts val="1001"/>
              </a:spcBef>
              <a:buNone/>
              <a:tabLst>
                <a:tab pos="0" algn="l"/>
              </a:tabLst>
            </a:pPr>
            <a:r>
              <a:rPr lang="ru-RU" sz="2000" b="1" strike="noStrike" spc="-1">
                <a:solidFill>
                  <a:srgbClr val="000000"/>
                </a:solidFill>
                <a:latin typeface="Verdana"/>
                <a:ea typeface="Verdana"/>
              </a:rPr>
              <a:t>МБДОУ «Детский сад №40 «Калинка»</a:t>
            </a:r>
            <a:endParaRPr lang="ru-RU" sz="2000" b="0" strike="noStrike" spc="-1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TextBox 4"/>
          <p:cNvSpPr/>
          <p:nvPr/>
        </p:nvSpPr>
        <p:spPr>
          <a:xfrm>
            <a:off x="4795200" y="6126480"/>
            <a:ext cx="2568240" cy="638280"/>
          </a:xfrm>
          <a:prstGeom prst="rect">
            <a:avLst/>
          </a:prstGeom>
          <a:noFill/>
          <a:ln w="0"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 anchor="t">
            <a:spAutoFit/>
          </a:bodyPr>
          <a:lstStyle/>
          <a:p>
            <a:pPr algn="ctr">
              <a:lnSpc>
                <a:spcPct val="100000"/>
              </a:lnSpc>
            </a:pPr>
            <a:r>
              <a:rPr lang="ru-RU" sz="1800" b="1" strike="noStrike" spc="-1">
                <a:solidFill>
                  <a:srgbClr val="000000"/>
                </a:solidFill>
                <a:latin typeface="Verdana"/>
                <a:ea typeface="Verdana"/>
              </a:rPr>
              <a:t>Междуреченск 2026</a:t>
            </a:r>
            <a:endParaRPr lang="ru-RU" sz="1800" b="0" strike="noStrike" spc="-1">
              <a:solidFill>
                <a:srgbClr val="000000"/>
              </a:solidFill>
              <a:latin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6660000" y="180000"/>
            <a:ext cx="5220000" cy="576000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 algn="just">
              <a:lnSpc>
                <a:spcPct val="90000"/>
              </a:lnSpc>
              <a:buNone/>
            </a:pPr>
            <a:r>
              <a:rPr lang="ru-RU" sz="1800" b="0" strike="noStrike" spc="-1" dirty="0">
                <a:solidFill>
                  <a:srgbClr val="000000"/>
                </a:solidFill>
                <a:latin typeface="Verdana"/>
                <a:ea typeface="Verdana"/>
              </a:rPr>
              <a:t>Сначала я хотела купить морские камешки для артикуляционной гимнастики, но потом пришла идея сделать их своими руками — и я с радостью ею поделюсь! </a:t>
            </a:r>
            <a:endParaRPr lang="ru-RU" sz="1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27" name="Рисунок 2"/>
          <p:cNvPicPr/>
          <p:nvPr/>
        </p:nvPicPr>
        <p:blipFill>
          <a:blip r:embed="rId2"/>
          <a:srcRect l="1703" t="3443" r="-1776" b="40451"/>
          <a:stretch/>
        </p:blipFill>
        <p:spPr>
          <a:xfrm>
            <a:off x="906120" y="243720"/>
            <a:ext cx="5353200" cy="6502320"/>
          </a:xfrm>
          <a:prstGeom prst="rect">
            <a:avLst/>
          </a:prstGeom>
          <a:ln w="88900" cap="sq">
            <a:solidFill>
              <a:srgbClr val="5B9BD5">
                <a:lumMod val="75000"/>
              </a:srgbClr>
            </a:solidFill>
            <a:miter/>
          </a:ln>
          <a:effectLst>
            <a:outerShdw blurRad="5508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8" name="Рисунок 3"/>
          <p:cNvPicPr/>
          <p:nvPr/>
        </p:nvPicPr>
        <p:blipFill>
          <a:blip r:embed="rId2"/>
          <a:stretch/>
        </p:blipFill>
        <p:spPr>
          <a:xfrm>
            <a:off x="190800" y="606960"/>
            <a:ext cx="6675480" cy="5402880"/>
          </a:xfrm>
          <a:prstGeom prst="rect">
            <a:avLst/>
          </a:prstGeom>
          <a:ln w="88900" cap="sq">
            <a:solidFill>
              <a:srgbClr val="5B9BD5">
                <a:lumMod val="75000"/>
              </a:srgbClr>
            </a:solidFill>
            <a:miter/>
          </a:ln>
          <a:effectLst>
            <a:outerShdw blurRad="5508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29" name="PlaceHolder 1"/>
          <p:cNvSpPr>
            <a:spLocks noGrp="1"/>
          </p:cNvSpPr>
          <p:nvPr>
            <p:ph type="title"/>
          </p:nvPr>
        </p:nvSpPr>
        <p:spPr>
          <a:xfrm>
            <a:off x="6866280" y="390600"/>
            <a:ext cx="5136840" cy="56937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 algn="ctr">
              <a:lnSpc>
                <a:spcPct val="90000"/>
              </a:lnSpc>
              <a:buNone/>
            </a:pP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</a:rPr>
              <a:t>                                             </a:t>
            </a:r>
            <a:br>
              <a:rPr sz="1800" dirty="0"/>
            </a:b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</a:rPr>
              <a:t>  Цель мастер-класса</a:t>
            </a: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:</a:t>
            </a:r>
            <a:br>
              <a:rPr sz="1800" dirty="0"/>
            </a:b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поделиться опытом изготовления артикуляционных тренажёров своими руками, </a:t>
            </a:r>
            <a:br>
              <a:rPr sz="1800" dirty="0"/>
            </a:b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 чтобы сделать их доступными для работы с детьми.</a:t>
            </a:r>
            <a:br>
              <a:rPr sz="1800" dirty="0"/>
            </a:b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                                     </a:t>
            </a:r>
            <a:br>
              <a:rPr sz="1800" dirty="0"/>
            </a:b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</a:rPr>
              <a:t>Почему артикуляционная гимнастика </a:t>
            </a:r>
            <a:br>
              <a:rPr sz="1800" dirty="0"/>
            </a:b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</a:rPr>
              <a:t>  </a:t>
            </a: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- Развитие речи у детей</a:t>
            </a:r>
            <a:br>
              <a:rPr sz="1800" dirty="0"/>
            </a:b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  - Улучшение дикции и произношения.</a:t>
            </a:r>
            <a:br>
              <a:rPr sz="1800" dirty="0"/>
            </a:b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   - Профилактика речевых нарушений</a:t>
            </a:r>
            <a:br>
              <a:rPr sz="1800" dirty="0"/>
            </a:br>
            <a:br>
              <a:rPr sz="1800" dirty="0"/>
            </a:b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 </a:t>
            </a:r>
            <a:r>
              <a:rPr lang="ru-RU" sz="1800" b="1" strike="noStrike" spc="-1" dirty="0">
                <a:solidFill>
                  <a:srgbClr val="000000"/>
                </a:solidFill>
                <a:latin typeface="Times New Roman"/>
              </a:rPr>
              <a:t>Идея мастер-класса</a:t>
            </a: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: </a:t>
            </a:r>
            <a:br>
              <a:rPr sz="1800" dirty="0"/>
            </a:b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 создать своими руками простые, </a:t>
            </a:r>
            <a:br>
              <a:rPr sz="1800" dirty="0"/>
            </a:b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      но эффективные артикуляционные тренажёры — морские камешки.</a:t>
            </a:r>
            <a:br>
              <a:rPr sz="1800" dirty="0"/>
            </a:br>
            <a:br>
              <a:rPr sz="1800" dirty="0"/>
            </a:br>
            <a:br>
              <a:rPr sz="1800" dirty="0"/>
            </a:b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                                </a:t>
            </a:r>
            <a:endParaRPr lang="ru-RU" sz="1800" b="0" strike="noStrike" spc="-1" dirty="0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PlaceHolder 1"/>
          <p:cNvSpPr>
            <a:spLocks noGrp="1"/>
          </p:cNvSpPr>
          <p:nvPr>
            <p:ph type="title"/>
          </p:nvPr>
        </p:nvSpPr>
        <p:spPr>
          <a:xfrm>
            <a:off x="8886240" y="111240"/>
            <a:ext cx="2965792" cy="605664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 algn="ctr">
              <a:lnSpc>
                <a:spcPct val="90000"/>
              </a:lnSpc>
              <a:buNone/>
            </a:pPr>
            <a:r>
              <a:rPr lang="ru-RU" sz="1600" b="1" strike="noStrike" spc="-1" dirty="0">
                <a:solidFill>
                  <a:srgbClr val="000000"/>
                </a:solidFill>
                <a:latin typeface="Times New Roman"/>
              </a:rPr>
              <a:t>Материалы которые нам пригодятся для изготовление тренажера:</a:t>
            </a:r>
            <a:br>
              <a:rPr sz="1600" dirty="0"/>
            </a:br>
            <a:br>
              <a:rPr sz="1600" dirty="0"/>
            </a:br>
            <a:r>
              <a:rPr lang="ru-RU" sz="1600" b="0" strike="noStrike" spc="-1" dirty="0">
                <a:solidFill>
                  <a:srgbClr val="000000"/>
                </a:solidFill>
                <a:latin typeface="Times New Roman"/>
              </a:rPr>
              <a:t>1. Глина для лепки белая</a:t>
            </a:r>
            <a:br>
              <a:rPr lang="ru-RU" sz="1600" b="0" strike="noStrike" spc="-1" dirty="0">
                <a:solidFill>
                  <a:srgbClr val="000000"/>
                </a:solidFill>
                <a:latin typeface="Times New Roman"/>
              </a:rPr>
            </a:br>
            <a:r>
              <a:rPr lang="ru-RU" sz="1600" b="0" strike="noStrike" spc="-1" dirty="0">
                <a:solidFill>
                  <a:srgbClr val="000000"/>
                </a:solidFill>
                <a:latin typeface="Times New Roman"/>
              </a:rPr>
              <a:t> ( без обжига)</a:t>
            </a:r>
            <a:br>
              <a:rPr sz="1600" dirty="0"/>
            </a:br>
            <a:r>
              <a:rPr lang="ru-RU" sz="1600" b="0" strike="noStrike" spc="-1" dirty="0">
                <a:solidFill>
                  <a:srgbClr val="000000"/>
                </a:solidFill>
                <a:latin typeface="Times New Roman"/>
              </a:rPr>
              <a:t>2. Клей ПВА</a:t>
            </a:r>
            <a:br>
              <a:rPr sz="1600" dirty="0"/>
            </a:br>
            <a:r>
              <a:rPr lang="ru-RU" sz="1600" b="0" strike="noStrike" spc="-1" dirty="0">
                <a:solidFill>
                  <a:srgbClr val="000000"/>
                </a:solidFill>
                <a:latin typeface="Times New Roman"/>
              </a:rPr>
              <a:t>3. Кисточка</a:t>
            </a:r>
            <a:br>
              <a:rPr sz="1600" dirty="0"/>
            </a:br>
            <a:r>
              <a:rPr lang="ru-RU" sz="1600" b="0" strike="noStrike" spc="-1" dirty="0">
                <a:solidFill>
                  <a:srgbClr val="000000"/>
                </a:solidFill>
                <a:latin typeface="Times New Roman"/>
              </a:rPr>
              <a:t>4.Лак акриловый художественный глянцевый</a:t>
            </a:r>
            <a:br>
              <a:rPr sz="1600" dirty="0"/>
            </a:br>
            <a:r>
              <a:rPr lang="ru-RU" sz="1600" b="0" strike="noStrike" spc="-1" dirty="0">
                <a:solidFill>
                  <a:srgbClr val="000000"/>
                </a:solidFill>
                <a:latin typeface="Times New Roman"/>
              </a:rPr>
              <a:t>5. Картинки с артикуляционной гимнастикой</a:t>
            </a:r>
            <a:br>
              <a:rPr sz="1600" dirty="0"/>
            </a:br>
            <a:r>
              <a:rPr lang="ru-RU" sz="1600" b="0" strike="noStrike" spc="-1" dirty="0">
                <a:solidFill>
                  <a:srgbClr val="000000"/>
                </a:solidFill>
                <a:latin typeface="Times New Roman"/>
              </a:rPr>
              <a:t>6. Тканевый мешочек</a:t>
            </a:r>
            <a:br>
              <a:rPr sz="1600" dirty="0"/>
            </a:br>
            <a:r>
              <a:rPr lang="ru-RU" sz="1600" b="0" strike="noStrike" spc="-1" dirty="0">
                <a:solidFill>
                  <a:srgbClr val="000000"/>
                </a:solidFill>
                <a:latin typeface="Times New Roman"/>
              </a:rPr>
              <a:t>7. Ножницы</a:t>
            </a:r>
            <a:endParaRPr lang="ru-RU" sz="16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31" name="Рисунок 2"/>
          <p:cNvPicPr/>
          <p:nvPr/>
        </p:nvPicPr>
        <p:blipFill>
          <a:blip r:embed="rId2"/>
          <a:stretch/>
        </p:blipFill>
        <p:spPr>
          <a:xfrm>
            <a:off x="106560" y="3066480"/>
            <a:ext cx="2661120" cy="3292560"/>
          </a:xfrm>
          <a:prstGeom prst="rect">
            <a:avLst/>
          </a:prstGeom>
          <a:ln w="38100" cap="sq">
            <a:solidFill>
              <a:srgbClr val="5B9BD5"/>
            </a:solidFill>
            <a:miter/>
          </a:ln>
          <a:effectLst>
            <a:outerShdw blurRad="50760" dist="37674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2" name="Рисунок 4"/>
          <p:cNvPicPr/>
          <p:nvPr/>
        </p:nvPicPr>
        <p:blipFill>
          <a:blip r:embed="rId3"/>
          <a:stretch/>
        </p:blipFill>
        <p:spPr>
          <a:xfrm>
            <a:off x="432000" y="210960"/>
            <a:ext cx="2010240" cy="2597760"/>
          </a:xfrm>
          <a:prstGeom prst="rect">
            <a:avLst/>
          </a:prstGeom>
          <a:ln w="38100" cap="sq">
            <a:solidFill>
              <a:srgbClr val="5B9BD5"/>
            </a:solidFill>
            <a:miter/>
          </a:ln>
          <a:effectLst>
            <a:outerShdw blurRad="50760" dist="37674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3" name="Рисунок 5"/>
          <p:cNvPicPr/>
          <p:nvPr/>
        </p:nvPicPr>
        <p:blipFill>
          <a:blip r:embed="rId4"/>
          <a:stretch/>
        </p:blipFill>
        <p:spPr>
          <a:xfrm>
            <a:off x="3141720" y="839520"/>
            <a:ext cx="5569200" cy="4176720"/>
          </a:xfrm>
          <a:prstGeom prst="rect">
            <a:avLst/>
          </a:prstGeom>
          <a:ln w="38100" cap="sq">
            <a:solidFill>
              <a:srgbClr val="5B9BD5"/>
            </a:solidFill>
            <a:miter/>
          </a:ln>
          <a:effectLst>
            <a:outerShdw blurRad="50760" dist="37674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1800" b="1" strike="noStrike" spc="-1">
                <a:solidFill>
                  <a:srgbClr val="000000"/>
                </a:solidFill>
                <a:latin typeface="Times New Roman"/>
              </a:rPr>
              <a:t>Инструкция:</a:t>
            </a:r>
            <a:br>
              <a:rPr sz="1800"/>
            </a:br>
            <a:r>
              <a:rPr lang="ru-RU" sz="1800" b="0" strike="noStrike" spc="-1">
                <a:solidFill>
                  <a:srgbClr val="000000"/>
                </a:solidFill>
                <a:latin typeface="Times New Roman"/>
              </a:rPr>
              <a:t>1.Подготовьте глину. Если она сухая, смочите руки водой — так будет проще с ней работать.</a:t>
            </a:r>
            <a:br>
              <a:rPr sz="1800"/>
            </a:br>
            <a:r>
              <a:rPr lang="ru-RU" sz="1800" b="0" strike="noStrike" spc="-1">
                <a:solidFill>
                  <a:srgbClr val="000000"/>
                </a:solidFill>
                <a:latin typeface="Times New Roman"/>
              </a:rPr>
              <a:t>2.Разделите глину на части нужного размера.</a:t>
            </a:r>
            <a:br>
              <a:rPr sz="1800"/>
            </a:br>
            <a:r>
              <a:rPr lang="ru-RU" sz="1800" b="0" strike="noStrike" spc="-1">
                <a:solidFill>
                  <a:srgbClr val="000000"/>
                </a:solidFill>
                <a:latin typeface="Times New Roman"/>
              </a:rPr>
              <a:t>3.Сформируйте из каждой части шарик или другую желаемую форму камня. Альтернативный вариант: раскатайте один большой пласт и вырежьте камешки нужной формы.</a:t>
            </a:r>
            <a:br>
              <a:rPr sz="1800"/>
            </a:br>
            <a:r>
              <a:rPr lang="ru-RU" sz="1800" b="0" strike="noStrike" spc="-1">
                <a:solidFill>
                  <a:srgbClr val="000000"/>
                </a:solidFill>
                <a:latin typeface="Times New Roman"/>
              </a:rPr>
              <a:t>4.Оставьте камешки подсохнуть. Время высыхания глины — около суток.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35" name="Рисунок 2"/>
          <p:cNvPicPr/>
          <p:nvPr/>
        </p:nvPicPr>
        <p:blipFill>
          <a:blip r:embed="rId2"/>
          <a:stretch/>
        </p:blipFill>
        <p:spPr>
          <a:xfrm>
            <a:off x="199440" y="2100240"/>
            <a:ext cx="3441240" cy="2580840"/>
          </a:xfrm>
          <a:prstGeom prst="rect">
            <a:avLst/>
          </a:prstGeom>
          <a:ln w="38100" cap="sq">
            <a:solidFill>
              <a:srgbClr val="5B9BD5"/>
            </a:solidFill>
            <a:miter/>
          </a:ln>
          <a:effectLst>
            <a:outerShdw blurRad="50760" dist="37674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6" name="Рисунок 3"/>
          <p:cNvPicPr/>
          <p:nvPr/>
        </p:nvPicPr>
        <p:blipFill>
          <a:blip r:embed="rId3"/>
          <a:stretch/>
        </p:blipFill>
        <p:spPr>
          <a:xfrm>
            <a:off x="8005320" y="2100240"/>
            <a:ext cx="3441240" cy="2580840"/>
          </a:xfrm>
          <a:prstGeom prst="rect">
            <a:avLst/>
          </a:prstGeom>
          <a:ln w="38100" cap="sq">
            <a:solidFill>
              <a:srgbClr val="5B9BD5"/>
            </a:solidFill>
            <a:miter/>
          </a:ln>
          <a:effectLst>
            <a:outerShdw blurRad="50760" dist="37674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37" name="Рисунок 4"/>
          <p:cNvPicPr/>
          <p:nvPr/>
        </p:nvPicPr>
        <p:blipFill>
          <a:blip r:embed="rId4"/>
          <a:stretch/>
        </p:blipFill>
        <p:spPr>
          <a:xfrm>
            <a:off x="4028040" y="3414600"/>
            <a:ext cx="3689280" cy="2766600"/>
          </a:xfrm>
          <a:prstGeom prst="rect">
            <a:avLst/>
          </a:prstGeom>
          <a:ln w="38100" cap="sq">
            <a:solidFill>
              <a:srgbClr val="5B9BD5"/>
            </a:solidFill>
            <a:miter/>
          </a:ln>
          <a:effectLst>
            <a:outerShdw blurRad="50760" dist="37674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1371600" y="365040"/>
            <a:ext cx="819612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 algn="ctr">
              <a:lnSpc>
                <a:spcPct val="90000"/>
              </a:lnSpc>
              <a:buNone/>
            </a:pP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  Заготовки готовы и  мы приступаем к подбору картинок с элементами артикуляционной гимнастикой.</a:t>
            </a:r>
            <a:br>
              <a:rPr sz="1800" dirty="0"/>
            </a:b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Выбираем картинки , распечатываем и вырезаем.</a:t>
            </a:r>
            <a:endParaRPr lang="ru-RU" sz="1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39" name="Рисунок 4"/>
          <p:cNvPicPr/>
          <p:nvPr/>
        </p:nvPicPr>
        <p:blipFill>
          <a:blip r:embed="rId2"/>
          <a:stretch/>
        </p:blipFill>
        <p:spPr>
          <a:xfrm>
            <a:off x="2467440" y="1690560"/>
            <a:ext cx="6468480" cy="4851000"/>
          </a:xfrm>
          <a:prstGeom prst="rect">
            <a:avLst/>
          </a:prstGeom>
          <a:ln w="38100" cap="sq">
            <a:solidFill>
              <a:srgbClr val="5B9BD5"/>
            </a:solidFill>
            <a:miter/>
          </a:ln>
          <a:effectLst>
            <a:outerShdw blurRad="50760" dist="37674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 algn="ctr">
              <a:lnSpc>
                <a:spcPct val="90000"/>
              </a:lnSpc>
              <a:buNone/>
            </a:pP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Следующим шагом будет -  нанесение картинки на сам камень.  Покрываем камешек клеем ПВА и накрадываем вырезанную картинку с верху. Так же края промазываем кисточкой  для фиксации.  Оставляем  до полного высыхания. На саму картинку клей не наносите, иначе она станет мутная.</a:t>
            </a:r>
            <a:endParaRPr lang="ru-RU" sz="1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41" name="Рисунок 2"/>
          <p:cNvPicPr/>
          <p:nvPr/>
        </p:nvPicPr>
        <p:blipFill>
          <a:blip r:embed="rId2"/>
          <a:srcRect l="2958" t="5947" r="4284" b="17932"/>
          <a:stretch/>
        </p:blipFill>
        <p:spPr>
          <a:xfrm>
            <a:off x="255960" y="2428560"/>
            <a:ext cx="5844960" cy="3597840"/>
          </a:xfrm>
          <a:prstGeom prst="rect">
            <a:avLst/>
          </a:prstGeom>
          <a:ln w="38100" cap="sq">
            <a:solidFill>
              <a:srgbClr val="5B9BD5"/>
            </a:solidFill>
            <a:miter/>
          </a:ln>
          <a:effectLst>
            <a:outerShdw blurRad="50760" dist="37674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2" name="Рисунок 3"/>
          <p:cNvPicPr/>
          <p:nvPr/>
        </p:nvPicPr>
        <p:blipFill>
          <a:blip r:embed="rId3"/>
          <a:srcRect l="30446" t="30692" r="2528" b="3207"/>
          <a:stretch/>
        </p:blipFill>
        <p:spPr>
          <a:xfrm>
            <a:off x="6807960" y="2428560"/>
            <a:ext cx="4854240" cy="3590280"/>
          </a:xfrm>
          <a:prstGeom prst="rect">
            <a:avLst/>
          </a:prstGeom>
          <a:ln w="38100" cap="sq">
            <a:solidFill>
              <a:srgbClr val="5B9BD5"/>
            </a:solidFill>
            <a:miter/>
          </a:ln>
          <a:effectLst>
            <a:outerShdw blurRad="50760" dist="37674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 algn="ctr">
              <a:lnSpc>
                <a:spcPct val="90000"/>
              </a:lnSpc>
              <a:buNone/>
            </a:pPr>
            <a:r>
              <a:rPr lang="ru-RU" sz="1800" b="0" strike="noStrike" spc="-1" dirty="0">
                <a:solidFill>
                  <a:srgbClr val="000000"/>
                </a:solidFill>
                <a:latin typeface="Times New Roman"/>
              </a:rPr>
              <a:t>Когда клей ПВА высох, пришло время покрывать лаком камень. Лак наносится в два слоя с промежутком в 4 часа. Камешки становятся ярче.</a:t>
            </a:r>
            <a:endParaRPr lang="ru-RU" sz="1800" b="0" strike="noStrike" spc="-1" dirty="0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44" name="Рисунок 3"/>
          <p:cNvPicPr/>
          <p:nvPr/>
        </p:nvPicPr>
        <p:blipFill>
          <a:blip r:embed="rId2"/>
          <a:srcRect l="3664" t="20242" r="12513" b="9576"/>
          <a:stretch/>
        </p:blipFill>
        <p:spPr>
          <a:xfrm rot="10800000">
            <a:off x="1654560" y="1405080"/>
            <a:ext cx="8078400" cy="5072760"/>
          </a:xfrm>
          <a:prstGeom prst="rect">
            <a:avLst/>
          </a:prstGeom>
          <a:ln w="38100" cap="sq">
            <a:solidFill>
              <a:srgbClr val="5B9BD5"/>
            </a:solidFill>
            <a:miter/>
          </a:ln>
          <a:effectLst>
            <a:outerShdw blurRad="50760" dist="37674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1325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1800" b="0" strike="noStrike" spc="-1">
                <a:solidFill>
                  <a:srgbClr val="000000"/>
                </a:solidFill>
                <a:latin typeface="Times New Roman"/>
              </a:rPr>
              <a:t>Теперь наши камешки готовы, можно складывать в мешочек.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46" name="Рисунок 2"/>
          <p:cNvPicPr/>
          <p:nvPr/>
        </p:nvPicPr>
        <p:blipFill>
          <a:blip r:embed="rId2"/>
          <a:srcRect l="12530" t="4243" r="12602" b="5897"/>
          <a:stretch/>
        </p:blipFill>
        <p:spPr>
          <a:xfrm>
            <a:off x="225360" y="1657440"/>
            <a:ext cx="5019480" cy="4518720"/>
          </a:xfrm>
          <a:prstGeom prst="rect">
            <a:avLst/>
          </a:prstGeom>
          <a:ln w="38100" cap="sq">
            <a:solidFill>
              <a:srgbClr val="5B9BD5"/>
            </a:solidFill>
            <a:miter/>
          </a:ln>
          <a:effectLst>
            <a:outerShdw blurRad="50760" dist="37674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47" name="Рисунок 3"/>
          <p:cNvPicPr/>
          <p:nvPr/>
        </p:nvPicPr>
        <p:blipFill>
          <a:blip r:embed="rId3"/>
          <a:srcRect l="11171" t="6933" r="21433" b="20346"/>
          <a:stretch/>
        </p:blipFill>
        <p:spPr>
          <a:xfrm>
            <a:off x="6095880" y="1657440"/>
            <a:ext cx="5582880" cy="4518720"/>
          </a:xfrm>
          <a:prstGeom prst="rect">
            <a:avLst/>
          </a:prstGeom>
          <a:ln w="38100" cap="sq">
            <a:solidFill>
              <a:srgbClr val="5B9BD5"/>
            </a:solidFill>
            <a:miter/>
          </a:ln>
          <a:effectLst>
            <a:outerShdw blurRad="50760" dist="37674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PlaceHolder 1"/>
          <p:cNvSpPr>
            <a:spLocks noGrp="1"/>
          </p:cNvSpPr>
          <p:nvPr>
            <p:ph type="title"/>
          </p:nvPr>
        </p:nvSpPr>
        <p:spPr>
          <a:xfrm>
            <a:off x="838080" y="365040"/>
            <a:ext cx="10515240" cy="42408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Autofit/>
          </a:bodyPr>
          <a:lstStyle/>
          <a:p>
            <a:pPr indent="0">
              <a:lnSpc>
                <a:spcPct val="90000"/>
              </a:lnSpc>
              <a:buNone/>
            </a:pPr>
            <a:r>
              <a:rPr lang="ru-RU" sz="1800" b="0" strike="noStrike" spc="-1">
                <a:solidFill>
                  <a:srgbClr val="000000"/>
                </a:solidFill>
                <a:latin typeface="Times New Roman"/>
              </a:rPr>
              <a:t>Детям очень понравилось выполнять артикуляционную гимнастику с морскими камешками! Так же можно изготовить на камешкам счетный материал, геометрические фигуры и многое другое!</a:t>
            </a:r>
            <a:endParaRPr lang="ru-RU" sz="1800" b="0" strike="noStrike" spc="-1">
              <a:solidFill>
                <a:srgbClr val="000000"/>
              </a:solidFill>
              <a:latin typeface="Calibri"/>
            </a:endParaRPr>
          </a:p>
        </p:txBody>
      </p:sp>
      <p:pic>
        <p:nvPicPr>
          <p:cNvPr id="149" name="Рисунок 2"/>
          <p:cNvPicPr/>
          <p:nvPr/>
        </p:nvPicPr>
        <p:blipFill>
          <a:blip r:embed="rId2"/>
          <a:srcRect l="2058" t="31216" r="5980" b="936"/>
          <a:stretch/>
        </p:blipFill>
        <p:spPr>
          <a:xfrm>
            <a:off x="7097760" y="2577960"/>
            <a:ext cx="4955400" cy="2741760"/>
          </a:xfrm>
          <a:prstGeom prst="rect">
            <a:avLst/>
          </a:prstGeom>
          <a:ln w="38100" cap="sq">
            <a:solidFill>
              <a:srgbClr val="5B9BD5"/>
            </a:solidFill>
            <a:miter/>
          </a:ln>
          <a:effectLst>
            <a:outerShdw blurRad="50760" dist="37674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0" name="Рисунок 6"/>
          <p:cNvPicPr/>
          <p:nvPr/>
        </p:nvPicPr>
        <p:blipFill>
          <a:blip r:embed="rId3"/>
          <a:srcRect l="13774" t="40992" r="18021" b="1083"/>
          <a:stretch/>
        </p:blipFill>
        <p:spPr>
          <a:xfrm>
            <a:off x="199440" y="2478960"/>
            <a:ext cx="4460040" cy="2840760"/>
          </a:xfrm>
          <a:prstGeom prst="rect">
            <a:avLst/>
          </a:prstGeom>
          <a:ln w="38100" cap="sq">
            <a:solidFill>
              <a:srgbClr val="5B9BD5"/>
            </a:solidFill>
            <a:miter/>
          </a:ln>
          <a:effectLst>
            <a:outerShdw blurRad="50760" dist="37674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51" name="Рисунок 8"/>
          <p:cNvPicPr/>
          <p:nvPr/>
        </p:nvPicPr>
        <p:blipFill>
          <a:blip r:embed="rId4"/>
          <a:stretch/>
        </p:blipFill>
        <p:spPr>
          <a:xfrm>
            <a:off x="4832280" y="1978920"/>
            <a:ext cx="2182320" cy="409644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Рисунок 2"/>
          <p:cNvPicPr/>
          <p:nvPr/>
        </p:nvPicPr>
        <p:blipFill>
          <a:blip r:embed="rId2"/>
          <a:stretch/>
        </p:blipFill>
        <p:spPr>
          <a:xfrm>
            <a:off x="4794480" y="1380600"/>
            <a:ext cx="2554560" cy="3659760"/>
          </a:xfrm>
          <a:prstGeom prst="rect">
            <a:avLst/>
          </a:prstGeom>
          <a:ln w="0">
            <a:noFill/>
          </a:ln>
        </p:spPr>
      </p:pic>
      <p:pic>
        <p:nvPicPr>
          <p:cNvPr id="153" name="Рисунок 3"/>
          <p:cNvPicPr/>
          <p:nvPr/>
        </p:nvPicPr>
        <p:blipFill>
          <a:blip r:embed="rId3"/>
          <a:stretch/>
        </p:blipFill>
        <p:spPr>
          <a:xfrm>
            <a:off x="7726680" y="1380600"/>
            <a:ext cx="4042800" cy="3745440"/>
          </a:xfrm>
          <a:prstGeom prst="rect">
            <a:avLst/>
          </a:prstGeom>
          <a:ln w="0">
            <a:noFill/>
          </a:ln>
        </p:spPr>
      </p:pic>
      <p:pic>
        <p:nvPicPr>
          <p:cNvPr id="154" name="Рисунок 4"/>
          <p:cNvPicPr/>
          <p:nvPr/>
        </p:nvPicPr>
        <p:blipFill>
          <a:blip r:embed="rId4"/>
          <a:stretch/>
        </p:blipFill>
        <p:spPr>
          <a:xfrm>
            <a:off x="78480" y="1966320"/>
            <a:ext cx="4410000" cy="2944800"/>
          </a:xfrm>
          <a:prstGeom prst="rect">
            <a:avLst/>
          </a:prstGeom>
          <a:ln w="0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" name="Рисунок 2"/>
          <p:cNvPicPr/>
          <p:nvPr/>
        </p:nvPicPr>
        <p:blipFill>
          <a:blip r:embed="rId2"/>
          <a:stretch/>
        </p:blipFill>
        <p:spPr>
          <a:xfrm>
            <a:off x="-66600" y="0"/>
            <a:ext cx="12258000" cy="6856200"/>
          </a:xfrm>
          <a:prstGeom prst="rect">
            <a:avLst/>
          </a:prstGeom>
          <a:ln w="0">
            <a:noFill/>
          </a:ln>
        </p:spPr>
      </p:pic>
      <p:sp>
        <p:nvSpPr>
          <p:cNvPr id="156" name="PlaceHolder 1"/>
          <p:cNvSpPr>
            <a:spLocks noGrp="1"/>
          </p:cNvSpPr>
          <p:nvPr>
            <p:ph type="title"/>
          </p:nvPr>
        </p:nvSpPr>
        <p:spPr>
          <a:xfrm>
            <a:off x="1188720" y="1471320"/>
            <a:ext cx="10340640" cy="947160"/>
          </a:xfrm>
          <a:prstGeom prst="rect">
            <a:avLst/>
          </a:prstGeom>
          <a:noFill/>
          <a:ln w="0">
            <a:noFill/>
          </a:ln>
        </p:spPr>
        <p:txBody>
          <a:bodyPr anchor="ctr">
            <a:normAutofit/>
          </a:bodyPr>
          <a:lstStyle/>
          <a:p>
            <a:pPr indent="0" algn="ctr">
              <a:lnSpc>
                <a:spcPct val="90000"/>
              </a:lnSpc>
              <a:buNone/>
            </a:pPr>
            <a:r>
              <a:rPr lang="ru-RU" sz="5400" b="1" strike="noStrike" spc="-1">
                <a:solidFill>
                  <a:srgbClr val="000000"/>
                </a:solidFill>
                <a:latin typeface="Verdana"/>
                <a:ea typeface="Verdana"/>
              </a:rPr>
              <a:t>Спасибо за внимание!</a:t>
            </a:r>
            <a:endParaRPr lang="ru-RU" sz="5400" b="0" strike="noStrike" spc="-1">
              <a:solidFill>
                <a:srgbClr val="000000"/>
              </a:solidFill>
              <a:latin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6350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229</TotalTime>
  <Words>401</Words>
  <Application>Microsoft Office PowerPoint</Application>
  <PresentationFormat>Широкоэкранный</PresentationFormat>
  <Paragraphs>16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12</vt:i4>
      </vt:variant>
    </vt:vector>
  </HeadingPairs>
  <TitlesOfParts>
    <vt:vector size="22" baseType="lpstr">
      <vt:lpstr>Arial</vt:lpstr>
      <vt:lpstr>Calibri</vt:lpstr>
      <vt:lpstr>Calibri Light</vt:lpstr>
      <vt:lpstr>Symbol</vt:lpstr>
      <vt:lpstr>Times New Roman</vt:lpstr>
      <vt:lpstr>Verdana</vt:lpstr>
      <vt:lpstr>Wingdings</vt:lpstr>
      <vt:lpstr>Тема Office</vt:lpstr>
      <vt:lpstr>Тема Office</vt:lpstr>
      <vt:lpstr>Тема Office</vt:lpstr>
      <vt:lpstr> Мастер-класс   по изготовлению морских камешков для артикуляционной гимнастики </vt:lpstr>
      <vt:lpstr>Сначала я хотела купить морские камешки для артикуляционной гимнастики, но потом пришла идея сделать их своими руками — и я с радостью ею поделюсь! </vt:lpstr>
      <vt:lpstr>                                                Цель мастер-класса: поделиться опытом изготовления артикуляционных тренажёров своими руками,   чтобы сделать их доступными для работы с детьми.                                        Почему артикуляционная гимнастика    - Развитие речи у детей   - Улучшение дикции и произношения.    - Профилактика речевых нарушений   Идея мастер-класса:   создать своими руками простые,        но эффективные артикуляционные тренажёры — морские камешки.                                   </vt:lpstr>
      <vt:lpstr>Материалы которые нам пригодятся для изготовление тренажера:  1. Глина для лепки белая  ( без обжига) 2. Клей ПВА 3. Кисточка 4.Лак акриловый художественный глянцевый 5. Картинки с артикуляционной гимнастикой 6. Тканевый мешочек 7. Ножницы</vt:lpstr>
      <vt:lpstr>Инструкция: 1.Подготовьте глину. Если она сухая, смочите руки водой — так будет проще с ней работать. 2.Разделите глину на части нужного размера. 3.Сформируйте из каждой части шарик или другую желаемую форму камня. Альтернативный вариант: раскатайте один большой пласт и вырежьте камешки нужной формы. 4.Оставьте камешки подсохнуть. Время высыхания глины — около суток.</vt:lpstr>
      <vt:lpstr>  Заготовки готовы и  мы приступаем к подбору картинок с элементами артикуляционной гимнастикой. Выбираем картинки , распечатываем и вырезаем.</vt:lpstr>
      <vt:lpstr>Следующим шагом будет -  нанесение картинки на сам камень.  Покрываем камешек клеем ПВА и накрадываем вырезанную картинку с верху. Так же края промазываем кисточкой  для фиксации.  Оставляем  до полного высыхания. На саму картинку клей не наносите, иначе она станет мутная.</vt:lpstr>
      <vt:lpstr>Когда клей ПВА высох, пришло время покрывать лаком камень. Лак наносится в два слоя с промежутком в 4 часа. Камешки становятся ярче.</vt:lpstr>
      <vt:lpstr>Теперь наши камешки готовы, можно складывать в мешочек.</vt:lpstr>
      <vt:lpstr>Детям очень понравилось выполнять артикуляционную гимнастику с морскими камешками! Так же можно изготовить на камешкам счетный материал, геометрические фигуры и многое другое!</vt:lpstr>
      <vt:lpstr>Презентация PowerPoint</vt:lpstr>
      <vt:lpstr>Спасибо за внимание!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Мастер-класс  для педагогов «Артикуляционная гимнастика»</dc:title>
  <dc:subject/>
  <dc:creator>Nikolay Morozyuk</dc:creator>
  <dc:description/>
  <cp:lastModifiedBy>admin</cp:lastModifiedBy>
  <cp:revision>24</cp:revision>
  <dcterms:created xsi:type="dcterms:W3CDTF">2026-04-03T08:46:15Z</dcterms:created>
  <dcterms:modified xsi:type="dcterms:W3CDTF">2026-06-19T07:20:16Z</dcterms:modified>
  <dc:language>ru-RU</dc:languag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Широкоэкранный</vt:lpwstr>
  </property>
  <property fmtid="{D5CDD505-2E9C-101B-9397-08002B2CF9AE}" pid="3" name="Slides">
    <vt:i4>12</vt:i4>
  </property>
</Properties>
</file>