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58" r:id="rId6"/>
    <p:sldId id="262" r:id="rId7"/>
    <p:sldId id="260" r:id="rId8"/>
    <p:sldId id="263" r:id="rId9"/>
    <p:sldId id="271" r:id="rId10"/>
    <p:sldId id="265" r:id="rId11"/>
    <p:sldId id="268" r:id="rId12"/>
    <p:sldId id="259" r:id="rId13"/>
    <p:sldId id="267" r:id="rId14"/>
    <p:sldId id="264" r:id="rId1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7EED1-3099-48D3-AE31-9172D970F7FB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D6F020-4D5E-4DB6-B71F-7D14E7A93CD8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Учитель логопед</a:t>
          </a:r>
        </a:p>
      </dgm:t>
    </dgm:pt>
    <dgm:pt modelId="{B7B0B192-E36E-414D-9E4E-D5AAB4693C5E}" type="parTrans" cxnId="{B399242B-DFD8-4ACF-B7AC-92ED978AAA53}">
      <dgm:prSet/>
      <dgm:spPr/>
      <dgm:t>
        <a:bodyPr/>
        <a:lstStyle/>
        <a:p>
          <a:endParaRPr lang="ru-RU"/>
        </a:p>
      </dgm:t>
    </dgm:pt>
    <dgm:pt modelId="{13CA4DAD-EA3F-442E-BD9B-F39BB356D206}" type="sibTrans" cxnId="{B399242B-DFD8-4ACF-B7AC-92ED978AAA53}">
      <dgm:prSet/>
      <dgm:spPr/>
      <dgm:t>
        <a:bodyPr/>
        <a:lstStyle/>
        <a:p>
          <a:endParaRPr lang="ru-RU"/>
        </a:p>
      </dgm:t>
    </dgm:pt>
    <dgm:pt modelId="{6BE12CB2-C4EB-4965-A866-30038C55C0EE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медицинская сестра</a:t>
          </a:r>
        </a:p>
      </dgm:t>
    </dgm:pt>
    <dgm:pt modelId="{380D5745-9C54-458C-AED5-0A7CF84D60D2}" type="parTrans" cxnId="{E2EB357E-C55D-40C8-B29A-EC44A4CA4C72}">
      <dgm:prSet/>
      <dgm:spPr/>
      <dgm:t>
        <a:bodyPr/>
        <a:lstStyle/>
        <a:p>
          <a:endParaRPr lang="ru-RU"/>
        </a:p>
      </dgm:t>
    </dgm:pt>
    <dgm:pt modelId="{ABF8461E-C299-438E-941B-57F8BB936D09}" type="sibTrans" cxnId="{E2EB357E-C55D-40C8-B29A-EC44A4CA4C72}">
      <dgm:prSet/>
      <dgm:spPr/>
      <dgm:t>
        <a:bodyPr/>
        <a:lstStyle/>
        <a:p>
          <a:endParaRPr lang="ru-RU"/>
        </a:p>
      </dgm:t>
    </dgm:pt>
    <dgm:pt modelId="{CD9EC111-C88F-40F3-A712-AE8469C4A747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инструктор по физической культуре</a:t>
          </a:r>
        </a:p>
      </dgm:t>
    </dgm:pt>
    <dgm:pt modelId="{3EA6DC71-73B6-4E62-919E-0801E2A64714}" type="parTrans" cxnId="{36077E9C-FE51-413C-9FC3-C3388F5878A2}">
      <dgm:prSet/>
      <dgm:spPr/>
      <dgm:t>
        <a:bodyPr/>
        <a:lstStyle/>
        <a:p>
          <a:endParaRPr lang="ru-RU"/>
        </a:p>
      </dgm:t>
    </dgm:pt>
    <dgm:pt modelId="{D9374D8B-3230-456D-A72A-91F98611AA7F}" type="sibTrans" cxnId="{36077E9C-FE51-413C-9FC3-C3388F5878A2}">
      <dgm:prSet/>
      <dgm:spPr/>
      <dgm:t>
        <a:bodyPr/>
        <a:lstStyle/>
        <a:p>
          <a:endParaRPr lang="ru-RU"/>
        </a:p>
      </dgm:t>
    </dgm:pt>
    <dgm:pt modelId="{A9902B3A-467A-45B3-AEBE-743B2B3D30F6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музыкальный работник</a:t>
          </a:r>
        </a:p>
      </dgm:t>
    </dgm:pt>
    <dgm:pt modelId="{B186848A-E8B9-453F-AD1C-3DCB2F8350B0}" type="parTrans" cxnId="{AB57B59B-10D0-4B83-AE47-FA000ECA4874}">
      <dgm:prSet/>
      <dgm:spPr/>
      <dgm:t>
        <a:bodyPr/>
        <a:lstStyle/>
        <a:p>
          <a:endParaRPr lang="ru-RU"/>
        </a:p>
      </dgm:t>
    </dgm:pt>
    <dgm:pt modelId="{F58C86F2-0D15-4A00-A428-35E3D7E2A39E}" type="sibTrans" cxnId="{AB57B59B-10D0-4B83-AE47-FA000ECA4874}">
      <dgm:prSet/>
      <dgm:spPr/>
      <dgm:t>
        <a:bodyPr/>
        <a:lstStyle/>
        <a:p>
          <a:endParaRPr lang="ru-RU"/>
        </a:p>
      </dgm:t>
    </dgm:pt>
    <dgm:pt modelId="{1F34580D-9F2C-49BA-84C0-596BEC7264C2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воспитатели</a:t>
          </a:r>
        </a:p>
      </dgm:t>
    </dgm:pt>
    <dgm:pt modelId="{7802C3B8-D8C8-4F36-998C-92E23F062C10}" type="parTrans" cxnId="{F8ECFDB8-B555-457F-AB67-8762DD233ECE}">
      <dgm:prSet/>
      <dgm:spPr/>
      <dgm:t>
        <a:bodyPr/>
        <a:lstStyle/>
        <a:p>
          <a:endParaRPr lang="ru-RU"/>
        </a:p>
      </dgm:t>
    </dgm:pt>
    <dgm:pt modelId="{192877A1-8BF8-454F-8897-CC648BEFD3F9}" type="sibTrans" cxnId="{F8ECFDB8-B555-457F-AB67-8762DD233ECE}">
      <dgm:prSet/>
      <dgm:spPr/>
      <dgm:t>
        <a:bodyPr/>
        <a:lstStyle/>
        <a:p>
          <a:endParaRPr lang="ru-RU"/>
        </a:p>
      </dgm:t>
    </dgm:pt>
    <dgm:pt modelId="{79747CC8-1A17-4E62-BFB8-EE2C44ECA1B2}">
      <dgm:prSet/>
      <dgm:spPr/>
      <dgm:t>
        <a:bodyPr/>
        <a:lstStyle/>
        <a:p>
          <a:endParaRPr lang="ru-RU"/>
        </a:p>
      </dgm:t>
    </dgm:pt>
    <dgm:pt modelId="{B2E604F0-640B-4D9F-8199-D3DB146D5993}" type="parTrans" cxnId="{81F43C03-2837-4A59-93D6-75D63E86C6DA}">
      <dgm:prSet/>
      <dgm:spPr/>
      <dgm:t>
        <a:bodyPr/>
        <a:lstStyle/>
        <a:p>
          <a:endParaRPr lang="ru-RU"/>
        </a:p>
      </dgm:t>
    </dgm:pt>
    <dgm:pt modelId="{4182181A-1A86-4A18-BAF2-8E051D6264EE}" type="sibTrans" cxnId="{81F43C03-2837-4A59-93D6-75D63E86C6DA}">
      <dgm:prSet/>
      <dgm:spPr/>
      <dgm:t>
        <a:bodyPr/>
        <a:lstStyle/>
        <a:p>
          <a:endParaRPr lang="ru-RU"/>
        </a:p>
      </dgm:t>
    </dgm:pt>
    <dgm:pt modelId="{183BF6BF-ADC7-43AC-A0FC-CB36769605AC}" type="pres">
      <dgm:prSet presAssocID="{A247EED1-3099-48D3-AE31-9172D970F7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EDE8D4-E526-4A9D-9EF7-2C5A8474C303}" type="pres">
      <dgm:prSet presAssocID="{8CD6F020-4D5E-4DB6-B71F-7D14E7A93CD8}" presName="node" presStyleLbl="node1" presStyleIdx="0" presStyleCnt="6" custScaleX="14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CDCD5-27D2-44FB-B570-106A1E2F2D56}" type="pres">
      <dgm:prSet presAssocID="{13CA4DAD-EA3F-442E-BD9B-F39BB356D206}" presName="sibTrans" presStyleLbl="sibTrans2D1" presStyleIdx="0" presStyleCnt="6" custScaleX="258983" custLinFactX="100000" custLinFactNeighborX="113421" custLinFactNeighborY="-54945"/>
      <dgm:spPr/>
      <dgm:t>
        <a:bodyPr/>
        <a:lstStyle/>
        <a:p>
          <a:endParaRPr lang="ru-RU"/>
        </a:p>
      </dgm:t>
    </dgm:pt>
    <dgm:pt modelId="{02CA5D05-FA31-446A-8DFA-146E10AA4F0A}" type="pres">
      <dgm:prSet presAssocID="{13CA4DAD-EA3F-442E-BD9B-F39BB356D20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9ABD2CA-4B98-40F8-A16A-654634D7ECF6}" type="pres">
      <dgm:prSet presAssocID="{6BE12CB2-C4EB-4965-A866-30038C55C0EE}" presName="node" presStyleLbl="node1" presStyleIdx="1" presStyleCnt="6" custScaleX="157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9BD0-39AA-4FF1-B4F0-865489A94502}" type="pres">
      <dgm:prSet presAssocID="{ABF8461E-C299-438E-941B-57F8BB936D0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1E9F5AA-05C3-4826-841C-B093AD52F7BB}" type="pres">
      <dgm:prSet presAssocID="{ABF8461E-C299-438E-941B-57F8BB936D0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0173CBE1-5F1A-4ABB-8CDC-4C339E7C5E74}" type="pres">
      <dgm:prSet presAssocID="{CD9EC111-C88F-40F3-A712-AE8469C4A747}" presName="node" presStyleLbl="node1" presStyleIdx="2" presStyleCnt="6" custScaleX="161507" custRadScaleRad="106038" custRadScaleInc="-16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C45C5-9296-45A8-8D0E-E946B1363C1E}" type="pres">
      <dgm:prSet presAssocID="{D9374D8B-3230-456D-A72A-91F98611AA7F}" presName="sibTrans" presStyleLbl="sibTrans2D1" presStyleIdx="2" presStyleCnt="6" custScaleX="260673" custLinFactX="49203" custLinFactNeighborX="100000" custLinFactNeighborY="68682"/>
      <dgm:spPr/>
      <dgm:t>
        <a:bodyPr/>
        <a:lstStyle/>
        <a:p>
          <a:endParaRPr lang="ru-RU"/>
        </a:p>
      </dgm:t>
    </dgm:pt>
    <dgm:pt modelId="{44C9BE05-1C2A-4DBC-B000-2EE2143ECBF1}" type="pres">
      <dgm:prSet presAssocID="{D9374D8B-3230-456D-A72A-91F98611AA7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EDD62AF-1AC1-4D19-89F3-4EC39D18C514}" type="pres">
      <dgm:prSet presAssocID="{A9902B3A-467A-45B3-AEBE-743B2B3D30F6}" presName="node" presStyleLbl="node1" presStyleIdx="3" presStyleCnt="6" custScaleX="149448" custRadScaleRad="9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B8010-E221-4001-96A6-D0638C37A34D}" type="pres">
      <dgm:prSet presAssocID="{F58C86F2-0D15-4A00-A428-35E3D7E2A39E}" presName="sibTrans" presStyleLbl="sibTrans2D1" presStyleIdx="3" presStyleCnt="6" custScaleX="214247" custLinFactX="-40233" custLinFactNeighborX="-100000" custLinFactNeighborY="57234"/>
      <dgm:spPr/>
      <dgm:t>
        <a:bodyPr/>
        <a:lstStyle/>
        <a:p>
          <a:endParaRPr lang="ru-RU"/>
        </a:p>
      </dgm:t>
    </dgm:pt>
    <dgm:pt modelId="{7869C4F5-E627-411D-9C42-D5882F5FAA81}" type="pres">
      <dgm:prSet presAssocID="{F58C86F2-0D15-4A00-A428-35E3D7E2A39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509FDA6-0FAE-4C60-8AEC-150ACF98C487}" type="pres">
      <dgm:prSet presAssocID="{1F34580D-9F2C-49BA-84C0-596BEC7264C2}" presName="node" presStyleLbl="node1" presStyleIdx="4" presStyleCnt="6" custScaleX="153133" custRadScaleRad="104902" custRadScaleInc="18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6BF0D-4689-45F3-8EF5-36BBF8463BEE}" type="pres">
      <dgm:prSet presAssocID="{192877A1-8BF8-454F-8897-CC648BEFD3F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23370299-D645-414F-B374-69296E8101F2}" type="pres">
      <dgm:prSet presAssocID="{192877A1-8BF8-454F-8897-CC648BEFD3F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17AD290-D4FE-42F5-B691-0C01ABE3BC9F}" type="pres">
      <dgm:prSet presAssocID="{79747CC8-1A17-4E62-BFB8-EE2C44ECA1B2}" presName="node" presStyleLbl="node1" presStyleIdx="5" presStyleCnt="6" custScaleX="150112" custRadScaleRad="103069" custRadScaleInc="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41DA-C680-4610-9537-D18F18E91204}" type="pres">
      <dgm:prSet presAssocID="{4182181A-1A86-4A18-BAF2-8E051D6264EE}" presName="sibTrans" presStyleLbl="sibTrans2D1" presStyleIdx="5" presStyleCnt="6" custScaleX="262014" custLinFactX="-100000" custLinFactNeighborX="-133688" custLinFactNeighborY="-71086"/>
      <dgm:spPr/>
      <dgm:t>
        <a:bodyPr/>
        <a:lstStyle/>
        <a:p>
          <a:endParaRPr lang="ru-RU"/>
        </a:p>
      </dgm:t>
    </dgm:pt>
    <dgm:pt modelId="{C41702E2-1765-4163-A1FC-EFE1DAA4607F}" type="pres">
      <dgm:prSet presAssocID="{4182181A-1A86-4A18-BAF2-8E051D6264E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9A60632-0F24-4FBD-83E4-F8B0BE196114}" type="presOf" srcId="{4182181A-1A86-4A18-BAF2-8E051D6264EE}" destId="{C41702E2-1765-4163-A1FC-EFE1DAA4607F}" srcOrd="1" destOrd="0" presId="urn:microsoft.com/office/officeart/2005/8/layout/cycle2"/>
    <dgm:cxn modelId="{3F14DD32-F323-4223-96F8-E97082B048D0}" type="presOf" srcId="{CD9EC111-C88F-40F3-A712-AE8469C4A747}" destId="{0173CBE1-5F1A-4ABB-8CDC-4C339E7C5E74}" srcOrd="0" destOrd="0" presId="urn:microsoft.com/office/officeart/2005/8/layout/cycle2"/>
    <dgm:cxn modelId="{2112FF11-3593-4473-8D38-497321314EB4}" type="presOf" srcId="{4182181A-1A86-4A18-BAF2-8E051D6264EE}" destId="{356341DA-C680-4610-9537-D18F18E91204}" srcOrd="0" destOrd="0" presId="urn:microsoft.com/office/officeart/2005/8/layout/cycle2"/>
    <dgm:cxn modelId="{28D173ED-6853-4DB6-AA16-EB6EC66F85F5}" type="presOf" srcId="{F58C86F2-0D15-4A00-A428-35E3D7E2A39E}" destId="{7869C4F5-E627-411D-9C42-D5882F5FAA81}" srcOrd="1" destOrd="0" presId="urn:microsoft.com/office/officeart/2005/8/layout/cycle2"/>
    <dgm:cxn modelId="{B399242B-DFD8-4ACF-B7AC-92ED978AAA53}" srcId="{A247EED1-3099-48D3-AE31-9172D970F7FB}" destId="{8CD6F020-4D5E-4DB6-B71F-7D14E7A93CD8}" srcOrd="0" destOrd="0" parTransId="{B7B0B192-E36E-414D-9E4E-D5AAB4693C5E}" sibTransId="{13CA4DAD-EA3F-442E-BD9B-F39BB356D206}"/>
    <dgm:cxn modelId="{715F30F4-D5EE-4B17-A031-6BBF490F3B61}" type="presOf" srcId="{79747CC8-1A17-4E62-BFB8-EE2C44ECA1B2}" destId="{117AD290-D4FE-42F5-B691-0C01ABE3BC9F}" srcOrd="0" destOrd="0" presId="urn:microsoft.com/office/officeart/2005/8/layout/cycle2"/>
    <dgm:cxn modelId="{E2EB357E-C55D-40C8-B29A-EC44A4CA4C72}" srcId="{A247EED1-3099-48D3-AE31-9172D970F7FB}" destId="{6BE12CB2-C4EB-4965-A866-30038C55C0EE}" srcOrd="1" destOrd="0" parTransId="{380D5745-9C54-458C-AED5-0A7CF84D60D2}" sibTransId="{ABF8461E-C299-438E-941B-57F8BB936D09}"/>
    <dgm:cxn modelId="{F8ECFDB8-B555-457F-AB67-8762DD233ECE}" srcId="{A247EED1-3099-48D3-AE31-9172D970F7FB}" destId="{1F34580D-9F2C-49BA-84C0-596BEC7264C2}" srcOrd="4" destOrd="0" parTransId="{7802C3B8-D8C8-4F36-998C-92E23F062C10}" sibTransId="{192877A1-8BF8-454F-8897-CC648BEFD3F9}"/>
    <dgm:cxn modelId="{82574D56-8FF7-4085-902F-0BAD3B3699AC}" type="presOf" srcId="{6BE12CB2-C4EB-4965-A866-30038C55C0EE}" destId="{F9ABD2CA-4B98-40F8-A16A-654634D7ECF6}" srcOrd="0" destOrd="0" presId="urn:microsoft.com/office/officeart/2005/8/layout/cycle2"/>
    <dgm:cxn modelId="{C897BBB5-370B-41E7-BC4E-A3C04FCFF4C3}" type="presOf" srcId="{192877A1-8BF8-454F-8897-CC648BEFD3F9}" destId="{23370299-D645-414F-B374-69296E8101F2}" srcOrd="1" destOrd="0" presId="urn:microsoft.com/office/officeart/2005/8/layout/cycle2"/>
    <dgm:cxn modelId="{2D08A140-F091-4960-834D-A336383515CB}" type="presOf" srcId="{F58C86F2-0D15-4A00-A428-35E3D7E2A39E}" destId="{4B2B8010-E221-4001-96A6-D0638C37A34D}" srcOrd="0" destOrd="0" presId="urn:microsoft.com/office/officeart/2005/8/layout/cycle2"/>
    <dgm:cxn modelId="{36077E9C-FE51-413C-9FC3-C3388F5878A2}" srcId="{A247EED1-3099-48D3-AE31-9172D970F7FB}" destId="{CD9EC111-C88F-40F3-A712-AE8469C4A747}" srcOrd="2" destOrd="0" parTransId="{3EA6DC71-73B6-4E62-919E-0801E2A64714}" sibTransId="{D9374D8B-3230-456D-A72A-91F98611AA7F}"/>
    <dgm:cxn modelId="{D62B410A-EA5B-429A-92C3-A148A0882468}" type="presOf" srcId="{D9374D8B-3230-456D-A72A-91F98611AA7F}" destId="{4E7C45C5-9296-45A8-8D0E-E946B1363C1E}" srcOrd="0" destOrd="0" presId="urn:microsoft.com/office/officeart/2005/8/layout/cycle2"/>
    <dgm:cxn modelId="{19A7F62A-9538-4283-AC6D-FCDAA3E7431E}" type="presOf" srcId="{A247EED1-3099-48D3-AE31-9172D970F7FB}" destId="{183BF6BF-ADC7-43AC-A0FC-CB36769605AC}" srcOrd="0" destOrd="0" presId="urn:microsoft.com/office/officeart/2005/8/layout/cycle2"/>
    <dgm:cxn modelId="{AB57B59B-10D0-4B83-AE47-FA000ECA4874}" srcId="{A247EED1-3099-48D3-AE31-9172D970F7FB}" destId="{A9902B3A-467A-45B3-AEBE-743B2B3D30F6}" srcOrd="3" destOrd="0" parTransId="{B186848A-E8B9-453F-AD1C-3DCB2F8350B0}" sibTransId="{F58C86F2-0D15-4A00-A428-35E3D7E2A39E}"/>
    <dgm:cxn modelId="{076A1E90-DAE5-4820-BBF5-A40972503871}" type="presOf" srcId="{D9374D8B-3230-456D-A72A-91F98611AA7F}" destId="{44C9BE05-1C2A-4DBC-B000-2EE2143ECBF1}" srcOrd="1" destOrd="0" presId="urn:microsoft.com/office/officeart/2005/8/layout/cycle2"/>
    <dgm:cxn modelId="{C898A8E9-F51C-4ED5-AE5F-0FED65B5B798}" type="presOf" srcId="{1F34580D-9F2C-49BA-84C0-596BEC7264C2}" destId="{1509FDA6-0FAE-4C60-8AEC-150ACF98C487}" srcOrd="0" destOrd="0" presId="urn:microsoft.com/office/officeart/2005/8/layout/cycle2"/>
    <dgm:cxn modelId="{3600F0CD-1553-4C79-AB8F-361C716D0765}" type="presOf" srcId="{A9902B3A-467A-45B3-AEBE-743B2B3D30F6}" destId="{3EDD62AF-1AC1-4D19-89F3-4EC39D18C514}" srcOrd="0" destOrd="0" presId="urn:microsoft.com/office/officeart/2005/8/layout/cycle2"/>
    <dgm:cxn modelId="{F7FDA5F4-9277-4BDE-9AB2-9CAD63C30896}" type="presOf" srcId="{ABF8461E-C299-438E-941B-57F8BB936D09}" destId="{ECE99BD0-39AA-4FF1-B4F0-865489A94502}" srcOrd="0" destOrd="0" presId="urn:microsoft.com/office/officeart/2005/8/layout/cycle2"/>
    <dgm:cxn modelId="{B2D4F596-85B7-4E54-A629-70E11D89B186}" type="presOf" srcId="{ABF8461E-C299-438E-941B-57F8BB936D09}" destId="{D1E9F5AA-05C3-4826-841C-B093AD52F7BB}" srcOrd="1" destOrd="0" presId="urn:microsoft.com/office/officeart/2005/8/layout/cycle2"/>
    <dgm:cxn modelId="{48B604E6-2361-459C-AFA7-6D8366AF2B7E}" type="presOf" srcId="{13CA4DAD-EA3F-442E-BD9B-F39BB356D206}" destId="{5B5CDCD5-27D2-44FB-B570-106A1E2F2D56}" srcOrd="0" destOrd="0" presId="urn:microsoft.com/office/officeart/2005/8/layout/cycle2"/>
    <dgm:cxn modelId="{59F20DBC-092B-4FA1-906C-185BB21285A6}" type="presOf" srcId="{8CD6F020-4D5E-4DB6-B71F-7D14E7A93CD8}" destId="{B7EDE8D4-E526-4A9D-9EF7-2C5A8474C303}" srcOrd="0" destOrd="0" presId="urn:microsoft.com/office/officeart/2005/8/layout/cycle2"/>
    <dgm:cxn modelId="{7F3714DF-7C03-4C77-AAD7-A3192185073D}" type="presOf" srcId="{13CA4DAD-EA3F-442E-BD9B-F39BB356D206}" destId="{02CA5D05-FA31-446A-8DFA-146E10AA4F0A}" srcOrd="1" destOrd="0" presId="urn:microsoft.com/office/officeart/2005/8/layout/cycle2"/>
    <dgm:cxn modelId="{6C5AAA9A-4D73-4411-B990-60F7AF1E627D}" type="presOf" srcId="{192877A1-8BF8-454F-8897-CC648BEFD3F9}" destId="{9CB6BF0D-4689-45F3-8EF5-36BBF8463BEE}" srcOrd="0" destOrd="0" presId="urn:microsoft.com/office/officeart/2005/8/layout/cycle2"/>
    <dgm:cxn modelId="{81F43C03-2837-4A59-93D6-75D63E86C6DA}" srcId="{A247EED1-3099-48D3-AE31-9172D970F7FB}" destId="{79747CC8-1A17-4E62-BFB8-EE2C44ECA1B2}" srcOrd="5" destOrd="0" parTransId="{B2E604F0-640B-4D9F-8199-D3DB146D5993}" sibTransId="{4182181A-1A86-4A18-BAF2-8E051D6264EE}"/>
    <dgm:cxn modelId="{E543A89B-BB8C-415D-83CF-91A9DD6ED5CE}" type="presParOf" srcId="{183BF6BF-ADC7-43AC-A0FC-CB36769605AC}" destId="{B7EDE8D4-E526-4A9D-9EF7-2C5A8474C303}" srcOrd="0" destOrd="0" presId="urn:microsoft.com/office/officeart/2005/8/layout/cycle2"/>
    <dgm:cxn modelId="{5040C0D5-635F-4A7D-A1DB-84584CBA9968}" type="presParOf" srcId="{183BF6BF-ADC7-43AC-A0FC-CB36769605AC}" destId="{5B5CDCD5-27D2-44FB-B570-106A1E2F2D56}" srcOrd="1" destOrd="0" presId="urn:microsoft.com/office/officeart/2005/8/layout/cycle2"/>
    <dgm:cxn modelId="{7764BA3E-6AEA-433A-8161-81750EF96D9B}" type="presParOf" srcId="{5B5CDCD5-27D2-44FB-B570-106A1E2F2D56}" destId="{02CA5D05-FA31-446A-8DFA-146E10AA4F0A}" srcOrd="0" destOrd="0" presId="urn:microsoft.com/office/officeart/2005/8/layout/cycle2"/>
    <dgm:cxn modelId="{1624D539-8AED-480D-826B-5C895EA748D8}" type="presParOf" srcId="{183BF6BF-ADC7-43AC-A0FC-CB36769605AC}" destId="{F9ABD2CA-4B98-40F8-A16A-654634D7ECF6}" srcOrd="2" destOrd="0" presId="urn:microsoft.com/office/officeart/2005/8/layout/cycle2"/>
    <dgm:cxn modelId="{69AA1EF3-B1CD-45BE-AF7D-52866162161C}" type="presParOf" srcId="{183BF6BF-ADC7-43AC-A0FC-CB36769605AC}" destId="{ECE99BD0-39AA-4FF1-B4F0-865489A94502}" srcOrd="3" destOrd="0" presId="urn:microsoft.com/office/officeart/2005/8/layout/cycle2"/>
    <dgm:cxn modelId="{5CC1AC43-CD5B-4B71-BA28-D99E84FB11F7}" type="presParOf" srcId="{ECE99BD0-39AA-4FF1-B4F0-865489A94502}" destId="{D1E9F5AA-05C3-4826-841C-B093AD52F7BB}" srcOrd="0" destOrd="0" presId="urn:microsoft.com/office/officeart/2005/8/layout/cycle2"/>
    <dgm:cxn modelId="{FEBC1936-7CA8-4BCD-837A-57376E88EB43}" type="presParOf" srcId="{183BF6BF-ADC7-43AC-A0FC-CB36769605AC}" destId="{0173CBE1-5F1A-4ABB-8CDC-4C339E7C5E74}" srcOrd="4" destOrd="0" presId="urn:microsoft.com/office/officeart/2005/8/layout/cycle2"/>
    <dgm:cxn modelId="{3B8BA88C-C188-4E5C-88B2-023F0CAB012F}" type="presParOf" srcId="{183BF6BF-ADC7-43AC-A0FC-CB36769605AC}" destId="{4E7C45C5-9296-45A8-8D0E-E946B1363C1E}" srcOrd="5" destOrd="0" presId="urn:microsoft.com/office/officeart/2005/8/layout/cycle2"/>
    <dgm:cxn modelId="{A0F46812-3B66-4F2A-8822-798AC24135B4}" type="presParOf" srcId="{4E7C45C5-9296-45A8-8D0E-E946B1363C1E}" destId="{44C9BE05-1C2A-4DBC-B000-2EE2143ECBF1}" srcOrd="0" destOrd="0" presId="urn:microsoft.com/office/officeart/2005/8/layout/cycle2"/>
    <dgm:cxn modelId="{A76DA8C0-FACE-49CC-A8BA-13FD36FE443D}" type="presParOf" srcId="{183BF6BF-ADC7-43AC-A0FC-CB36769605AC}" destId="{3EDD62AF-1AC1-4D19-89F3-4EC39D18C514}" srcOrd="6" destOrd="0" presId="urn:microsoft.com/office/officeart/2005/8/layout/cycle2"/>
    <dgm:cxn modelId="{0626CE20-7F3A-4AC6-ADE1-C36BD80333BB}" type="presParOf" srcId="{183BF6BF-ADC7-43AC-A0FC-CB36769605AC}" destId="{4B2B8010-E221-4001-96A6-D0638C37A34D}" srcOrd="7" destOrd="0" presId="urn:microsoft.com/office/officeart/2005/8/layout/cycle2"/>
    <dgm:cxn modelId="{C27B698F-7744-4274-9264-8852C4C0F889}" type="presParOf" srcId="{4B2B8010-E221-4001-96A6-D0638C37A34D}" destId="{7869C4F5-E627-411D-9C42-D5882F5FAA81}" srcOrd="0" destOrd="0" presId="urn:microsoft.com/office/officeart/2005/8/layout/cycle2"/>
    <dgm:cxn modelId="{48508F27-1B9E-439F-9E80-D3AE3CC7E6AD}" type="presParOf" srcId="{183BF6BF-ADC7-43AC-A0FC-CB36769605AC}" destId="{1509FDA6-0FAE-4C60-8AEC-150ACF98C487}" srcOrd="8" destOrd="0" presId="urn:microsoft.com/office/officeart/2005/8/layout/cycle2"/>
    <dgm:cxn modelId="{D90E76A1-4742-416B-B9DB-FAF6B0F1F4FB}" type="presParOf" srcId="{183BF6BF-ADC7-43AC-A0FC-CB36769605AC}" destId="{9CB6BF0D-4689-45F3-8EF5-36BBF8463BEE}" srcOrd="9" destOrd="0" presId="urn:microsoft.com/office/officeart/2005/8/layout/cycle2"/>
    <dgm:cxn modelId="{2A136FF5-6C8B-42A5-94A9-36CE5A045E0A}" type="presParOf" srcId="{9CB6BF0D-4689-45F3-8EF5-36BBF8463BEE}" destId="{23370299-D645-414F-B374-69296E8101F2}" srcOrd="0" destOrd="0" presId="urn:microsoft.com/office/officeart/2005/8/layout/cycle2"/>
    <dgm:cxn modelId="{A4B7E801-9F7E-499E-87CA-F60FEFB9E315}" type="presParOf" srcId="{183BF6BF-ADC7-43AC-A0FC-CB36769605AC}" destId="{117AD290-D4FE-42F5-B691-0C01ABE3BC9F}" srcOrd="10" destOrd="0" presId="urn:microsoft.com/office/officeart/2005/8/layout/cycle2"/>
    <dgm:cxn modelId="{3C537266-0329-4528-9F3C-35E0CCDFA2DA}" type="presParOf" srcId="{183BF6BF-ADC7-43AC-A0FC-CB36769605AC}" destId="{356341DA-C680-4610-9537-D18F18E91204}" srcOrd="11" destOrd="0" presId="urn:microsoft.com/office/officeart/2005/8/layout/cycle2"/>
    <dgm:cxn modelId="{A3CA2F4F-9329-4CE6-85A4-BCA56709C868}" type="presParOf" srcId="{356341DA-C680-4610-9537-D18F18E91204}" destId="{C41702E2-1765-4163-A1FC-EFE1DAA460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DE8D4-E526-4A9D-9EF7-2C5A8474C303}">
      <dsp:nvSpPr>
        <dsp:cNvPr id="0" name=""/>
        <dsp:cNvSpPr/>
      </dsp:nvSpPr>
      <dsp:spPr>
        <a:xfrm>
          <a:off x="2345454" y="1117"/>
          <a:ext cx="1669125" cy="11404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Учитель логопед</a:t>
          </a:r>
        </a:p>
      </dsp:txBody>
      <dsp:txXfrm>
        <a:off x="2589892" y="168132"/>
        <a:ext cx="1180249" cy="806418"/>
      </dsp:txXfrm>
    </dsp:sp>
    <dsp:sp modelId="{5B5CDCD5-27D2-44FB-B570-106A1E2F2D56}">
      <dsp:nvSpPr>
        <dsp:cNvPr id="0" name=""/>
        <dsp:cNvSpPr/>
      </dsp:nvSpPr>
      <dsp:spPr>
        <a:xfrm rot="1800000">
          <a:off x="3997912" y="586037"/>
          <a:ext cx="286373" cy="38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03667" y="641539"/>
        <a:ext cx="200461" cy="230941"/>
      </dsp:txXfrm>
    </dsp:sp>
    <dsp:sp modelId="{F9ABD2CA-4B98-40F8-A16A-654634D7ECF6}">
      <dsp:nvSpPr>
        <dsp:cNvPr id="0" name=""/>
        <dsp:cNvSpPr/>
      </dsp:nvSpPr>
      <dsp:spPr>
        <a:xfrm>
          <a:off x="3764482" y="857114"/>
          <a:ext cx="1796331" cy="1140448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медицинская сестра</a:t>
          </a:r>
        </a:p>
      </dsp:txBody>
      <dsp:txXfrm>
        <a:off x="4027549" y="1024129"/>
        <a:ext cx="1270197" cy="806418"/>
      </dsp:txXfrm>
    </dsp:sp>
    <dsp:sp modelId="{ECE99BD0-39AA-4FF1-B4F0-865489A94502}">
      <dsp:nvSpPr>
        <dsp:cNvPr id="0" name=""/>
        <dsp:cNvSpPr/>
      </dsp:nvSpPr>
      <dsp:spPr>
        <a:xfrm rot="5056550">
          <a:off x="4614123" y="2039135"/>
          <a:ext cx="258282" cy="38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649001" y="2077566"/>
        <a:ext cx="180797" cy="230941"/>
      </dsp:txXfrm>
    </dsp:sp>
    <dsp:sp modelId="{0173CBE1-5F1A-4ABB-8CDC-4C339E7C5E74}">
      <dsp:nvSpPr>
        <dsp:cNvPr id="0" name=""/>
        <dsp:cNvSpPr/>
      </dsp:nvSpPr>
      <dsp:spPr>
        <a:xfrm>
          <a:off x="3904394" y="2480212"/>
          <a:ext cx="1841903" cy="1140448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инструктор по физической культуре</a:t>
          </a:r>
        </a:p>
      </dsp:txBody>
      <dsp:txXfrm>
        <a:off x="4174134" y="2647227"/>
        <a:ext cx="1302423" cy="806418"/>
      </dsp:txXfrm>
    </dsp:sp>
    <dsp:sp modelId="{4E7C45C5-9296-45A8-8D0E-E946B1363C1E}">
      <dsp:nvSpPr>
        <dsp:cNvPr id="0" name=""/>
        <dsp:cNvSpPr/>
      </dsp:nvSpPr>
      <dsp:spPr>
        <a:xfrm rot="9156000">
          <a:off x="4020330" y="3555122"/>
          <a:ext cx="413121" cy="38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129323" y="3605532"/>
        <a:ext cx="297651" cy="230941"/>
      </dsp:txXfrm>
    </dsp:sp>
    <dsp:sp modelId="{3EDD62AF-1AC1-4D19-89F3-4EC39D18C514}">
      <dsp:nvSpPr>
        <dsp:cNvPr id="0" name=""/>
        <dsp:cNvSpPr/>
      </dsp:nvSpPr>
      <dsp:spPr>
        <a:xfrm>
          <a:off x="2327828" y="3333069"/>
          <a:ext cx="1704376" cy="1140448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музыкальный работник</a:t>
          </a:r>
        </a:p>
      </dsp:txBody>
      <dsp:txXfrm>
        <a:off x="2577428" y="3500084"/>
        <a:ext cx="1205176" cy="806418"/>
      </dsp:txXfrm>
    </dsp:sp>
    <dsp:sp modelId="{4B2B8010-E221-4001-96A6-D0638C37A34D}">
      <dsp:nvSpPr>
        <dsp:cNvPr id="0" name=""/>
        <dsp:cNvSpPr/>
      </dsp:nvSpPr>
      <dsp:spPr>
        <a:xfrm rot="12487184">
          <a:off x="1939623" y="3499762"/>
          <a:ext cx="375187" cy="38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045536" y="3603267"/>
        <a:ext cx="262631" cy="230941"/>
      </dsp:txXfrm>
    </dsp:sp>
    <dsp:sp modelId="{1509FDA6-0FAE-4C60-8AEC-150ACF98C487}">
      <dsp:nvSpPr>
        <dsp:cNvPr id="0" name=""/>
        <dsp:cNvSpPr/>
      </dsp:nvSpPr>
      <dsp:spPr>
        <a:xfrm>
          <a:off x="673743" y="2460367"/>
          <a:ext cx="1746402" cy="1140448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воспитатели</a:t>
          </a:r>
        </a:p>
      </dsp:txBody>
      <dsp:txXfrm>
        <a:off x="929498" y="2627382"/>
        <a:ext cx="1234892" cy="806418"/>
      </dsp:txXfrm>
    </dsp:sp>
    <dsp:sp modelId="{9CB6BF0D-4689-45F3-8EF5-36BBF8463BEE}">
      <dsp:nvSpPr>
        <dsp:cNvPr id="0" name=""/>
        <dsp:cNvSpPr/>
      </dsp:nvSpPr>
      <dsp:spPr>
        <a:xfrm rot="16425834">
          <a:off x="1468863" y="2028584"/>
          <a:ext cx="262679" cy="38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505678" y="2144881"/>
        <a:ext cx="183875" cy="230941"/>
      </dsp:txXfrm>
    </dsp:sp>
    <dsp:sp modelId="{117AD290-D4FE-42F5-B691-0C01ABE3BC9F}">
      <dsp:nvSpPr>
        <dsp:cNvPr id="0" name=""/>
        <dsp:cNvSpPr/>
      </dsp:nvSpPr>
      <dsp:spPr>
        <a:xfrm>
          <a:off x="798461" y="826439"/>
          <a:ext cx="1711949" cy="114044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049170" y="993454"/>
        <a:ext cx="1210531" cy="806418"/>
      </dsp:txXfrm>
    </dsp:sp>
    <dsp:sp modelId="{356341DA-C680-4610-9537-D18F18E91204}">
      <dsp:nvSpPr>
        <dsp:cNvPr id="0" name=""/>
        <dsp:cNvSpPr/>
      </dsp:nvSpPr>
      <dsp:spPr>
        <a:xfrm rot="19895227">
          <a:off x="1964716" y="516868"/>
          <a:ext cx="326527" cy="384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970616" y="617153"/>
        <a:ext cx="228569" cy="230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6A4A-3C87-4A5A-8B77-82BC08024C1C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31EFD-996C-40B3-BD25-75603DCF3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881" l="4371" r="92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50" y="2224245"/>
            <a:ext cx="7202975" cy="4817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03144"/>
            <a:ext cx="8279297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ЛОГОПЕДИЧЕСКАЯ ГРУППА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ДОУ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9225" y="4733804"/>
            <a:ext cx="2669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Составитель: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Шаталова Елена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Николаевна,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</a:t>
            </a: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№ 6 «Ромашка»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2075" y="0"/>
            <a:ext cx="101060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логопедической группы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-Уголок мелкой моторики (матрешки, шнуровки, мозаика, лабиринты,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конструкторы  и т.д.);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-Уголок развития ВПФ (мышления, внимания, памяти);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-Речевые игры (логопедическое лото,  речевые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речевые тренажеры и т.д.);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-Уголок для развития коммуникативных функций и связной речи ( кукольный, пальчиковый театр и т.д.);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Минибиблиотека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книг для развития речи (Буквари, азбука,,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чистоговорки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скороговорки и т.д.) 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66675"/>
            <a:ext cx="976312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i="1" spc="-1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родителями</a:t>
            </a:r>
          </a:p>
          <a:p>
            <a:pPr indent="450215" algn="ctr">
              <a:spcAft>
                <a:spcPts val="0"/>
              </a:spcAft>
            </a:pPr>
            <a:endParaRPr lang="ru-RU" sz="2400" b="1" i="1" spc="-1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i="1" spc="-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Одним </a:t>
            </a:r>
            <a:r>
              <a:rPr lang="ru-RU" sz="2000" b="1" i="1" spc="-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важнейших направ­</a:t>
            </a:r>
            <a:r>
              <a:rPr lang="ru-RU" sz="2000" b="1" i="1" spc="-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лений в коррекционно-образовательной деятельности логопеда в МБ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ДОУ является работа с </a:t>
            </a:r>
            <a:r>
              <a:rPr lang="ru-RU" sz="2000" b="1" i="1" spc="1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родителями. </a:t>
            </a:r>
            <a:r>
              <a:rPr lang="ru-RU" sz="2000" b="1" i="1" spc="15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тесный контакт в работе логопеда и родителей может способство­вать устранению речевых на­рушений в дошкольном воз­расте, а значит и дальнейше­му полноценному школьному обучению.</a:t>
            </a:r>
            <a:endParaRPr lang="ru-RU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s://pristash.ru/images/photo/links3.png"/>
          <p:cNvPicPr/>
          <p:nvPr/>
        </p:nvPicPr>
        <p:blipFill rotWithShape="1"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9708"/>
          <a:stretch/>
        </p:blipFill>
        <p:spPr bwMode="auto">
          <a:xfrm>
            <a:off x="4981576" y="2257425"/>
            <a:ext cx="7077074" cy="460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0" y="2474715"/>
            <a:ext cx="349758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5" y="4791075"/>
            <a:ext cx="3100388" cy="206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3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500" y="-95250"/>
            <a:ext cx="120015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Залог успеха коррекционного обучения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нарушениями речи  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-Семья и детский сад должны работать ВМЕСТЕ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потому что в одиночку даже самый хороший логопед не справится с нарушением речи!</a:t>
            </a:r>
            <a:b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выполнение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ний, рекомендуемых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логопедом (так можно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добиться положительной динамики и закрепить материал, изученный на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занятиях).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Дети, которые занимаются дополнительно 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дома с родителями по заданиям логопеда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гораздо быстрее и успешнее вводят в повседневную речь не только поставленные звуки, но и сложные речевые конструкции.</a:t>
            </a: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-Все задания  основываются на материале лексической темы, изучаемой в группе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групповых, подгрупповых и индивидуальных занятиях логопеда. Этот материал закрепляют и воспитатели - на занятиях по развитию речи, конструированию, лепке, изобразительному искусству, на ежедневных «логопедических часах», проводимых во второй половине дня, и вне занятий – на прогулках, в играх, в свободной деятельности детей.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 занятий с родителями  есть еще один положительный момент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они становятся частью режима дня, ребенок привыкает к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систематическим занятиям,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а, значит, в школе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не придется усаживать его за уроки силой.</a:t>
            </a:r>
          </a:p>
          <a:p>
            <a:pPr lvl="0"/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Самое главное, что должны понять родители</a:t>
            </a:r>
            <a:r>
              <a:rPr lang="ru-RU" sz="20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– без их участия, поддержки результат работы логопеда будет минимальным.</a:t>
            </a:r>
          </a:p>
        </p:txBody>
      </p:sp>
    </p:spTree>
    <p:extLst>
      <p:ext uri="{BB962C8B-B14F-4D97-AF65-F5344CB8AC3E}">
        <p14:creationId xmlns:p14="http://schemas.microsoft.com/office/powerpoint/2010/main" val="19712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3050" y="295186"/>
            <a:ext cx="9458325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i="1" dirty="0" smtClean="0">
              <a:solidFill>
                <a:srgbClr val="262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родители!</a:t>
            </a:r>
          </a:p>
          <a:p>
            <a:pPr algn="ctr"/>
            <a:endParaRPr lang="ru-RU" altLang="ru-RU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altLang="ru-RU" sz="2400" b="1" i="1" dirty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ребенок не эстафетная палочка, которую семья передает в руки педагогов. Только когда мы объединяем усилия, можно добиться поставленной цели – научить малыша красивой, правильной речи</a:t>
            </a:r>
            <a:r>
              <a:rPr lang="ru-RU" altLang="ru-RU" sz="2400" b="1" i="1" dirty="0" smtClean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262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ru-RU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Желаю вам в работе с детьми терпения, искренней заинтересованности и 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успехов!</a:t>
            </a:r>
            <a:endParaRPr lang="ru-RU" alt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41838" y="1416740"/>
            <a:ext cx="49263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669" y="316255"/>
            <a:ext cx="926327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Логопедическая группа в наше время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 наказание, а скорее всего вознаграждение, потому что попасть туда стало сложнее, а общее недоразвитие речи легче исправить именно в группе, где вся работа направлена на ликвидацию этой проблемы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Цель </a:t>
            </a:r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организации логопедической группы в дошкольном образовательном учреждении </a:t>
            </a:r>
            <a:r>
              <a:rPr lang="ru-RU" sz="24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– создание целостной системы, обеспечивающей оптимальные педагогические условия для коррекции нарушений в развитии речи детей (первичного характера), в освоении ими дошкольных образовательных программ и подготовка детей к успешному обучению в общеобразовательной школе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3" b="99455" l="10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32"/>
          <a:stretch/>
        </p:blipFill>
        <p:spPr>
          <a:xfrm>
            <a:off x="9167170" y="1500808"/>
            <a:ext cx="2590821" cy="22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6454058"/>
              </p:ext>
            </p:extLst>
          </p:nvPr>
        </p:nvGraphicFramePr>
        <p:xfrm>
          <a:off x="2931859" y="1168144"/>
          <a:ext cx="6407785" cy="456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4995" y="2406200"/>
            <a:ext cx="1034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родители</a:t>
            </a:r>
            <a:endParaRPr lang="ru-RU" sz="1600" b="1" dirty="0"/>
          </a:p>
        </p:txBody>
      </p:sp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921" y="2537857"/>
            <a:ext cx="1630018" cy="18272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93319" y="67789"/>
            <a:ext cx="5992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взаимодействия субъектов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отношений 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626" y="5734816"/>
            <a:ext cx="11804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Логопед организует взаимодействие специалистов в коррекционно-педагогическом процессе МБДОУ. Он планирует и координирует психолого-педагогическое сопровождение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 с нарушениями речи. 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7825" y="201990"/>
            <a:ext cx="98012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Главная задача, которая стоит перед логопедом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напугать Вас и ребенка, а помочь Вам в вопросах речевого развития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здоровья ваших детей, помочь малышу справиться с речевыми дефектами вовлекая его в интересную и увлекательную коррекционно-игровую деятельность. </a:t>
            </a:r>
            <a:endParaRPr lang="ru-RU" sz="2000" b="1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сожалению речевые дефекты сами собой не исчезают. Если их своевременно не устранить, то нарушения закрепляются, становятся стойкими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дошкольный возраст наиболее благоприятен для развития и формирования речи у детей, а ее недостатки в это время легче и быстрее преодолеваются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 не следует бояться ПМПК. Прежде всего, обследование проводится исключительно в интересах ребенка.</a:t>
            </a:r>
          </a:p>
          <a:p>
            <a:pPr>
              <a:spcAft>
                <a:spcPts val="0"/>
              </a:spcAft>
            </a:pPr>
            <a:endParaRPr lang="ru-RU" sz="2000" b="1" i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53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28" y="3506640"/>
            <a:ext cx="3236559" cy="3236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42" r="951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5" y="3548445"/>
            <a:ext cx="4947950" cy="3309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5" b="100000" l="1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05" y="3904354"/>
            <a:ext cx="3576972" cy="2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355" y="0"/>
            <a:ext cx="103366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в логопедических 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b="1" i="1" dirty="0" smtClean="0">
              <a:solidFill>
                <a:srgbClr val="33339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логопедические группы направляются дети, имеющие нарушения речи и требующие коррекционной помощи учителя – логопеда.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логопедическую группу зачисляются воспитанники, имеющие следующие диагнозы: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фонетико-фонематическое недоразвитие речи (ФФН);</a:t>
            </a:r>
            <a:b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общее недоразвитие речи (ОНР) 2 и 3 уровня;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пребывания воспитанников в логопедической группе </a:t>
            </a:r>
            <a:r>
              <a:rPr lang="ru-RU" sz="24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составляет 2 </a:t>
            </a: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определения ребенка в логопедическую группу предоставляются следующие </a:t>
            </a:r>
            <a:r>
              <a:rPr lang="ru-RU" sz="24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документы: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(направление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данного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ребенка, заключение ПМПК, заявление родителей, согласие на обработку перс. данных).</a:t>
            </a: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логопедические группы принимаются дети с пяти лет.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4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Приему в логопедическую группу дошкольного образовательного учреждения не подлежат дети, имеющие: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недоразвитие </a:t>
            </a:r>
            <a:r>
              <a:rPr lang="ru-RU" sz="12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речи, обусловленное умственной отсталостью</a:t>
            </a:r>
            <a:r>
              <a:rPr lang="ru-RU" sz="12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грубые </a:t>
            </a:r>
            <a:r>
              <a:rPr lang="ru-RU" sz="12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зрения, слуха, двигательной сферы</a:t>
            </a:r>
            <a:r>
              <a:rPr lang="ru-RU" sz="12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нарушения </a:t>
            </a:r>
            <a:r>
              <a:rPr lang="ru-RU" sz="12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общения в форме раннего детского аутизма</a:t>
            </a:r>
            <a:r>
              <a:rPr lang="ru-RU" sz="12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задержку </a:t>
            </a:r>
            <a:r>
              <a:rPr lang="ru-RU" sz="1200" b="1" i="1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1200" b="1" i="1" dirty="0" smtClean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развития)</a:t>
            </a:r>
            <a:endParaRPr lang="ru-RU" sz="1200" b="1" i="1" dirty="0">
              <a:solidFill>
                <a:srgbClr val="33339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099" y="134779"/>
            <a:ext cx="1125855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формой организации коррекционно-развивающей работы являются групповые (фронтальные), подгрупповые и индивидуальные логопедические занятия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Групповые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логопедические занятия проводятся в соответствии с программой обучения детей с нарушениями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раза в неделю)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Подгрупповые и индивидуальные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логопедические занятия, проводятся вне занятий, предусмотренных учебным планом  ДОУ, с учетом режима работы образовательного учреждения и психофизических особенностей развития детей дошкольного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  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Индивидуальные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проводятся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неделю:</a:t>
            </a:r>
          </a:p>
          <a:p>
            <a:pPr eaLnBrk="0" hangingPunct="0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детьми, имеющими фонетико-фонематическое недоразвитие речи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детьми, имеющими общее недоразвитие речи;</a:t>
            </a:r>
            <a:b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детьми, имеющими дефекты речи, обусловленные нарушением строения и подвижности органов речевого аппарата (дизартрия, </a:t>
            </a:r>
            <a:r>
              <a:rPr lang="ru-RU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ринолалия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алалия).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При наличии сходных нарушений речи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детей, учитель – логопед формирует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подгруппы.</a:t>
            </a:r>
          </a:p>
          <a:p>
            <a:pPr eaLnBrk="0" hangingPunct="0">
              <a:defRPr/>
            </a:pP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Подгрупповые занятия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проводятся:</a:t>
            </a:r>
          </a:p>
          <a:p>
            <a:pPr eaLnBrk="0" hangingPunct="0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 детьми, имеющими общее недоразвитие речи - не менее трех раз в неделю;</a:t>
            </a:r>
            <a:b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 детьми, имеющими фонетико-фонематическое недоразвитие речи не менее двух-трех раз в неделю.</a:t>
            </a:r>
          </a:p>
          <a:p>
            <a:pPr eaLnBrk="0" hangingPunct="0"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Продолжительность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группового логопедического занятия: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старшей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группе -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20-25 минут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подготовительной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школе группе –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25-30 минут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второй половине дня,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воспитателем проводятся индивидуальные  и групповые коррекционные занятия </a:t>
            </a:r>
            <a:r>
              <a:rPr lang="ru-RU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(«логопедический час») с детьми по заданию учителя-логопеда. </a:t>
            </a:r>
          </a:p>
        </p:txBody>
      </p:sp>
    </p:spTree>
    <p:extLst>
      <p:ext uri="{BB962C8B-B14F-4D97-AF65-F5344CB8AC3E}">
        <p14:creationId xmlns:p14="http://schemas.microsoft.com/office/powerpoint/2010/main" val="33409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050" y="117693"/>
            <a:ext cx="10631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Основные этапы работы логопеда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Подготовительный этап -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ребенка к кропотливой и длительной коррекционной работе.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-Формировать интерес и мотивацию к логопедическим занятиям.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-Развивать слуховое внимание, память, фонематическое восприятие с помощью игр и специальных упражнений.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-Формировать и развивать артикуляционную моторику до уровня минимальной достаточности для постановки звуков.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-Развивать речевое дыхание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-Формировать и развивать пальчиковую моторику в процессе систематических тренировок.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Формирование произносительных умений и навыков.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-Устранять дефектное звукопроизношение.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-Развивать умения и навыки дифференцировать звуки, схожие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артикуляционно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акустически.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-Формировать навыки пользования фонетически развитой, грамматически правильной речью.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1985" y="4233499"/>
            <a:ext cx="2832099" cy="212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76" y="3971828"/>
            <a:ext cx="3440782" cy="280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0" y="3978370"/>
            <a:ext cx="3732703" cy="279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9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1975" y="78829"/>
            <a:ext cx="1138310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Виды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коррекционной работы на данном этапе.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-Постановка звуков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-Автоматизация поставленного звука в слогах,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-Автоматизация звуков в словах,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-Автоматизация поставленных звуков в предложениях,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-Дифференциация поставленных и автоматизированных звуков,</a:t>
            </a:r>
          </a:p>
          <a:p>
            <a:pPr lvl="0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-Автоматизация звуков в спонтанной речи: в монологах и диалогах, играх, развлечениях, на прогулках, труде и других формах детской жизнедеятельности.</a:t>
            </a:r>
          </a:p>
          <a:p>
            <a:pPr eaLnBrk="0" hangingPunct="0">
              <a:tabLst>
                <a:tab pos="685800" algn="l"/>
              </a:tabLs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Совершенствование фонематических процессов и звуковой аналитико-синтетической деятельности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параллельно с коррекцией звукопроизношения у ребенка.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Развитие (совершенствование) психологической базы речи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на отработанном в правильном произношении лексическом материале.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Развитие связной выразительной речи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правильно произносимых 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</a:t>
            </a:r>
            <a:r>
              <a:rPr lang="ru-RU" dirty="0" err="1"/>
              <a:t>Только</a:t>
            </a:r>
            <a:r>
              <a:rPr lang="ru-RU" dirty="0"/>
              <a:t> тесный контакт в работе логопеда и родителей может способство­вать устранению речевых на­рушений в дошкольном воз­расте, а значит и дальнейше­му полноценному школьному </a:t>
            </a:r>
            <a:r>
              <a:rPr lang="ru-RU" dirty="0" err="1"/>
              <a:t>обучению.</a:t>
            </a:r>
            <a:r>
              <a:rPr lang="ru-RU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нком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 на основе лексико-грамматических упражнений, заданий для развития просодической стороны речи, при обучении рассказыванию и т.д.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4988" y="4731057"/>
            <a:ext cx="2444749" cy="183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6796" y="4871547"/>
            <a:ext cx="2241551" cy="168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9864" y="4679644"/>
            <a:ext cx="2460868" cy="184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32" y="-157435"/>
            <a:ext cx="2152650" cy="21526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168" r="31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/>
        </p:blipFill>
        <p:spPr>
          <a:xfrm>
            <a:off x="9350339" y="-760685"/>
            <a:ext cx="884185" cy="27559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1544" y="4729530"/>
            <a:ext cx="2432537" cy="182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8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1425" y="176012"/>
            <a:ext cx="80581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Занятия в логопедической группе способствуют постепенному развитию всех компонентов речи:</a:t>
            </a:r>
            <a:endParaRPr lang="ru-RU" sz="2400" b="1" i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правильному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произношению звуков;  </a:t>
            </a:r>
            <a:endParaRPr lang="ru-RU" sz="2000" b="1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выполнению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звукобуквенного анализа и синтеза слогов и слов, необходимых для успешного обучения чтения и письму;</a:t>
            </a:r>
            <a:endParaRPr lang="ru-RU" sz="2000" b="1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расширению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обогащению словарного запаса детей;</a:t>
            </a:r>
            <a:endParaRPr lang="ru-RU" sz="2000" b="1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развитию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связной речи и обучению грамоте;</a:t>
            </a:r>
            <a:endParaRPr lang="ru-RU" sz="2000" b="1" i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расширению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активизации словарного запаса, использованию обобщающих понятий.</a:t>
            </a:r>
            <a:endParaRPr lang="ru-RU" sz="20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038" y="600161"/>
            <a:ext cx="3278925" cy="245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46" y="3425082"/>
            <a:ext cx="4238625" cy="317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6257" y="3786582"/>
            <a:ext cx="3243385" cy="243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47" y="3652962"/>
            <a:ext cx="3599706" cy="269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3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703</Words>
  <Application>Microsoft Office PowerPoint</Application>
  <PresentationFormat>Произвольный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Алена</cp:lastModifiedBy>
  <cp:revision>48</cp:revision>
  <cp:lastPrinted>2021-02-22T11:52:21Z</cp:lastPrinted>
  <dcterms:created xsi:type="dcterms:W3CDTF">2021-02-14T08:13:46Z</dcterms:created>
  <dcterms:modified xsi:type="dcterms:W3CDTF">2026-04-08T15:15:29Z</dcterms:modified>
</cp:coreProperties>
</file>