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4313778-13E6-4366-8368-7749C4B143AE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BADE3D9-34E0-411C-912A-B096ABD4458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592288"/>
          </a:xfrm>
        </p:spPr>
        <p:txBody>
          <a:bodyPr>
            <a:noAutofit/>
          </a:bodyPr>
          <a:lstStyle/>
          <a:p>
            <a:r>
              <a:rPr lang="ru-RU" sz="8000" b="1" i="1" dirty="0" smtClean="0">
                <a:solidFill>
                  <a:srgbClr val="C00000"/>
                </a:solidFill>
              </a:rPr>
              <a:t>Дикие животные</a:t>
            </a:r>
            <a:endParaRPr lang="ru-RU" sz="8000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152728" cy="2592288"/>
          </a:xfrm>
        </p:spPr>
        <p:txBody>
          <a:bodyPr>
            <a:normAutofit fontScale="77500" lnSpcReduction="20000"/>
          </a:bodyPr>
          <a:lstStyle/>
          <a:p>
            <a:r>
              <a:rPr lang="ru-RU" sz="5600" b="1" i="1" dirty="0" smtClean="0">
                <a:solidFill>
                  <a:srgbClr val="00B050"/>
                </a:solidFill>
              </a:rPr>
              <a:t>«Путешествие в лес»</a:t>
            </a:r>
          </a:p>
          <a:p>
            <a:r>
              <a:rPr lang="ru-RU" sz="5600" b="1" i="1" dirty="0" smtClean="0">
                <a:solidFill>
                  <a:srgbClr val="00B050"/>
                </a:solidFill>
              </a:rPr>
              <a:t>Окружающий мир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Вторая младшая группа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Воспитатель : </a:t>
            </a:r>
            <a:r>
              <a:rPr lang="ru-RU" b="1" i="1" dirty="0" err="1" smtClean="0">
                <a:solidFill>
                  <a:srgbClr val="00B050"/>
                </a:solidFill>
              </a:rPr>
              <a:t>Арляпова</a:t>
            </a:r>
            <a:r>
              <a:rPr lang="ru-RU" b="1" i="1" dirty="0" smtClean="0">
                <a:solidFill>
                  <a:srgbClr val="00B050"/>
                </a:solidFill>
              </a:rPr>
              <a:t> Ю.Б.</a:t>
            </a:r>
            <a:endParaRPr lang="ru-RU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53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i="1" dirty="0"/>
              <a:t>«Мы познакомились с дикими животными. Они живут в лесу и сами заботятся о себе. Давайте будем беречь природу и не будем беспокоить лесных жителей!»</a:t>
            </a:r>
          </a:p>
        </p:txBody>
      </p:sp>
      <p:pic>
        <p:nvPicPr>
          <p:cNvPr id="8195" name="Picture 3" descr="C:\Users\User\Desktop\Без названия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571363"/>
            <a:ext cx="6480720" cy="477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44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Цель:</a:t>
            </a:r>
            <a:endParaRPr lang="ru-RU" sz="2400" dirty="0"/>
          </a:p>
          <a:p>
            <a:pPr algn="ctr"/>
            <a:r>
              <a:rPr lang="ru-RU" sz="2400" dirty="0">
                <a:solidFill>
                  <a:srgbClr val="7030A0"/>
                </a:solidFill>
              </a:rPr>
              <a:t>Познакомить детей с дикими животными, их </a:t>
            </a:r>
            <a:r>
              <a:rPr lang="ru-RU" sz="2400" dirty="0" smtClean="0">
                <a:solidFill>
                  <a:srgbClr val="7030A0"/>
                </a:solidFill>
              </a:rPr>
              <a:t>                 особенностями</a:t>
            </a:r>
            <a:r>
              <a:rPr lang="ru-RU" sz="2400" dirty="0">
                <a:solidFill>
                  <a:srgbClr val="7030A0"/>
                </a:solidFill>
              </a:rPr>
              <a:t> и средой обитания; воспитать доброе </a:t>
            </a:r>
            <a:r>
              <a:rPr lang="ru-RU" sz="2400" dirty="0" smtClean="0">
                <a:solidFill>
                  <a:srgbClr val="7030A0"/>
                </a:solidFill>
              </a:rPr>
              <a:t>   отношение</a:t>
            </a:r>
            <a:r>
              <a:rPr lang="ru-RU" sz="2400" dirty="0">
                <a:solidFill>
                  <a:srgbClr val="7030A0"/>
                </a:solidFill>
              </a:rPr>
              <a:t> к природе и животным.</a:t>
            </a:r>
          </a:p>
          <a:p>
            <a:pPr algn="ctr"/>
            <a:r>
              <a:rPr lang="ru-RU" sz="2400" b="1" dirty="0"/>
              <a:t>Задачи:</a:t>
            </a:r>
            <a:endParaRPr lang="ru-RU" sz="2400" dirty="0"/>
          </a:p>
          <a:p>
            <a:pPr lvl="0" algn="ctr"/>
            <a:r>
              <a:rPr lang="ru-RU" sz="2400" dirty="0" smtClean="0">
                <a:solidFill>
                  <a:srgbClr val="7030A0"/>
                </a:solidFill>
              </a:rPr>
              <a:t>познакомить</a:t>
            </a:r>
            <a:r>
              <a:rPr lang="ru-RU" sz="2400" dirty="0">
                <a:solidFill>
                  <a:srgbClr val="7030A0"/>
                </a:solidFill>
              </a:rPr>
              <a:t> с несколькими видами диких животных </a:t>
            </a:r>
            <a:r>
              <a:rPr lang="ru-RU" sz="2400" dirty="0" smtClean="0">
                <a:solidFill>
                  <a:srgbClr val="7030A0"/>
                </a:solidFill>
              </a:rPr>
              <a:t>   (</a:t>
            </a:r>
            <a:r>
              <a:rPr lang="ru-RU" sz="2400" dirty="0">
                <a:solidFill>
                  <a:srgbClr val="7030A0"/>
                </a:solidFill>
              </a:rPr>
              <a:t>медведь, заяц, лиса, белка, волк);</a:t>
            </a:r>
          </a:p>
          <a:p>
            <a:pPr lvl="0" algn="ctr"/>
            <a:r>
              <a:rPr lang="ru-RU" sz="2400" dirty="0">
                <a:solidFill>
                  <a:srgbClr val="7030A0"/>
                </a:solidFill>
              </a:rPr>
              <a:t>научить узнавать животных по внешнему виду и </a:t>
            </a:r>
            <a:endParaRPr lang="ru-RU" sz="2400" dirty="0" smtClean="0">
              <a:solidFill>
                <a:srgbClr val="7030A0"/>
              </a:solidFill>
            </a:endParaRPr>
          </a:p>
          <a:p>
            <a:pPr lvl="0" algn="ctr"/>
            <a:r>
              <a:rPr lang="ru-RU" sz="2400" dirty="0" smtClean="0">
                <a:solidFill>
                  <a:srgbClr val="7030A0"/>
                </a:solidFill>
              </a:rPr>
              <a:t>характерным</a:t>
            </a:r>
            <a:r>
              <a:rPr lang="ru-RU" sz="2400" dirty="0">
                <a:solidFill>
                  <a:srgbClr val="7030A0"/>
                </a:solidFill>
              </a:rPr>
              <a:t> признакам;</a:t>
            </a:r>
          </a:p>
          <a:p>
            <a:pPr lvl="0" algn="ctr"/>
            <a:r>
              <a:rPr lang="ru-RU" sz="2400" dirty="0">
                <a:solidFill>
                  <a:srgbClr val="7030A0"/>
                </a:solidFill>
              </a:rPr>
              <a:t>дать представление о том, где живут и чем питаются </a:t>
            </a:r>
            <a:endParaRPr lang="ru-RU" sz="2400" dirty="0" smtClean="0">
              <a:solidFill>
                <a:srgbClr val="7030A0"/>
              </a:solidFill>
            </a:endParaRPr>
          </a:p>
          <a:p>
            <a:pPr lvl="0" algn="ctr"/>
            <a:r>
              <a:rPr lang="ru-RU" sz="2400" dirty="0" smtClean="0">
                <a:solidFill>
                  <a:srgbClr val="7030A0"/>
                </a:solidFill>
              </a:rPr>
              <a:t>дикие</a:t>
            </a:r>
            <a:r>
              <a:rPr lang="ru-RU" sz="2400" dirty="0">
                <a:solidFill>
                  <a:srgbClr val="7030A0"/>
                </a:solidFill>
              </a:rPr>
              <a:t> животные;</a:t>
            </a:r>
          </a:p>
          <a:p>
            <a:pPr lvl="0" algn="ctr"/>
            <a:r>
              <a:rPr lang="ru-RU" sz="2400" dirty="0">
                <a:solidFill>
                  <a:srgbClr val="7030A0"/>
                </a:solidFill>
              </a:rPr>
              <a:t>развивать речь, внимание, память и воображение;</a:t>
            </a:r>
          </a:p>
          <a:p>
            <a:pPr lvl="0" algn="ctr"/>
            <a:r>
              <a:rPr lang="ru-RU" sz="2400" dirty="0">
                <a:solidFill>
                  <a:srgbClr val="7030A0"/>
                </a:solidFill>
              </a:rPr>
              <a:t>воспитывать бережное отношение к природе.</a:t>
            </a:r>
          </a:p>
        </p:txBody>
      </p:sp>
    </p:spTree>
    <p:extLst>
      <p:ext uri="{BB962C8B-B14F-4D97-AF65-F5344CB8AC3E}">
        <p14:creationId xmlns:p14="http://schemas.microsoft.com/office/powerpoint/2010/main" val="3667958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«Дикие животные живут в лесу, далеко от людей. Они сами добывают себе еду и строят жилища».</a:t>
            </a:r>
          </a:p>
        </p:txBody>
      </p:sp>
      <p:pic>
        <p:nvPicPr>
          <p:cNvPr id="1026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44748"/>
            <a:ext cx="2629084" cy="1835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659" y="1660273"/>
            <a:ext cx="2250603" cy="176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1855" y="4856163"/>
            <a:ext cx="2627660" cy="167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Без названия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4767" y="3027909"/>
            <a:ext cx="3335328" cy="182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Без названия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50" y="4419530"/>
            <a:ext cx="2621653" cy="197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89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</a:endParaRPr>
          </a:p>
          <a:p>
            <a:pPr lvl="1" algn="ctr"/>
            <a:r>
              <a:rPr lang="ru-RU" sz="2400" b="1" i="1" dirty="0"/>
              <a:t>«Медведь живёт в берлоге».</a:t>
            </a:r>
          </a:p>
          <a:p>
            <a:pPr lvl="1" algn="ctr"/>
            <a:r>
              <a:rPr lang="ru-RU" sz="2400" b="1" i="1" dirty="0"/>
              <a:t>«Он большой и косолапый».</a:t>
            </a:r>
          </a:p>
          <a:p>
            <a:pPr lvl="1" algn="ctr"/>
            <a:r>
              <a:rPr lang="ru-RU" sz="2400" b="1" i="1" dirty="0"/>
              <a:t>«Любит мёд, ягоды и рыбу».</a:t>
            </a:r>
          </a:p>
          <a:p>
            <a:pPr lvl="1" algn="ctr"/>
            <a:r>
              <a:rPr lang="ru-RU" sz="2400" b="1" i="1" dirty="0"/>
              <a:t>«Зимой спит в берлоге, а весной просыпается».</a:t>
            </a:r>
          </a:p>
        </p:txBody>
      </p:sp>
      <p:pic>
        <p:nvPicPr>
          <p:cNvPr id="2050" name="Picture 2" descr="C:\Users\User\Desktop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144093"/>
            <a:ext cx="460851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470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</a:endParaRPr>
          </a:p>
          <a:p>
            <a:pPr lvl="1" algn="ctr"/>
            <a:r>
              <a:rPr lang="ru-RU" sz="2400" b="1" i="1" dirty="0"/>
              <a:t>«Заяц — пугливый зверёк».</a:t>
            </a:r>
          </a:p>
          <a:p>
            <a:pPr lvl="1" algn="ctr"/>
            <a:r>
              <a:rPr lang="ru-RU" sz="2400" b="1" i="1" dirty="0"/>
              <a:t>«Летом серый, зимой белый».</a:t>
            </a:r>
          </a:p>
          <a:p>
            <a:pPr lvl="1" algn="ctr"/>
            <a:r>
              <a:rPr lang="ru-RU" sz="2400" b="1" i="1" dirty="0"/>
              <a:t>«Ест траву, кору деревьев, морковку».</a:t>
            </a:r>
          </a:p>
          <a:p>
            <a:pPr lvl="1" algn="ctr"/>
            <a:r>
              <a:rPr lang="ru-RU" sz="2400" b="1" i="1" dirty="0"/>
              <a:t>«Живёт в норке под кустом».</a:t>
            </a:r>
          </a:p>
        </p:txBody>
      </p:sp>
      <p:pic>
        <p:nvPicPr>
          <p:cNvPr id="3074" name="Picture 2" descr="C:\Users\User\Desktop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53664"/>
            <a:ext cx="3996444" cy="321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46350"/>
            <a:ext cx="3781127" cy="2855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845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</a:endParaRPr>
          </a:p>
          <a:p>
            <a:pPr lvl="1" algn="ctr"/>
            <a:r>
              <a:rPr lang="ru-RU" sz="2400" b="1" i="1" dirty="0"/>
              <a:t>«Лиса — хитрая плутовка».</a:t>
            </a:r>
          </a:p>
          <a:p>
            <a:pPr lvl="1" algn="ctr"/>
            <a:r>
              <a:rPr lang="ru-RU" sz="2400" b="1" i="1" dirty="0"/>
              <a:t>«У неё пушистый хвост».</a:t>
            </a:r>
          </a:p>
          <a:p>
            <a:pPr lvl="1" algn="ctr"/>
            <a:r>
              <a:rPr lang="ru-RU" sz="2400" b="1" i="1" dirty="0"/>
              <a:t>«Охотится на мышей и мелких животных».</a:t>
            </a:r>
          </a:p>
          <a:p>
            <a:pPr lvl="1" algn="ctr"/>
            <a:r>
              <a:rPr lang="ru-RU" sz="2400" b="1" i="1" dirty="0"/>
              <a:t>«Живёт в норе».</a:t>
            </a:r>
          </a:p>
        </p:txBody>
      </p:sp>
      <p:pic>
        <p:nvPicPr>
          <p:cNvPr id="4098" name="Picture 2" descr="C:\Users\User\Desktop\Без названия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2" y="2201846"/>
            <a:ext cx="4131493" cy="275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Без названия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237" y="4005064"/>
            <a:ext cx="3504455" cy="2646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780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64096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</a:endParaRPr>
          </a:p>
          <a:p>
            <a:pPr lvl="1" algn="ctr"/>
            <a:r>
              <a:rPr lang="ru-RU" sz="2400" dirty="0"/>
              <a:t>«Белка живёт в дупле дерева».</a:t>
            </a:r>
          </a:p>
          <a:p>
            <a:pPr lvl="1" algn="ctr"/>
            <a:r>
              <a:rPr lang="ru-RU" sz="2400" dirty="0"/>
              <a:t>«Ловко прыгает с ветки на ветку».</a:t>
            </a:r>
          </a:p>
          <a:p>
            <a:pPr lvl="1" algn="ctr"/>
            <a:r>
              <a:rPr lang="ru-RU" sz="2400" dirty="0"/>
              <a:t>«Запасает орехи и грибы на зиму».</a:t>
            </a:r>
          </a:p>
          <a:p>
            <a:pPr lvl="1" algn="ctr"/>
            <a:r>
              <a:rPr lang="ru-RU" sz="2400" dirty="0"/>
              <a:t>«Любит семечки и шишки».</a:t>
            </a:r>
          </a:p>
        </p:txBody>
      </p:sp>
      <p:pic>
        <p:nvPicPr>
          <p:cNvPr id="5122" name="Picture 2" descr="C:\Users\User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84148"/>
            <a:ext cx="3312368" cy="314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Без названия (1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134" y="3107029"/>
            <a:ext cx="4685338" cy="325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855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/>
            </a:endParaRPr>
          </a:p>
          <a:p>
            <a:pPr lvl="1" algn="ctr"/>
            <a:r>
              <a:rPr lang="ru-RU" sz="2400" b="1" i="1" dirty="0"/>
              <a:t>«Волк живёт в стае».</a:t>
            </a:r>
          </a:p>
          <a:p>
            <a:pPr lvl="1" algn="ctr"/>
            <a:r>
              <a:rPr lang="ru-RU" sz="2400" b="1" i="1" dirty="0"/>
              <a:t>«Охотится ночью».</a:t>
            </a:r>
          </a:p>
          <a:p>
            <a:pPr lvl="1" algn="ctr"/>
            <a:r>
              <a:rPr lang="ru-RU" sz="2400" b="1" i="1" dirty="0"/>
              <a:t>«Воет на луну».</a:t>
            </a:r>
          </a:p>
          <a:p>
            <a:pPr lvl="1" algn="ctr"/>
            <a:r>
              <a:rPr lang="ru-RU" sz="2400" b="1" i="1" dirty="0"/>
              <a:t>«Живёт в логове».</a:t>
            </a:r>
          </a:p>
        </p:txBody>
      </p:sp>
      <p:pic>
        <p:nvPicPr>
          <p:cNvPr id="6146" name="Picture 2" descr="C:\Users\User\Desktop\Без названия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98" y="3366502"/>
            <a:ext cx="4459074" cy="2738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User\Desktop\Без названия (1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704" y="2179315"/>
            <a:ext cx="3577604" cy="237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72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8640"/>
            <a:ext cx="7056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/>
              <a:t>Где живут животные?</a:t>
            </a:r>
            <a:endParaRPr lang="ru-RU" sz="2800" i="1" dirty="0"/>
          </a:p>
        </p:txBody>
      </p:sp>
      <p:pic>
        <p:nvPicPr>
          <p:cNvPr id="7170" name="Picture 2" descr="C:\Users\User\Desktop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35961"/>
            <a:ext cx="2232247" cy="1954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er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92896"/>
            <a:ext cx="2771254" cy="218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User\Desktop\Без названия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180" y="1068701"/>
            <a:ext cx="1800603" cy="180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:\Users\User\Desktop\Без названия (7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25" y="1183304"/>
            <a:ext cx="2577455" cy="241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User\Desktop\Без названия (6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710" y="4509120"/>
            <a:ext cx="3241114" cy="199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0301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</TotalTime>
  <Words>35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Дикие животные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Дикие животные</dc:title>
  <dc:creator>User</dc:creator>
  <cp:lastModifiedBy>User</cp:lastModifiedBy>
  <cp:revision>4</cp:revision>
  <dcterms:created xsi:type="dcterms:W3CDTF">2026-04-28T05:33:55Z</dcterms:created>
  <dcterms:modified xsi:type="dcterms:W3CDTF">2026-04-28T06:01:49Z</dcterms:modified>
</cp:coreProperties>
</file>