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9" r:id="rId3"/>
    <p:sldId id="256" r:id="rId4"/>
    <p:sldId id="257" r:id="rId5"/>
    <p:sldId id="260" r:id="rId6"/>
    <p:sldId id="270" r:id="rId7"/>
    <p:sldId id="258" r:id="rId8"/>
    <p:sldId id="261" r:id="rId9"/>
    <p:sldId id="262" r:id="rId10"/>
    <p:sldId id="263" r:id="rId11"/>
    <p:sldId id="275" r:id="rId12"/>
    <p:sldId id="274" r:id="rId13"/>
    <p:sldId id="259" r:id="rId14"/>
    <p:sldId id="265" r:id="rId15"/>
    <p:sldId id="264" r:id="rId16"/>
    <p:sldId id="267" r:id="rId17"/>
    <p:sldId id="266" r:id="rId18"/>
    <p:sldId id="277" r:id="rId19"/>
    <p:sldId id="268" r:id="rId20"/>
    <p:sldId id="269" r:id="rId21"/>
    <p:sldId id="276" r:id="rId22"/>
    <p:sldId id="273" r:id="rId23"/>
    <p:sldId id="27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1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8785B-0AAE-4B81-A343-606BCE4F4565}" type="datetimeFigureOut">
              <a:rPr lang="ru-RU" smtClean="0"/>
              <a:t>02.07.2025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6B19B-B3BE-4508-8580-DD87900A2E09}" type="slidenum">
              <a:rPr lang="ru-RU" smtClean="0"/>
              <a:t>‹#›</a:t>
            </a:fld>
            <a:endParaRPr lang="ru-RU"/>
          </a:p>
        </p:txBody>
      </p:sp>
    </p:spTree>
    <p:extLst>
      <p:ext uri="{BB962C8B-B14F-4D97-AF65-F5344CB8AC3E}">
        <p14:creationId xmlns:p14="http://schemas.microsoft.com/office/powerpoint/2010/main" val="409267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16B19B-B3BE-4508-8580-DD87900A2E09}" type="slidenum">
              <a:rPr lang="ru-RU" smtClean="0"/>
              <a:t>13</a:t>
            </a:fld>
            <a:endParaRPr lang="ru-RU"/>
          </a:p>
        </p:txBody>
      </p:sp>
    </p:spTree>
    <p:extLst>
      <p:ext uri="{BB962C8B-B14F-4D97-AF65-F5344CB8AC3E}">
        <p14:creationId xmlns:p14="http://schemas.microsoft.com/office/powerpoint/2010/main" val="45137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88481D-6733-406E-BACF-BED3A9241901}" type="datetimeFigureOut">
              <a:rPr lang="ru-RU" smtClean="0"/>
              <a:t>02.07.2025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235239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88481D-6733-406E-BACF-BED3A9241901}" type="datetimeFigureOut">
              <a:rPr lang="ru-RU" smtClean="0"/>
              <a:t>02.07.2025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302898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88481D-6733-406E-BACF-BED3A9241901}" type="datetimeFigureOut">
              <a:rPr lang="ru-RU" smtClean="0"/>
              <a:t>02.07.2025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336972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ru-RU" smtClean="0">
                <a:solidFill>
                  <a:srgbClr val="EAEAEA"/>
                </a:solidFill>
              </a:endParaRPr>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grpSp>
      <p:sp>
        <p:nvSpPr>
          <p:cNvPr id="42002"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ru-RU" altLang="ru-RU" noProof="0" smtClean="0"/>
              <a:t>Образец заголовка</a:t>
            </a:r>
          </a:p>
        </p:txBody>
      </p:sp>
      <p:sp>
        <p:nvSpPr>
          <p:cNvPr id="4200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ru-RU" altLang="ru-RU" noProof="0" smtClean="0"/>
              <a:t>Образец подзаголовка</a:t>
            </a:r>
          </a:p>
        </p:txBody>
      </p:sp>
      <p:sp>
        <p:nvSpPr>
          <p:cNvPr id="20" name="Rectangle 20"/>
          <p:cNvSpPr>
            <a:spLocks noGrp="1" noChangeArrowheads="1"/>
          </p:cNvSpPr>
          <p:nvPr>
            <p:ph type="dt" sz="quarter" idx="10"/>
          </p:nvPr>
        </p:nvSpPr>
        <p:spPr/>
        <p:txBody>
          <a:bodyPr/>
          <a:lstStyle>
            <a:lvl1pPr>
              <a:defRPr/>
            </a:lvl1pPr>
          </a:lstStyle>
          <a:p>
            <a:pPr>
              <a:defRPr/>
            </a:pPr>
            <a:endParaRPr lang="ru-RU" altLang="ru-RU">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ru-RU" altLang="ru-RU">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9DB44B32-84C9-4A37-87F2-FEB581649CE5}"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284402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D3D53AF3-65C5-4532-B3A0-1F7E3A7B3C2E}"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294672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4EB6833-3FE0-4AD8-A481-568C3CD92928}"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16763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4535E5BC-D897-49A0-B05F-E94BFB585A39}"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33155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2E704702-89D4-498D-AE50-1889B355A5AA}"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346835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A07CE511-5744-4708-A2B0-4142B72136D2}"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149331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EC77A759-0754-4241-8E07-81AC5BBC0A50}"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50891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CDC2BE34-C81B-4F0D-ABCF-BE66196F0D85}"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132343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88481D-6733-406E-BACF-BED3A9241901}" type="datetimeFigureOut">
              <a:rPr lang="ru-RU" smtClean="0"/>
              <a:t>02.07.2025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393132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F57F0961-9C1D-4BEF-AD16-F0A8DDAFE9FF}"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2252626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788AF7FF-4B71-458A-91C9-01EF8014FC40}"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463119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330C5369-A57A-4DBF-974C-401EAD70269B}" type="slidenum">
              <a:rPr lang="ru-RU" altLang="ru-RU">
                <a:solidFill>
                  <a:srgbClr val="EAEAEA"/>
                </a:solidFill>
              </a:rPr>
              <a:pPr>
                <a:defRPr/>
              </a:pPr>
              <a:t>‹#›</a:t>
            </a:fld>
            <a:endParaRPr lang="ru-RU" altLang="ru-RU">
              <a:solidFill>
                <a:srgbClr val="EAEAEA"/>
              </a:solidFill>
            </a:endParaRPr>
          </a:p>
        </p:txBody>
      </p:sp>
    </p:spTree>
    <p:extLst>
      <p:ext uri="{BB962C8B-B14F-4D97-AF65-F5344CB8AC3E}">
        <p14:creationId xmlns:p14="http://schemas.microsoft.com/office/powerpoint/2010/main" val="270337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88481D-6733-406E-BACF-BED3A9241901}" type="datetimeFigureOut">
              <a:rPr lang="ru-RU" smtClean="0"/>
              <a:t>02.07.2025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266604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88481D-6733-406E-BACF-BED3A9241901}" type="datetimeFigureOut">
              <a:rPr lang="ru-RU" smtClean="0"/>
              <a:t>02.07.2025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324516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88481D-6733-406E-BACF-BED3A9241901}" type="datetimeFigureOut">
              <a:rPr lang="ru-RU" smtClean="0"/>
              <a:t>02.07.2025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202803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88481D-6733-406E-BACF-BED3A9241901}" type="datetimeFigureOut">
              <a:rPr lang="ru-RU" smtClean="0"/>
              <a:t>02.07.2025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110670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88481D-6733-406E-BACF-BED3A9241901}" type="datetimeFigureOut">
              <a:rPr lang="ru-RU" smtClean="0"/>
              <a:t>02.07.2025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98512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88481D-6733-406E-BACF-BED3A9241901}" type="datetimeFigureOut">
              <a:rPr lang="ru-RU" smtClean="0"/>
              <a:t>02.07.2025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410682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88481D-6733-406E-BACF-BED3A9241901}" type="datetimeFigureOut">
              <a:rPr lang="ru-RU" smtClean="0"/>
              <a:t>02.07.2025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BFAE99-70F4-4F24-98FD-94C7E94192F8}" type="slidenum">
              <a:rPr lang="ru-RU" smtClean="0"/>
              <a:t>‹#›</a:t>
            </a:fld>
            <a:endParaRPr lang="ru-RU"/>
          </a:p>
        </p:txBody>
      </p:sp>
    </p:spTree>
    <p:extLst>
      <p:ext uri="{BB962C8B-B14F-4D97-AF65-F5344CB8AC3E}">
        <p14:creationId xmlns:p14="http://schemas.microsoft.com/office/powerpoint/2010/main" val="182751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8481D-6733-406E-BACF-BED3A9241901}" type="datetimeFigureOut">
              <a:rPr lang="ru-RU" smtClean="0"/>
              <a:t>02.07.2025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AE99-70F4-4F24-98FD-94C7E94192F8}" type="slidenum">
              <a:rPr lang="ru-RU" smtClean="0"/>
              <a:t>‹#›</a:t>
            </a:fld>
            <a:endParaRPr lang="ru-RU"/>
          </a:p>
        </p:txBody>
      </p:sp>
    </p:spTree>
    <p:extLst>
      <p:ext uri="{BB962C8B-B14F-4D97-AF65-F5344CB8AC3E}">
        <p14:creationId xmlns:p14="http://schemas.microsoft.com/office/powerpoint/2010/main" val="285777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ru-RU" smtClean="0">
                <a:solidFill>
                  <a:srgbClr val="EAEAEA"/>
                </a:solidFill>
              </a:endParaRPr>
            </a:p>
          </p:txBody>
        </p:sp>
        <p:sp>
          <p:nvSpPr>
            <p:cNvPr id="40964"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65"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66"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67"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68"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69"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0"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1"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2"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3"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4"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5"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6"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sp>
          <p:nvSpPr>
            <p:cNvPr id="40977"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defRPr/>
              </a:pPr>
              <a:endParaRPr lang="ru-RU">
                <a:solidFill>
                  <a:srgbClr val="EAEAEA"/>
                </a:solidFill>
              </a:endParaRPr>
            </a:p>
          </p:txBody>
        </p:sp>
      </p:grpSp>
      <p:sp>
        <p:nvSpPr>
          <p:cNvPr id="40978"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altLang="ru-RU" smtClean="0"/>
              <a:t>Образец заголовка</a:t>
            </a:r>
          </a:p>
        </p:txBody>
      </p:sp>
      <p:sp>
        <p:nvSpPr>
          <p:cNvPr id="40979"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defRPr/>
            </a:pPr>
            <a:endParaRPr lang="ru-RU" altLang="ru-RU">
              <a:solidFill>
                <a:srgbClr val="EAEAEA"/>
              </a:solidFill>
            </a:endParaRPr>
          </a:p>
        </p:txBody>
      </p:sp>
      <p:sp>
        <p:nvSpPr>
          <p:cNvPr id="40980"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defRPr/>
            </a:pPr>
            <a:endParaRPr lang="ru-RU" altLang="ru-RU">
              <a:solidFill>
                <a:srgbClr val="EAEAEA"/>
              </a:solidFill>
            </a:endParaRPr>
          </a:p>
        </p:txBody>
      </p:sp>
      <p:sp>
        <p:nvSpPr>
          <p:cNvPr id="40981"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defRPr/>
            </a:pPr>
            <a:fld id="{784D07DF-475A-4B92-882A-7D061B58714F}" type="slidenum">
              <a:rPr lang="ru-RU" altLang="ru-RU">
                <a:solidFill>
                  <a:srgbClr val="EAEAEA"/>
                </a:solidFill>
              </a:rPr>
              <a:pPr fontAlgn="base">
                <a:spcBef>
                  <a:spcPct val="0"/>
                </a:spcBef>
                <a:spcAft>
                  <a:spcPct val="0"/>
                </a:spcAft>
                <a:defRPr/>
              </a:pPr>
              <a:t>‹#›</a:t>
            </a:fld>
            <a:endParaRPr lang="ru-RU" altLang="ru-RU">
              <a:solidFill>
                <a:srgbClr val="EAEAEA"/>
              </a:solidFill>
            </a:endParaRPr>
          </a:p>
        </p:txBody>
      </p:sp>
      <p:sp>
        <p:nvSpPr>
          <p:cNvPr id="4098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extLst>
      <p:ext uri="{BB962C8B-B14F-4D97-AF65-F5344CB8AC3E}">
        <p14:creationId xmlns:p14="http://schemas.microsoft.com/office/powerpoint/2010/main" val="22466443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1690688"/>
            <a:ext cx="270668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42988" y="333375"/>
            <a:ext cx="7345362" cy="738188"/>
          </a:xfrm>
          <a:prstGeom prst="rect">
            <a:avLst/>
          </a:prstGeom>
        </p:spPr>
        <p:txBody>
          <a:bodyPr>
            <a:spAutoFit/>
          </a:bodyPr>
          <a:lstStyle/>
          <a:p>
            <a:pPr algn="ctr">
              <a:defRPr/>
            </a:pPr>
            <a:r>
              <a:rPr lang="ru-RU" sz="1400" dirty="0">
                <a:solidFill>
                  <a:prstClr val="black"/>
                </a:solidFill>
                <a:latin typeface="Franklin Gothic Book"/>
              </a:rPr>
              <a:t>Муниципальное бюджетное дошкольное образовательное учреждение «Детский сад комбинированного вида №54 «Веснушки»</a:t>
            </a:r>
          </a:p>
          <a:p>
            <a:pPr algn="ctr">
              <a:defRPr/>
            </a:pPr>
            <a:r>
              <a:rPr lang="ru-RU" sz="1400" dirty="0">
                <a:solidFill>
                  <a:prstClr val="black"/>
                </a:solidFill>
                <a:latin typeface="Franklin Gothic Book"/>
              </a:rPr>
              <a:t>(МБДОУ «Детский сад №54 «Веснушки»</a:t>
            </a:r>
          </a:p>
        </p:txBody>
      </p:sp>
      <p:sp>
        <p:nvSpPr>
          <p:cNvPr id="5" name="Прямоугольник 4"/>
          <p:cNvSpPr/>
          <p:nvPr/>
        </p:nvSpPr>
        <p:spPr>
          <a:xfrm>
            <a:off x="2339975" y="4149725"/>
            <a:ext cx="6659563" cy="2308225"/>
          </a:xfrm>
          <a:prstGeom prst="rect">
            <a:avLst/>
          </a:prstGeom>
        </p:spPr>
        <p:txBody>
          <a:bodyPr>
            <a:spAutoFit/>
          </a:bodyPr>
          <a:lstStyle/>
          <a:p>
            <a:pPr algn="r">
              <a:defRPr/>
            </a:pPr>
            <a:r>
              <a:rPr lang="ru-RU" dirty="0">
                <a:solidFill>
                  <a:prstClr val="black"/>
                </a:solidFill>
                <a:latin typeface="Franklin Gothic Book"/>
              </a:rPr>
              <a:t>Составитель: Соснина Наталья Александровна</a:t>
            </a:r>
          </a:p>
          <a:p>
            <a:pPr algn="r">
              <a:defRPr/>
            </a:pPr>
            <a:r>
              <a:rPr lang="ru-RU" dirty="0">
                <a:solidFill>
                  <a:prstClr val="black"/>
                </a:solidFill>
                <a:latin typeface="Franklin Gothic Book"/>
              </a:rPr>
              <a:t>воспитатель МБДОУ «Детский сад №54»</a:t>
            </a:r>
          </a:p>
          <a:p>
            <a:pPr>
              <a:defRPr/>
            </a:pPr>
            <a:endParaRPr lang="ru-RU" dirty="0">
              <a:solidFill>
                <a:prstClr val="black"/>
              </a:solidFill>
              <a:latin typeface="Franklin Gothic Book"/>
            </a:endParaRPr>
          </a:p>
          <a:p>
            <a:pPr>
              <a:defRPr/>
            </a:pPr>
            <a:endParaRPr lang="ru-RU" dirty="0">
              <a:solidFill>
                <a:prstClr val="black"/>
              </a:solidFill>
              <a:latin typeface="Franklin Gothic Book"/>
            </a:endParaRPr>
          </a:p>
          <a:p>
            <a:pPr>
              <a:defRPr/>
            </a:pPr>
            <a:endParaRPr lang="ru-RU" dirty="0">
              <a:solidFill>
                <a:prstClr val="black"/>
              </a:solidFill>
              <a:latin typeface="Franklin Gothic Book"/>
            </a:endParaRPr>
          </a:p>
          <a:p>
            <a:pPr>
              <a:defRPr/>
            </a:pPr>
            <a:endParaRPr lang="ru-RU" dirty="0">
              <a:solidFill>
                <a:prstClr val="black"/>
              </a:solidFill>
              <a:latin typeface="Franklin Gothic Book"/>
            </a:endParaRPr>
          </a:p>
          <a:p>
            <a:pPr>
              <a:defRPr/>
            </a:pPr>
            <a:endParaRPr lang="ru-RU" dirty="0">
              <a:solidFill>
                <a:prstClr val="black"/>
              </a:solidFill>
              <a:latin typeface="Franklin Gothic Book"/>
            </a:endParaRPr>
          </a:p>
          <a:p>
            <a:pPr>
              <a:defRPr/>
            </a:pPr>
            <a:r>
              <a:rPr lang="ru-RU" dirty="0" smtClean="0">
                <a:solidFill>
                  <a:prstClr val="black"/>
                </a:solidFill>
                <a:latin typeface="Franklin Gothic Book"/>
              </a:rPr>
              <a:t>                Междуреченск 2025</a:t>
            </a:r>
            <a:endParaRPr lang="ru-RU" dirty="0">
              <a:solidFill>
                <a:prstClr val="black"/>
              </a:solidFill>
              <a:latin typeface="Franklin Gothic Book"/>
            </a:endParaRPr>
          </a:p>
        </p:txBody>
      </p:sp>
    </p:spTree>
    <p:extLst>
      <p:ext uri="{BB962C8B-B14F-4D97-AF65-F5344CB8AC3E}">
        <p14:creationId xmlns:p14="http://schemas.microsoft.com/office/powerpoint/2010/main" val="1110916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751" y="-128528"/>
            <a:ext cx="6518249" cy="6986528"/>
          </a:xfrm>
          <a:prstGeom prst="rect">
            <a:avLst/>
          </a:prstGeom>
          <a:noFill/>
        </p:spPr>
        <p:txBody>
          <a:bodyPr wrap="square" rtlCol="0">
            <a:spAutoFit/>
          </a:bodyPr>
          <a:lstStyle/>
          <a:p>
            <a:pPr algn="ctr"/>
            <a:r>
              <a:rPr lang="ru-RU" sz="2400" dirty="0">
                <a:solidFill>
                  <a:srgbClr val="FF0000"/>
                </a:solidFill>
                <a:latin typeface="Times New Roman" panose="02020603050405020304" pitchFamily="18" charset="0"/>
                <a:cs typeface="Times New Roman" panose="02020603050405020304" pitchFamily="18" charset="0"/>
              </a:rPr>
              <a:t>Модель </a:t>
            </a:r>
            <a:r>
              <a:rPr lang="ru-RU" sz="2400" dirty="0" smtClean="0">
                <a:solidFill>
                  <a:srgbClr val="FF0000"/>
                </a:solidFill>
                <a:latin typeface="Times New Roman" panose="02020603050405020304" pitchFamily="18" charset="0"/>
                <a:cs typeface="Times New Roman" panose="02020603050405020304" pitchFamily="18" charset="0"/>
              </a:rPr>
              <a:t>воспитателя, </a:t>
            </a:r>
            <a:r>
              <a:rPr lang="ru-RU" sz="2400" dirty="0">
                <a:solidFill>
                  <a:srgbClr val="FF0000"/>
                </a:solidFill>
                <a:latin typeface="Times New Roman" panose="02020603050405020304" pitchFamily="18" charset="0"/>
                <a:cs typeface="Times New Roman" panose="02020603050405020304" pitchFamily="18" charset="0"/>
              </a:rPr>
              <a:t>согласно «Профессионального стандарта педагога</a:t>
            </a:r>
            <a:r>
              <a:rPr lang="ru-RU" sz="2400"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a:p>
            <a:pPr algn="just"/>
            <a:r>
              <a:rPr lang="ru-RU" sz="2000" dirty="0" smtClean="0">
                <a:solidFill>
                  <a:srgbClr val="7030A0"/>
                </a:solidFill>
                <a:latin typeface="Times New Roman" panose="02020603050405020304" pitchFamily="18" charset="0"/>
                <a:cs typeface="Times New Roman" panose="02020603050405020304" pitchFamily="18" charset="0"/>
              </a:rPr>
              <a:t>- Воспитатель </a:t>
            </a:r>
            <a:r>
              <a:rPr lang="ru-RU" sz="2000" dirty="0">
                <a:solidFill>
                  <a:srgbClr val="7030A0"/>
                </a:solidFill>
                <a:latin typeface="Times New Roman" panose="02020603050405020304" pitchFamily="18" charset="0"/>
                <a:cs typeface="Times New Roman" panose="02020603050405020304" pitchFamily="18" charset="0"/>
              </a:rPr>
              <a:t>обязан качественно организовать образовательный процесс , например создать условия для реализации образовательного процесса: организовать предметно-развивающую среду, выстроить партнерские отношения с родителями; организовать эффективное взаимодействие с коллегами</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a:p>
            <a:pPr algn="just"/>
            <a:r>
              <a:rPr lang="ru-RU" sz="2000" dirty="0" smtClean="0">
                <a:solidFill>
                  <a:srgbClr val="7030A0"/>
                </a:solidFill>
                <a:latin typeface="Times New Roman" panose="02020603050405020304" pitchFamily="18" charset="0"/>
                <a:cs typeface="Times New Roman" panose="02020603050405020304" pitchFamily="18" charset="0"/>
              </a:rPr>
              <a:t>- Необходимость </a:t>
            </a:r>
            <a:r>
              <a:rPr lang="ru-RU" sz="2000" dirty="0">
                <a:solidFill>
                  <a:srgbClr val="7030A0"/>
                </a:solidFill>
                <a:latin typeface="Times New Roman" panose="02020603050405020304" pitchFamily="18" charset="0"/>
                <a:cs typeface="Times New Roman" panose="02020603050405020304" pitchFamily="18" charset="0"/>
              </a:rPr>
              <a:t>высшего профессионального образования, т.к. человек, не имеющий высшего профессионального образования не способен самостоятельно качественно планировать образовательный процесс , Например, разработать рабочую программу. Для этого ему необходимо более частые курсы повышения квалификации</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a:p>
            <a:pPr algn="just"/>
            <a:r>
              <a:rPr lang="ru-RU" sz="2000" dirty="0" smtClean="0">
                <a:solidFill>
                  <a:srgbClr val="7030A0"/>
                </a:solidFill>
                <a:latin typeface="Times New Roman" panose="02020603050405020304" pitchFamily="18" charset="0"/>
                <a:cs typeface="Times New Roman" panose="02020603050405020304" pitchFamily="18" charset="0"/>
              </a:rPr>
              <a:t>- Наряду </a:t>
            </a:r>
            <a:r>
              <a:rPr lang="ru-RU" sz="2000" dirty="0">
                <a:solidFill>
                  <a:srgbClr val="7030A0"/>
                </a:solidFill>
                <a:latin typeface="Times New Roman" panose="02020603050405020304" pitchFamily="18" charset="0"/>
                <a:cs typeface="Times New Roman" panose="02020603050405020304" pitchFamily="18" charset="0"/>
              </a:rPr>
              <a:t>с повышением требований к образовательному уровню воспитателя, усиливаются требования к уровню ответственности педагога по охране труда</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a:p>
            <a:pPr algn="just"/>
            <a:r>
              <a:rPr lang="ru-RU" sz="2000" dirty="0" smtClean="0">
                <a:solidFill>
                  <a:srgbClr val="7030A0"/>
                </a:solidFill>
                <a:latin typeface="Times New Roman" panose="02020603050405020304" pitchFamily="18" charset="0"/>
                <a:cs typeface="Times New Roman" panose="02020603050405020304" pitchFamily="18" charset="0"/>
              </a:rPr>
              <a:t>- Знать </a:t>
            </a:r>
            <a:r>
              <a:rPr lang="ru-RU" sz="2000" dirty="0">
                <a:solidFill>
                  <a:srgbClr val="7030A0"/>
                </a:solidFill>
                <a:latin typeface="Times New Roman" panose="02020603050405020304" pitchFamily="18" charset="0"/>
                <a:cs typeface="Times New Roman" panose="02020603050405020304" pitchFamily="18" charset="0"/>
              </a:rPr>
              <a:t>специфику дошкольного образования и особенности организации образовательной работы с детьми раннего и дошкольного возраста, общие закономерности развития ребенка</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p:txBody>
      </p:sp>
      <p:pic>
        <p:nvPicPr>
          <p:cNvPr id="1026" name="Picture 2"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6257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54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pPr lvl="0" algn="just"/>
            <a:r>
              <a:rPr lang="ru-RU" sz="2000" dirty="0">
                <a:solidFill>
                  <a:srgbClr val="7030A0"/>
                </a:solidFill>
                <a:latin typeface="Times New Roman" panose="02020603050405020304" pitchFamily="18" charset="0"/>
                <a:cs typeface="Times New Roman" panose="02020603050405020304" pitchFamily="18" charset="0"/>
              </a:rPr>
              <a:t>- Уметь планировать, реализовывать и анализировать образовательную работу в соответствии с ФГОС дошкольного образования</a:t>
            </a:r>
            <a:r>
              <a:rPr lang="ru-RU" sz="2000" dirty="0" smtClean="0">
                <a:solidFill>
                  <a:srgbClr val="7030A0"/>
                </a:solidFill>
                <a:latin typeface="Times New Roman" panose="02020603050405020304" pitchFamily="18" charset="0"/>
                <a:cs typeface="Times New Roman" panose="02020603050405020304" pitchFamily="18" charset="0"/>
              </a:rPr>
              <a:t>.</a:t>
            </a:r>
          </a:p>
          <a:p>
            <a:pPr lvl="0" algn="just"/>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Уметь планировать и корректировать образовательные задачи (совместно с психологом и другими специалистами) по результатам мониторинга, с учетом индивидуальных особенностей развития каждого ребенка</a:t>
            </a:r>
            <a:r>
              <a:rPr lang="ru-RU" sz="2000" dirty="0" smtClean="0">
                <a:solidFill>
                  <a:srgbClr val="7030A0"/>
                </a:solidFill>
                <a:latin typeface="Times New Roman" panose="02020603050405020304" pitchFamily="18" charset="0"/>
                <a:cs typeface="Times New Roman" panose="02020603050405020304" pitchFamily="18" charset="0"/>
              </a:rPr>
              <a:t>.</a:t>
            </a:r>
          </a:p>
          <a:p>
            <a:pPr lvl="0"/>
            <a:r>
              <a:rPr lang="ru-RU" sz="2000" dirty="0" smtClean="0">
                <a:solidFill>
                  <a:srgbClr val="7030A0"/>
                </a:solidFill>
                <a:latin typeface="Times New Roman" panose="02020603050405020304" pitchFamily="18" charset="0"/>
                <a:cs typeface="Times New Roman" panose="02020603050405020304" pitchFamily="18" charset="0"/>
              </a:rPr>
              <a:t>- Реализовывать </a:t>
            </a:r>
            <a:r>
              <a:rPr lang="ru-RU" sz="2000" dirty="0">
                <a:solidFill>
                  <a:srgbClr val="7030A0"/>
                </a:solidFill>
                <a:latin typeface="Times New Roman" panose="02020603050405020304" pitchFamily="18" charset="0"/>
                <a:cs typeface="Times New Roman" panose="02020603050405020304" pitchFamily="18" charset="0"/>
              </a:rPr>
              <a:t>педагогические рекомендации специалистов (психолога, логопеда, и др.) в работе с детьми, испытывающими трудности в освоении программы</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a:p>
            <a:pPr lvl="0"/>
            <a:r>
              <a:rPr lang="ru-RU" sz="2000" dirty="0" smtClean="0">
                <a:solidFill>
                  <a:srgbClr val="7030A0"/>
                </a:solidFill>
                <a:latin typeface="Times New Roman" panose="02020603050405020304" pitchFamily="18" charset="0"/>
                <a:cs typeface="Times New Roman" panose="02020603050405020304" pitchFamily="18" charset="0"/>
              </a:rPr>
              <a:t>- Участвовать </a:t>
            </a:r>
            <a:r>
              <a:rPr lang="ru-RU" sz="2000" dirty="0">
                <a:solidFill>
                  <a:srgbClr val="7030A0"/>
                </a:solidFill>
                <a:latin typeface="Times New Roman" panose="02020603050405020304" pitchFamily="18" charset="0"/>
                <a:cs typeface="Times New Roman" panose="02020603050405020304" pitchFamily="18" charset="0"/>
              </a:rPr>
              <a:t>в создании психологически комфортной и безопасной образовательной среды, обеспечивая безопасность жизни детей, сохранение и укрепление их здоровья, поддерживая эмоциональное благополучие ребенка в период пребывания в образовательной организации</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a:p>
            <a:pPr lvl="0"/>
            <a:r>
              <a:rPr lang="ru-RU" sz="2000" dirty="0" smtClean="0">
                <a:solidFill>
                  <a:srgbClr val="7030A0"/>
                </a:solidFill>
                <a:latin typeface="Times New Roman" panose="02020603050405020304" pitchFamily="18" charset="0"/>
                <a:cs typeface="Times New Roman" panose="02020603050405020304" pitchFamily="18" charset="0"/>
              </a:rPr>
              <a:t>- Владеть </a:t>
            </a:r>
            <a:r>
              <a:rPr lang="ru-RU" sz="2000" dirty="0">
                <a:solidFill>
                  <a:srgbClr val="7030A0"/>
                </a:solidFill>
                <a:latin typeface="Times New Roman" panose="02020603050405020304" pitchFamily="18" charset="0"/>
                <a:cs typeface="Times New Roman" panose="02020603050405020304" pitchFamily="18" charset="0"/>
              </a:rPr>
              <a:t>методами и средствами психолого-педагогического просвещения родителей (законных представителей) детей, уметь выстраивать партнерское взаимодействие с ними для решения образовательных задач</a:t>
            </a:r>
            <a:r>
              <a:rPr lang="ru-RU" sz="2000" dirty="0" smtClean="0">
                <a:solidFill>
                  <a:srgbClr val="7030A0"/>
                </a:solidFill>
                <a:latin typeface="Times New Roman" panose="02020603050405020304" pitchFamily="18" charset="0"/>
                <a:cs typeface="Times New Roman" panose="02020603050405020304" pitchFamily="18" charset="0"/>
              </a:rPr>
              <a:t>.</a:t>
            </a:r>
            <a:endParaRPr lang="ru-RU" sz="2000" dirty="0">
              <a:solidFill>
                <a:srgbClr val="7030A0"/>
              </a:solidFill>
              <a:latin typeface="Times New Roman" panose="02020603050405020304" pitchFamily="18" charset="0"/>
              <a:cs typeface="Times New Roman" panose="02020603050405020304" pitchFamily="18" charset="0"/>
            </a:endParaRPr>
          </a:p>
          <a:p>
            <a:pPr lvl="0"/>
            <a:r>
              <a:rPr lang="ru-RU" sz="2000" dirty="0" smtClean="0">
                <a:solidFill>
                  <a:srgbClr val="7030A0"/>
                </a:solidFill>
                <a:latin typeface="Times New Roman" panose="02020603050405020304" pitchFamily="18" charset="0"/>
                <a:cs typeface="Times New Roman" panose="02020603050405020304" pitchFamily="18" charset="0"/>
              </a:rPr>
              <a:t>- Владеть </a:t>
            </a:r>
            <a:r>
              <a:rPr lang="ru-RU" sz="2000" dirty="0">
                <a:solidFill>
                  <a:srgbClr val="7030A0"/>
                </a:solidFill>
                <a:latin typeface="Times New Roman" panose="02020603050405020304" pitchFamily="18" charset="0"/>
                <a:cs typeface="Times New Roman" panose="02020603050405020304" pitchFamily="18" charset="0"/>
              </a:rPr>
              <a:t>ИКТ-компетенциями, необходимыми и достаточными для планирования, реализации и оценки образовательной работы с детьми раннего и дошкольного возраста.</a:t>
            </a:r>
          </a:p>
        </p:txBody>
      </p:sp>
    </p:spTree>
    <p:extLst>
      <p:ext uri="{BB962C8B-B14F-4D97-AF65-F5344CB8AC3E}">
        <p14:creationId xmlns:p14="http://schemas.microsoft.com/office/powerpoint/2010/main" val="3376818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91"/>
            <a:ext cx="9144000" cy="6186309"/>
          </a:xfrm>
          <a:prstGeom prst="rect">
            <a:avLst/>
          </a:prstGeom>
          <a:noFill/>
        </p:spPr>
        <p:txBody>
          <a:bodyPr wrap="square" rtlCol="0">
            <a:spAutoFit/>
          </a:bodyPr>
          <a:lstStyle/>
          <a:p>
            <a:pPr algn="ctr"/>
            <a:r>
              <a:rPr lang="ru-RU" sz="3600" dirty="0">
                <a:solidFill>
                  <a:srgbClr val="FF0000"/>
                </a:solidFill>
                <a:latin typeface="Times New Roman" panose="02020603050405020304" pitchFamily="18" charset="0"/>
                <a:cs typeface="Times New Roman" panose="02020603050405020304" pitchFamily="18" charset="0"/>
              </a:rPr>
              <a:t>Культура профессионального общения</a:t>
            </a:r>
            <a:r>
              <a:rPr lang="ru-RU" sz="3200" dirty="0">
                <a:solidFill>
                  <a:srgbClr val="FF0000"/>
                </a:solidFill>
                <a:latin typeface="Times New Roman" panose="02020603050405020304" pitchFamily="18" charset="0"/>
                <a:cs typeface="Times New Roman" panose="02020603050405020304" pitchFamily="18" charset="0"/>
              </a:rPr>
              <a:t> </a:t>
            </a:r>
            <a:endParaRPr lang="ru-RU" sz="3200" dirty="0" smtClean="0">
              <a:solidFill>
                <a:srgbClr val="FF0000"/>
              </a:solidFill>
              <a:latin typeface="Times New Roman" panose="02020603050405020304" pitchFamily="18" charset="0"/>
              <a:cs typeface="Times New Roman" panose="02020603050405020304" pitchFamily="18" charset="0"/>
            </a:endParaRPr>
          </a:p>
          <a:p>
            <a:pPr algn="just"/>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умение строить правильные взаимоотношения с детьми, родителями, коллегами, то есть со всеми участникам педагогического процесса.</a:t>
            </a:r>
          </a:p>
          <a:p>
            <a:pPr algn="just"/>
            <a:r>
              <a:rPr lang="ru-RU" sz="2000" dirty="0">
                <a:solidFill>
                  <a:srgbClr val="7030A0"/>
                </a:solidFill>
                <a:latin typeface="Times New Roman" panose="02020603050405020304" pitchFamily="18" charset="0"/>
                <a:cs typeface="Times New Roman" panose="02020603050405020304" pitchFamily="18" charset="0"/>
              </a:rPr>
              <a:t>Во-первых, обладать высоким культурным уровнем и безукоризненным поведением. Дети — хорошие «подражатели», именно поведению воспитателя они подражают в первую очередь.</a:t>
            </a:r>
          </a:p>
          <a:p>
            <a:pPr algn="just"/>
            <a:r>
              <a:rPr lang="ru-RU" sz="2000" dirty="0">
                <a:solidFill>
                  <a:srgbClr val="7030A0"/>
                </a:solidFill>
                <a:latin typeface="Times New Roman" panose="02020603050405020304" pitchFamily="18" charset="0"/>
                <a:cs typeface="Times New Roman" panose="02020603050405020304" pitchFamily="18" charset="0"/>
              </a:rPr>
              <a:t>Во-вторых, стараться наладить партнёрские отношения с родителями, уметь предупредить и разрешить конфликтные ситуации.</a:t>
            </a:r>
          </a:p>
          <a:p>
            <a:pPr algn="just"/>
            <a:r>
              <a:rPr lang="ru-RU" sz="2000" dirty="0">
                <a:solidFill>
                  <a:srgbClr val="7030A0"/>
                </a:solidFill>
                <a:latin typeface="Times New Roman" panose="02020603050405020304" pitchFamily="18" charset="0"/>
                <a:cs typeface="Times New Roman" panose="02020603050405020304" pitchFamily="18" charset="0"/>
              </a:rPr>
              <a:t>В-третьих, с уважением и вниманием относиться к коллегам, обмениваться опытом, воспринимать критику</a:t>
            </a:r>
            <a:r>
              <a:rPr lang="ru-RU" sz="2000" dirty="0" smtClean="0">
                <a:solidFill>
                  <a:srgbClr val="7030A0"/>
                </a:solidFill>
                <a:latin typeface="Times New Roman" panose="02020603050405020304" pitchFamily="18" charset="0"/>
                <a:cs typeface="Times New Roman" panose="02020603050405020304" pitchFamily="18" charset="0"/>
              </a:rPr>
              <a:t>.</a:t>
            </a:r>
          </a:p>
          <a:p>
            <a:pPr algn="just"/>
            <a:r>
              <a:rPr lang="ru-RU" sz="2000" b="1" dirty="0">
                <a:solidFill>
                  <a:srgbClr val="7030A0"/>
                </a:solidFill>
                <a:latin typeface="Times New Roman" panose="02020603050405020304" pitchFamily="18" charset="0"/>
                <a:cs typeface="Times New Roman" panose="02020603050405020304" pitchFamily="18" charset="0"/>
              </a:rPr>
              <a:t>Таким образом, </a:t>
            </a:r>
            <a:r>
              <a:rPr lang="ru-RU" sz="2000" dirty="0">
                <a:solidFill>
                  <a:srgbClr val="7030A0"/>
                </a:solidFill>
                <a:latin typeface="Times New Roman" panose="02020603050405020304" pitchFamily="18" charset="0"/>
                <a:cs typeface="Times New Roman" panose="02020603050405020304" pitchFamily="18" charset="0"/>
              </a:rPr>
              <a:t>можно отметить, что современному воспитателю сегодня необходимо наличие специальной профессиональной подготовки. Воспитатель дошкольного образования должен владеть новейшими технологиями в области обучения и воспитания детей, а также обладать широкой эрудицией, педагогической интуицией, высокоразвитым интеллектом и высоким уровнем нравственной культуры</a:t>
            </a:r>
            <a:r>
              <a:rPr lang="ru-RU" sz="2000" dirty="0" smtClean="0">
                <a:solidFill>
                  <a:srgbClr val="7030A0"/>
                </a:solidFill>
                <a:latin typeface="Times New Roman" panose="02020603050405020304" pitchFamily="18" charset="0"/>
                <a:cs typeface="Times New Roman" panose="02020603050405020304" pitchFamily="18" charset="0"/>
              </a:rPr>
              <a:t>.</a:t>
            </a:r>
          </a:p>
          <a:p>
            <a:pPr algn="just"/>
            <a:r>
              <a:rPr lang="ru-RU" sz="2000" b="1" dirty="0">
                <a:solidFill>
                  <a:srgbClr val="7030A0"/>
                </a:solidFill>
                <a:latin typeface="Times New Roman" panose="02020603050405020304" pitchFamily="18" charset="0"/>
                <a:cs typeface="Times New Roman" panose="02020603050405020304" pitchFamily="18" charset="0"/>
              </a:rPr>
              <a:t>Образование и воспитание </a:t>
            </a:r>
            <a:r>
              <a:rPr lang="ru-RU" sz="2000" dirty="0">
                <a:solidFill>
                  <a:srgbClr val="7030A0"/>
                </a:solidFill>
                <a:latin typeface="Times New Roman" panose="02020603050405020304" pitchFamily="18" charset="0"/>
                <a:cs typeface="Times New Roman" panose="02020603050405020304" pitchFamily="18" charset="0"/>
              </a:rPr>
              <a:t>- вещь большая и неповоротливая, поэтому изменения в нём происходят не быстро, но причины и возможности для этих изменений имеются всегда.</a:t>
            </a:r>
            <a:endParaRPr lang="ru-RU" sz="2000" i="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21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00"/>
            <a:ext cx="9137569" cy="7171194"/>
          </a:xfrm>
          <a:prstGeom prst="rect">
            <a:avLst/>
          </a:prstGeom>
        </p:spPr>
        <p:txBody>
          <a:bodyPr wrap="square">
            <a:spAutoFit/>
          </a:bodyPr>
          <a:lstStyle/>
          <a:p>
            <a:pPr lvl="0" indent="450850" algn="just" fontAlgn="base">
              <a:spcBef>
                <a:spcPct val="0"/>
              </a:spcBef>
              <a:spcAft>
                <a:spcPct val="0"/>
              </a:spcAft>
            </a:pPr>
            <a:r>
              <a:rPr lang="ru-RU" sz="2000" dirty="0">
                <a:solidFill>
                  <a:srgbClr val="7030A0"/>
                </a:solidFill>
                <a:latin typeface="Times New Roman" panose="02020603050405020304" pitchFamily="18" charset="0"/>
                <a:ea typeface="Calibri" pitchFamily="34" charset="0"/>
                <a:cs typeface="Times New Roman" pitchFamily="18" charset="0"/>
              </a:rPr>
              <a:t>Современный воспитатель должен быть однозначно профессионально компетентен. Он должен уметь решать профессиональные задачи, и выполнять трудовые профессиональные функции. Воспитатель должен быть – мобилен. Современное общество быстро меняется, модернизируется. Поэтому и воспитатель должен быть готов к этому. Должен уметь приспосабливаться к новым социальным условиям своего профессионального труда. Тогда его будут ценить, как профессионального, качественного работника – педагога</a:t>
            </a:r>
            <a:r>
              <a:rPr lang="ru-RU" sz="2000" dirty="0" smtClean="0">
                <a:solidFill>
                  <a:srgbClr val="7030A0"/>
                </a:solidFill>
                <a:latin typeface="Times New Roman" pitchFamily="18" charset="0"/>
                <a:ea typeface="Calibri" pitchFamily="34" charset="0"/>
                <a:cs typeface="Times New Roman" pitchFamily="18" charset="0"/>
              </a:rPr>
              <a:t>.</a:t>
            </a:r>
            <a:r>
              <a:rPr lang="ru-RU" sz="2000" b="0" i="0" dirty="0" smtClean="0">
                <a:solidFill>
                  <a:srgbClr val="7030A0"/>
                </a:solidFill>
                <a:effectLst/>
                <a:latin typeface="Times New Roman" panose="02020603050405020304" pitchFamily="18" charset="0"/>
                <a:cs typeface="Times New Roman" panose="02020603050405020304" pitchFamily="18" charset="0"/>
              </a:rPr>
              <a:t> Воспитатель должен быть достаточно компетентен в учебно – познавательном процессе. Мог уметь свои знания и навыки применять в своей профессиональной практической деятельности. Он должен владеть механизмами целеполагания, планирования своей деятельности, анализа, рефлексии, самооценки своей успешной деятельности. Владеть приемами действий в различных профессиональных ситуациях. Также </a:t>
            </a:r>
            <a:r>
              <a:rPr lang="ru-RU" sz="2000" b="1" i="0" dirty="0" smtClean="0">
                <a:solidFill>
                  <a:srgbClr val="7030A0"/>
                </a:solidFill>
                <a:effectLst/>
                <a:latin typeface="Times New Roman" panose="02020603050405020304" pitchFamily="18" charset="0"/>
                <a:cs typeface="Times New Roman" panose="02020603050405020304" pitchFamily="18" charset="0"/>
              </a:rPr>
              <a:t>педагог</a:t>
            </a:r>
            <a:r>
              <a:rPr lang="ru-RU" sz="2000" b="0" i="0" dirty="0" smtClean="0">
                <a:solidFill>
                  <a:srgbClr val="7030A0"/>
                </a:solidFill>
                <a:effectLst/>
                <a:latin typeface="Times New Roman" panose="02020603050405020304" pitchFamily="18" charset="0"/>
                <a:cs typeface="Times New Roman" panose="02020603050405020304" pitchFamily="18" charset="0"/>
              </a:rPr>
              <a:t> должен уметь самостоятельно искать, анализировать, отбирать и обрабатывать и передавать необходимую информацию субъектам образовательного процесса.  </a:t>
            </a:r>
          </a:p>
          <a:p>
            <a:pPr lvl="0" indent="450850" algn="just" fontAlgn="base">
              <a:spcBef>
                <a:spcPct val="0"/>
              </a:spcBef>
              <a:spcAft>
                <a:spcPct val="0"/>
              </a:spcAft>
            </a:pPr>
            <a:r>
              <a:rPr lang="ru-RU" sz="2000" b="1" i="0" dirty="0" smtClean="0">
                <a:solidFill>
                  <a:srgbClr val="7030A0"/>
                </a:solidFill>
                <a:effectLst/>
                <a:latin typeface="Times New Roman" panose="02020603050405020304" pitchFamily="18" charset="0"/>
                <a:cs typeface="Times New Roman" panose="02020603050405020304" pitchFamily="18" charset="0"/>
              </a:rPr>
              <a:t>Педагог</a:t>
            </a:r>
            <a:r>
              <a:rPr lang="ru-RU" sz="2000" b="0" i="0" dirty="0" smtClean="0">
                <a:solidFill>
                  <a:srgbClr val="7030A0"/>
                </a:solidFill>
                <a:effectLst/>
                <a:latin typeface="Times New Roman" panose="02020603050405020304" pitchFamily="18" charset="0"/>
                <a:cs typeface="Times New Roman" panose="02020603050405020304" pitchFamily="18" charset="0"/>
              </a:rPr>
              <a:t> должен быть коммуникативен – уметь взаимодействовать с окружающими его людьми, работать совместно в групповой деятельности. Должен любить детей, так как мы рассматриваем воспитателя, то </a:t>
            </a:r>
            <a:r>
              <a:rPr lang="ru-RU" sz="2000" b="1" i="0" dirty="0" smtClean="0">
                <a:solidFill>
                  <a:srgbClr val="7030A0"/>
                </a:solidFill>
                <a:effectLst/>
                <a:latin typeface="Times New Roman" panose="02020603050405020304" pitchFamily="18" charset="0"/>
                <a:cs typeface="Times New Roman" panose="02020603050405020304" pitchFamily="18" charset="0"/>
              </a:rPr>
              <a:t>педагог</a:t>
            </a:r>
            <a:r>
              <a:rPr lang="ru-RU" sz="2000" b="0" i="0" dirty="0" smtClean="0">
                <a:solidFill>
                  <a:srgbClr val="7030A0"/>
                </a:solidFill>
                <a:effectLst/>
                <a:latin typeface="Times New Roman" panose="02020603050405020304" pitchFamily="18" charset="0"/>
                <a:cs typeface="Times New Roman" panose="02020603050405020304" pitchFamily="18" charset="0"/>
              </a:rPr>
              <a:t> должен заодно быть очень добрым к детям, отзывчивым и мочь сочувствовать и переживать детским проблемам и переживаниям. Воспитатель должен быть настолько компетентен к детям, чтобы его знания, умения и навыки имели успех в его профессиональной деятельности, он обязан </a:t>
            </a:r>
            <a:r>
              <a:rPr lang="ru-RU" sz="2000" b="0" i="1" dirty="0" smtClean="0">
                <a:solidFill>
                  <a:srgbClr val="7030A0"/>
                </a:solidFill>
                <a:effectLst/>
                <a:latin typeface="Times New Roman" panose="02020603050405020304" pitchFamily="18" charset="0"/>
                <a:cs typeface="Times New Roman" panose="02020603050405020304" pitchFamily="18" charset="0"/>
              </a:rPr>
              <a:t>(я думаю)</a:t>
            </a:r>
            <a:r>
              <a:rPr lang="ru-RU" sz="2000" b="0" i="0" dirty="0" smtClean="0">
                <a:solidFill>
                  <a:srgbClr val="7030A0"/>
                </a:solidFill>
                <a:effectLst/>
                <a:latin typeface="Times New Roman" panose="02020603050405020304" pitchFamily="18" charset="0"/>
                <a:cs typeface="Times New Roman" panose="02020603050405020304" pitchFamily="18" charset="0"/>
              </a:rPr>
              <a:t> обладать индивидуальными – личностными характеристиками. </a:t>
            </a:r>
            <a:endParaRPr lang="ru-RU" sz="2000" dirty="0">
              <a:solidFill>
                <a:srgbClr val="7030A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531472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вос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ви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458" y="0"/>
            <a:ext cx="64681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восп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55458" cy="686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8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7296" y="-1"/>
            <a:ext cx="6336704" cy="7294305"/>
          </a:xfrm>
          <a:prstGeom prst="rect">
            <a:avLst/>
          </a:prstGeom>
          <a:noFill/>
        </p:spPr>
        <p:txBody>
          <a:bodyPr wrap="square" rtlCol="0">
            <a:spAutoFit/>
          </a:bodyPr>
          <a:lstStyle/>
          <a:p>
            <a:pPr algn="just"/>
            <a:r>
              <a:rPr lang="ru-RU" b="0" i="0" dirty="0" smtClean="0">
                <a:solidFill>
                  <a:srgbClr val="7030A0"/>
                </a:solidFill>
                <a:effectLst/>
                <a:latin typeface="Times New Roman" panose="02020603050405020304" pitchFamily="18" charset="0"/>
                <a:cs typeface="Times New Roman" panose="02020603050405020304" pitchFamily="18" charset="0"/>
              </a:rPr>
              <a:t>Профессор А.Ю. Панасюк выделяет в имидже следующие составляющие: </a:t>
            </a:r>
          </a:p>
          <a:p>
            <a:pPr algn="just"/>
            <a:r>
              <a:rPr lang="ru-RU" b="1" i="0" dirty="0" err="1" smtClean="0">
                <a:solidFill>
                  <a:srgbClr val="7030A0"/>
                </a:solidFill>
                <a:effectLst/>
                <a:latin typeface="Times New Roman" panose="02020603050405020304" pitchFamily="18" charset="0"/>
                <a:cs typeface="Times New Roman" panose="02020603050405020304" pitchFamily="18" charset="0"/>
              </a:rPr>
              <a:t>габитарную</a:t>
            </a:r>
            <a:r>
              <a:rPr lang="ru-RU" b="0" i="0" dirty="0" smtClean="0">
                <a:solidFill>
                  <a:srgbClr val="7030A0"/>
                </a:solidFill>
                <a:effectLst/>
                <a:latin typeface="Times New Roman" panose="02020603050405020304" pitchFamily="18" charset="0"/>
                <a:cs typeface="Times New Roman" panose="02020603050405020304" pitchFamily="18" charset="0"/>
              </a:rPr>
              <a:t> (от лат. «габитус» - внешний вид) - одежда, прическа, обувь, аксессуары, макияж, парфюм, силуэт;</a:t>
            </a:r>
          </a:p>
          <a:p>
            <a:pPr algn="just"/>
            <a:r>
              <a:rPr lang="ru-RU" b="1" i="0" dirty="0" smtClean="0">
                <a:solidFill>
                  <a:srgbClr val="7030A0"/>
                </a:solidFill>
                <a:effectLst/>
                <a:latin typeface="Times New Roman" panose="02020603050405020304" pitchFamily="18" charset="0"/>
                <a:cs typeface="Times New Roman" panose="02020603050405020304" pitchFamily="18" charset="0"/>
              </a:rPr>
              <a:t>кинетическую </a:t>
            </a:r>
            <a:r>
              <a:rPr lang="ru-RU" b="0" i="0" dirty="0" smtClean="0">
                <a:solidFill>
                  <a:srgbClr val="7030A0"/>
                </a:solidFill>
                <a:effectLst/>
                <a:latin typeface="Times New Roman" panose="02020603050405020304" pitchFamily="18" charset="0"/>
                <a:cs typeface="Times New Roman" panose="02020603050405020304" pitchFamily="18" charset="0"/>
              </a:rPr>
              <a:t>- осанка, походка, жестикуляция, мимика (выражение лица, улыбка, направление и продолжительность взгляда);</a:t>
            </a:r>
          </a:p>
          <a:p>
            <a:pPr algn="just"/>
            <a:r>
              <a:rPr lang="ru-RU" b="1" i="0" dirty="0" smtClean="0">
                <a:solidFill>
                  <a:srgbClr val="7030A0"/>
                </a:solidFill>
                <a:effectLst/>
                <a:latin typeface="Times New Roman" panose="02020603050405020304" pitchFamily="18" charset="0"/>
                <a:cs typeface="Times New Roman" panose="02020603050405020304" pitchFamily="18" charset="0"/>
              </a:rPr>
              <a:t>речевую</a:t>
            </a:r>
            <a:r>
              <a:rPr lang="ru-RU" b="0" i="0" dirty="0" smtClean="0">
                <a:solidFill>
                  <a:srgbClr val="7030A0"/>
                </a:solidFill>
                <a:effectLst/>
                <a:latin typeface="Times New Roman" panose="02020603050405020304" pitchFamily="18" charset="0"/>
                <a:cs typeface="Times New Roman" panose="02020603050405020304" pitchFamily="18" charset="0"/>
              </a:rPr>
              <a:t> - культура устной и письменной речи, грамотность, стиль, почерк; средовую - созданная человеком среда обитания (интерьер квартиры, оформление кабинета, порядок на рабочем столе и т.п.); </a:t>
            </a:r>
          </a:p>
          <a:p>
            <a:pPr algn="just"/>
            <a:r>
              <a:rPr lang="ru-RU" b="1" i="0" dirty="0" smtClean="0">
                <a:solidFill>
                  <a:srgbClr val="7030A0"/>
                </a:solidFill>
                <a:effectLst/>
                <a:latin typeface="Times New Roman" panose="02020603050405020304" pitchFamily="18" charset="0"/>
                <a:cs typeface="Times New Roman" panose="02020603050405020304" pitchFamily="18" charset="0"/>
              </a:rPr>
              <a:t>овеществленную</a:t>
            </a:r>
            <a:r>
              <a:rPr lang="ru-RU" b="0" i="0" dirty="0" smtClean="0">
                <a:solidFill>
                  <a:srgbClr val="7030A0"/>
                </a:solidFill>
                <a:effectLst/>
                <a:latin typeface="Times New Roman" panose="02020603050405020304" pitchFamily="18" charset="0"/>
                <a:cs typeface="Times New Roman" panose="02020603050405020304" pitchFamily="18" charset="0"/>
              </a:rPr>
              <a:t> - созданные человеком продукты его труда .</a:t>
            </a:r>
            <a:endParaRPr lang="ru-RU" sz="1400" b="0" i="0" dirty="0" smtClean="0">
              <a:solidFill>
                <a:srgbClr val="7030A0"/>
              </a:solidFill>
              <a:effectLst/>
              <a:latin typeface="Times New Roman" panose="02020603050405020304" pitchFamily="18" charset="0"/>
              <a:cs typeface="Times New Roman" panose="02020603050405020304" pitchFamily="18" charset="0"/>
            </a:endParaRPr>
          </a:p>
          <a:p>
            <a:pPr algn="just"/>
            <a:r>
              <a:rPr lang="ru-RU" b="0" i="0" dirty="0" smtClean="0">
                <a:solidFill>
                  <a:srgbClr val="7030A0"/>
                </a:solidFill>
                <a:effectLst/>
                <a:latin typeface="Times New Roman" panose="02020603050405020304" pitchFamily="18" charset="0"/>
                <a:cs typeface="Times New Roman" panose="02020603050405020304" pitchFamily="18" charset="0"/>
              </a:rPr>
              <a:t>Первые три составляющие имиджа прочитываются при личном общении, две последние - могут нести информацию о человеке заочно. Они формируют представление о человеке как о личности (личный имидж) и профессионале (профессиональный имидж). Идеальный вариант - когда оба мнения положительные: </a:t>
            </a:r>
            <a:r>
              <a:rPr lang="ru-RU" b="1" i="0" dirty="0" smtClean="0">
                <a:solidFill>
                  <a:srgbClr val="7030A0"/>
                </a:solidFill>
                <a:effectLst/>
                <a:latin typeface="Times New Roman" panose="02020603050405020304" pitchFamily="18" charset="0"/>
                <a:cs typeface="Times New Roman" panose="02020603050405020304" pitchFamily="18" charset="0"/>
              </a:rPr>
              <a:t>«И человек хороший, и учит замечательно!» </a:t>
            </a:r>
            <a:r>
              <a:rPr lang="ru-RU" b="0" i="0" dirty="0" smtClean="0">
                <a:solidFill>
                  <a:srgbClr val="7030A0"/>
                </a:solidFill>
                <a:effectLst/>
                <a:latin typeface="Times New Roman" panose="02020603050405020304" pitchFamily="18" charset="0"/>
                <a:cs typeface="Times New Roman" panose="02020603050405020304" pitchFamily="18" charset="0"/>
              </a:rPr>
              <a:t>Важнейшими направлениями деятельности, значимыми для формирования имиджа, являются визуализация (зрительное овеществление профессионального качества), </a:t>
            </a:r>
          </a:p>
          <a:p>
            <a:pPr algn="just"/>
            <a:r>
              <a:rPr lang="ru-RU" b="1" i="0" dirty="0" smtClean="0">
                <a:solidFill>
                  <a:srgbClr val="7030A0"/>
                </a:solidFill>
                <a:effectLst/>
                <a:latin typeface="Times New Roman" panose="02020603050405020304" pitchFamily="18" charset="0"/>
                <a:cs typeface="Times New Roman" panose="02020603050405020304" pitchFamily="18" charset="0"/>
              </a:rPr>
              <a:t>вербализация</a:t>
            </a:r>
            <a:r>
              <a:rPr lang="ru-RU" b="0" i="0" dirty="0" smtClean="0">
                <a:solidFill>
                  <a:srgbClr val="7030A0"/>
                </a:solidFill>
                <a:effectLst/>
                <a:latin typeface="Times New Roman" panose="02020603050405020304" pitchFamily="18" charset="0"/>
                <a:cs typeface="Times New Roman" panose="02020603050405020304" pitchFamily="18" charset="0"/>
              </a:rPr>
              <a:t> (демонстрация профессионального качества с помощью слова) и создание события, позволяющего проявить важнейшие профессиональные качества.</a:t>
            </a:r>
            <a:endParaRPr lang="ru-RU" sz="1400" b="0" i="0" dirty="0">
              <a:solidFill>
                <a:srgbClr val="7030A0"/>
              </a:solidFill>
              <a:effectLst/>
              <a:latin typeface="Times New Roman" panose="02020603050405020304" pitchFamily="18" charset="0"/>
              <a:cs typeface="Times New Roman" panose="02020603050405020304" pitchFamily="18" charset="0"/>
            </a:endParaRPr>
          </a:p>
        </p:txBody>
      </p:sp>
      <p:pic>
        <p:nvPicPr>
          <p:cNvPr id="11267" name="Picture 3"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80729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3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11811"/>
            <a:ext cx="6228184" cy="6740307"/>
          </a:xfrm>
          <a:prstGeom prst="rect">
            <a:avLst/>
          </a:prstGeom>
        </p:spPr>
        <p:txBody>
          <a:bodyPr wrap="square">
            <a:spAutoFit/>
          </a:bodyPr>
          <a:lstStyle/>
          <a:p>
            <a:pPr algn="just"/>
            <a:r>
              <a:rPr lang="ru-RU" sz="2400" b="1" dirty="0">
                <a:solidFill>
                  <a:srgbClr val="7030A0"/>
                </a:solidFill>
                <a:latin typeface="Times New Roman" panose="02020603050405020304" pitchFamily="18" charset="0"/>
                <a:cs typeface="Times New Roman" panose="02020603050405020304" pitchFamily="18" charset="0"/>
              </a:rPr>
              <a:t>Речь воспитателя, </a:t>
            </a:r>
            <a:r>
              <a:rPr lang="ru-RU" sz="2400" dirty="0">
                <a:solidFill>
                  <a:srgbClr val="7030A0"/>
                </a:solidFill>
                <a:latin typeface="Times New Roman" panose="02020603050405020304" pitchFamily="18" charset="0"/>
                <a:cs typeface="Times New Roman" panose="02020603050405020304" pitchFamily="18" charset="0"/>
              </a:rPr>
              <a:t>который находится постоянно в поле зрения малышей, в общении с ними, является основным источником, из которого дети получают образец родного языка, культурной речи, поэтому она должна быть не только правильной, с ясным и отчетливым произнесением всех звуков родного языка, но и выдержана в определенном темпе, громкости, должна быть интонационно выразительной правильно оформленной грамматически, связной, доступной для понимания, с правильным и точным использованием словесных обозначений</a:t>
            </a:r>
            <a:r>
              <a:rPr lang="ru-RU" sz="2400" dirty="0" smtClean="0">
                <a:solidFill>
                  <a:srgbClr val="7030A0"/>
                </a:solidFill>
                <a:latin typeface="Times New Roman" panose="02020603050405020304" pitchFamily="18" charset="0"/>
                <a:cs typeface="Times New Roman" panose="02020603050405020304" pitchFamily="18" charset="0"/>
              </a:rPr>
              <a:t>.</a:t>
            </a:r>
          </a:p>
          <a:p>
            <a:pPr algn="just"/>
            <a:r>
              <a:rPr lang="ru-RU" sz="2400" b="1" dirty="0" smtClean="0">
                <a:solidFill>
                  <a:srgbClr val="7030A0"/>
                </a:solidFill>
                <a:latin typeface="Times New Roman" panose="02020603050405020304" pitchFamily="18" charset="0"/>
                <a:cs typeface="Times New Roman" panose="02020603050405020304" pitchFamily="18" charset="0"/>
              </a:rPr>
              <a:t>Интонация</a:t>
            </a:r>
            <a:r>
              <a:rPr lang="ru-RU" sz="2400" dirty="0" smtClean="0">
                <a:solidFill>
                  <a:srgbClr val="7030A0"/>
                </a:solidFill>
                <a:latin typeface="Times New Roman" panose="02020603050405020304" pitchFamily="18" charset="0"/>
                <a:cs typeface="Times New Roman" panose="02020603050405020304" pitchFamily="18" charset="0"/>
              </a:rPr>
              <a:t> – это единство взаимосвязанных компонентов речи – методики силы голоса (интенсивности), длительности, темпа речи, тембра голоса, пауз и ударений.</a:t>
            </a:r>
            <a:endParaRPr lang="ru-RU" sz="2400"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0"/>
            <a:ext cx="2915816" cy="68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39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1094" y="2333685"/>
            <a:ext cx="5724128" cy="4524315"/>
          </a:xfrm>
          <a:prstGeom prst="rect">
            <a:avLst/>
          </a:prstGeom>
        </p:spPr>
        <p:txBody>
          <a:bodyPr wrap="square">
            <a:spAutoFit/>
          </a:bodyPr>
          <a:lstStyle/>
          <a:p>
            <a:pPr lvl="0" indent="228600" algn="just" fontAlgn="base">
              <a:spcBef>
                <a:spcPct val="0"/>
              </a:spcBef>
              <a:spcAft>
                <a:spcPct val="0"/>
              </a:spcAft>
            </a:pPr>
            <a:r>
              <a:rPr lang="ru-RU" b="1" dirty="0">
                <a:solidFill>
                  <a:srgbClr val="7030A0"/>
                </a:solidFill>
                <a:latin typeface="Times New Roman" pitchFamily="18" charset="0"/>
                <a:ea typeface="Times New Roman" pitchFamily="18" charset="0"/>
                <a:cs typeface="Times New Roman" pitchFamily="18" charset="0"/>
              </a:rPr>
              <a:t>Цвет одежды. </a:t>
            </a:r>
            <a:r>
              <a:rPr lang="ru-RU" dirty="0">
                <a:solidFill>
                  <a:srgbClr val="7030A0"/>
                </a:solidFill>
                <a:latin typeface="Times New Roman" pitchFamily="18" charset="0"/>
                <a:ea typeface="Times New Roman" pitchFamily="18" charset="0"/>
                <a:cs typeface="Times New Roman" pitchFamily="18" charset="0"/>
              </a:rPr>
              <a:t>Воспитатель может корректировать свой имидж, улучшить его, меняя свои цвета в одежде. Общепринято, что черный, белый и серый цвета поднимают статус личности в глазах окружающих. А яркая цветная гамма привлекает внимание детей, что является положительным фактором в работе с младшими детьми. А для работы с детьми старшего возраста лучше выбрать пастельные, спокойные цвета. Правильный выбор цветовой гаммы одежды воспитателя может помочь найти взаимопонимание с детьми и коллегами по работе. Предпочтительными цветами для деловой одежды считаются серый, черный, коричневый, бежевый, темно-синий, темно-бордовый. Блузки и рубашки могут быть нежных пастельных тонов. Следует избегать блесток, люрекса, кожи, искусственных материалов.</a:t>
            </a:r>
            <a:endParaRPr lang="ru-RU" dirty="0">
              <a:solidFill>
                <a:srgbClr val="7030A0"/>
              </a:solidFill>
              <a:latin typeface="Times New Roman" pitchFamily="18" charset="0"/>
              <a:cs typeface="Times New Roman" pitchFamily="18" charset="0"/>
            </a:endParaRPr>
          </a:p>
        </p:txBody>
      </p:sp>
      <p:sp>
        <p:nvSpPr>
          <p:cNvPr id="3" name="Прямоугольник 2"/>
          <p:cNvSpPr/>
          <p:nvPr/>
        </p:nvSpPr>
        <p:spPr>
          <a:xfrm>
            <a:off x="539552" y="14294"/>
            <a:ext cx="8172400" cy="1938992"/>
          </a:xfrm>
          <a:prstGeom prst="rect">
            <a:avLst/>
          </a:prstGeom>
        </p:spPr>
        <p:txBody>
          <a:bodyPr wrap="square">
            <a:spAutoFit/>
          </a:bodyPr>
          <a:lstStyle/>
          <a:p>
            <a:pPr lvl="0" indent="228600" algn="just" fontAlgn="base">
              <a:spcBef>
                <a:spcPct val="0"/>
              </a:spcBef>
              <a:spcAft>
                <a:spcPct val="0"/>
              </a:spcAft>
            </a:pPr>
            <a:r>
              <a:rPr lang="ru-RU" sz="2000" b="1" dirty="0">
                <a:solidFill>
                  <a:srgbClr val="7030A0"/>
                </a:solidFill>
                <a:latin typeface="Times New Roman" pitchFamily="18" charset="0"/>
                <a:ea typeface="Times New Roman" pitchFamily="18" charset="0"/>
                <a:cs typeface="Times New Roman" pitchFamily="18" charset="0"/>
              </a:rPr>
              <a:t>Стиль одежды </a:t>
            </a:r>
            <a:r>
              <a:rPr lang="ru-RU" sz="2000" dirty="0">
                <a:solidFill>
                  <a:srgbClr val="7030A0"/>
                </a:solidFill>
                <a:latin typeface="Times New Roman" pitchFamily="18" charset="0"/>
                <a:ea typeface="Times New Roman" pitchFamily="18" charset="0"/>
                <a:cs typeface="Times New Roman" pitchFamily="18" charset="0"/>
              </a:rPr>
              <a:t>- классический, несколько консервативный вид предпочтительнее, чем сверхмодные одежды Внешний вид воспитателя должен быть элегантен, аккуратен, чистый, опрятный. Он должен внушать уважение, вызывать доверие. Одежда должна быть удобной, но не противоречить общепринятым нормам приличия.  </a:t>
            </a:r>
            <a:r>
              <a:rPr lang="ru-RU" sz="2000" u="sng" dirty="0">
                <a:solidFill>
                  <a:srgbClr val="7030A0"/>
                </a:solidFill>
                <a:latin typeface="Times New Roman" pitchFamily="18" charset="0"/>
                <a:ea typeface="Times New Roman" pitchFamily="18" charset="0"/>
                <a:cs typeface="Times New Roman" pitchFamily="18" charset="0"/>
              </a:rPr>
              <a:t>Не желательно</a:t>
            </a:r>
            <a:r>
              <a:rPr lang="ru-RU" sz="2000" dirty="0">
                <a:solidFill>
                  <a:srgbClr val="7030A0"/>
                </a:solidFill>
                <a:latin typeface="Times New Roman" pitchFamily="18" charset="0"/>
                <a:ea typeface="Times New Roman" pitchFamily="18" charset="0"/>
                <a:cs typeface="Times New Roman" pitchFamily="18" charset="0"/>
              </a:rPr>
              <a:t>: пышные платья с оборками и кружевами.</a:t>
            </a:r>
            <a:endParaRPr lang="ru-RU" sz="2000" dirty="0">
              <a:solidFill>
                <a:srgbClr val="7030A0"/>
              </a:solidFill>
              <a:latin typeface="Times New Roman" pitchFamily="18" charset="0"/>
              <a:cs typeface="Times New Roman" pitchFamily="18" charset="0"/>
            </a:endParaRPr>
          </a:p>
        </p:txBody>
      </p:sp>
      <p:pic>
        <p:nvPicPr>
          <p:cNvPr id="13314" name="Picture 2"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3287"/>
            <a:ext cx="3431094" cy="49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545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4" y="0"/>
            <a:ext cx="3682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07904" y="0"/>
            <a:ext cx="5436096" cy="6555641"/>
          </a:xfrm>
          <a:prstGeom prst="rect">
            <a:avLst/>
          </a:prstGeom>
        </p:spPr>
        <p:txBody>
          <a:bodyPr wrap="square">
            <a:spAutoFit/>
          </a:bodyPr>
          <a:lstStyle/>
          <a:p>
            <a:pPr lvl="0" indent="228600" algn="just" fontAlgn="base">
              <a:spcBef>
                <a:spcPct val="0"/>
              </a:spcBef>
              <a:spcAft>
                <a:spcPct val="0"/>
              </a:spcAft>
            </a:pPr>
            <a:r>
              <a:rPr lang="ru-RU" sz="2000" b="1" dirty="0">
                <a:solidFill>
                  <a:srgbClr val="7030A0"/>
                </a:solidFill>
                <a:latin typeface="Times New Roman" pitchFamily="18" charset="0"/>
                <a:ea typeface="Times New Roman" pitchFamily="18" charset="0"/>
                <a:cs typeface="Times New Roman" pitchFamily="18" charset="0"/>
              </a:rPr>
              <a:t>Украшения. </a:t>
            </a:r>
            <a:r>
              <a:rPr lang="ru-RU" sz="2000" dirty="0">
                <a:solidFill>
                  <a:srgbClr val="7030A0"/>
                </a:solidFill>
                <a:latin typeface="Times New Roman" pitchFamily="18" charset="0"/>
                <a:ea typeface="Times New Roman" pitchFamily="18" charset="0"/>
                <a:cs typeface="Times New Roman" pitchFamily="18" charset="0"/>
              </a:rPr>
              <a:t>Украшений в наряде воспитателя должно быть минимальное количество. Они должны быть неяркими, неброскими. тонкие кольца из благородного металла, небольшие серьги.</a:t>
            </a:r>
          </a:p>
          <a:p>
            <a:pPr lvl="0" indent="228600" algn="just" eaLnBrk="0" fontAlgn="base" hangingPunct="0">
              <a:spcBef>
                <a:spcPct val="0"/>
              </a:spcBef>
              <a:spcAft>
                <a:spcPct val="0"/>
              </a:spcAft>
            </a:pPr>
            <a:r>
              <a:rPr lang="ru-RU" sz="2000" b="1" dirty="0">
                <a:solidFill>
                  <a:srgbClr val="7030A0"/>
                </a:solidFill>
                <a:latin typeface="Times New Roman" pitchFamily="18" charset="0"/>
                <a:ea typeface="Times New Roman" pitchFamily="18" charset="0"/>
                <a:cs typeface="Times New Roman" pitchFamily="18" charset="0"/>
              </a:rPr>
              <a:t>Прическа, макияж. </a:t>
            </a:r>
            <a:r>
              <a:rPr lang="ru-RU" sz="2000" dirty="0">
                <a:solidFill>
                  <a:srgbClr val="7030A0"/>
                </a:solidFill>
                <a:latin typeface="Times New Roman" pitchFamily="18" charset="0"/>
                <a:ea typeface="Times New Roman" pitchFamily="18" charset="0"/>
                <a:cs typeface="Times New Roman" pitchFamily="18" charset="0"/>
              </a:rPr>
              <a:t>Они должны производить впечатление ухоженной женщины. Лучше выглядеть максимально естественно. Макияж и маникюр нужно подобрать в сдержанных нейтральных тонах. Прическа должна быть достаточно строгой, а цвет волос — естественным.</a:t>
            </a:r>
          </a:p>
          <a:p>
            <a:pPr lvl="0" indent="228600" algn="just" eaLnBrk="0" fontAlgn="base" hangingPunct="0">
              <a:spcBef>
                <a:spcPct val="0"/>
              </a:spcBef>
              <a:spcAft>
                <a:spcPct val="0"/>
              </a:spcAft>
            </a:pPr>
            <a:r>
              <a:rPr lang="ru-RU" sz="2000" dirty="0">
                <a:solidFill>
                  <a:srgbClr val="7030A0"/>
                </a:solidFill>
                <a:latin typeface="Times New Roman" pitchFamily="18" charset="0"/>
                <a:ea typeface="Times New Roman" pitchFamily="18" charset="0"/>
                <a:cs typeface="Times New Roman" pitchFamily="18" charset="0"/>
              </a:rPr>
              <a:t>Удачно подобранный гардероб способствует благоприятному впечатлению внешнего вида педагога на окружающих. Он выгодно подчеркнет его профессиональные и личные качества.</a:t>
            </a:r>
          </a:p>
          <a:p>
            <a:pPr lvl="0" indent="228600" algn="just" eaLnBrk="0" fontAlgn="base" hangingPunct="0">
              <a:spcBef>
                <a:spcPct val="0"/>
              </a:spcBef>
              <a:spcAft>
                <a:spcPct val="0"/>
              </a:spcAft>
            </a:pPr>
            <a:r>
              <a:rPr lang="ru-RU" sz="2000" b="1" dirty="0">
                <a:solidFill>
                  <a:srgbClr val="7030A0"/>
                </a:solidFill>
                <a:latin typeface="Times New Roman" pitchFamily="18" charset="0"/>
                <a:ea typeface="Times New Roman" pitchFamily="18" charset="0"/>
                <a:cs typeface="Times New Roman" pitchFamily="18" charset="0"/>
              </a:rPr>
              <a:t>Обувь</a:t>
            </a:r>
            <a:r>
              <a:rPr lang="ru-RU" sz="2000" dirty="0">
                <a:solidFill>
                  <a:srgbClr val="7030A0"/>
                </a:solidFill>
                <a:latin typeface="Times New Roman" pitchFamily="18" charset="0"/>
                <a:ea typeface="Times New Roman" pitchFamily="18" charset="0"/>
                <a:cs typeface="Times New Roman" pitchFamily="18" charset="0"/>
              </a:rPr>
              <a:t> должна соответствовать правилам по технике безопасности, классической формы. Не допускается хождение в шлепках и на высоких каблуках.</a:t>
            </a:r>
            <a:endParaRPr lang="ru-RU" sz="2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2554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главна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332656"/>
            <a:ext cx="8496944" cy="923330"/>
          </a:xfrm>
          <a:prstGeom prst="rect">
            <a:avLst/>
          </a:prstGeom>
          <a:noFill/>
        </p:spPr>
        <p:txBody>
          <a:bodyPr wrap="square" rtlCol="0">
            <a:spAutoFit/>
          </a:bodyPr>
          <a:lstStyle/>
          <a:p>
            <a:pPr algn="ctr"/>
            <a:r>
              <a:rPr lang="ru-RU" sz="5400" dirty="0" smtClean="0">
                <a:solidFill>
                  <a:srgbClr val="7030A0"/>
                </a:solidFill>
                <a:latin typeface="Times New Roman" panose="02020603050405020304" pitchFamily="18" charset="0"/>
                <a:cs typeface="Times New Roman" panose="02020603050405020304" pitchFamily="18" charset="0"/>
              </a:rPr>
              <a:t>Модель воспитателя ДОУ</a:t>
            </a:r>
            <a:endParaRPr lang="ru-RU" sz="5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361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0"/>
            <a:ext cx="6300192" cy="6924973"/>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История профессии воспитатель</a:t>
            </a:r>
            <a:endParaRPr lang="ru-RU" sz="2400" dirty="0">
              <a:solidFill>
                <a:srgbClr val="7030A0"/>
              </a:solidFill>
              <a:latin typeface="Times New Roman" panose="02020603050405020304" pitchFamily="18" charset="0"/>
              <a:cs typeface="Times New Roman" panose="02020603050405020304" pitchFamily="18" charset="0"/>
            </a:endParaRPr>
          </a:p>
          <a:p>
            <a:pPr algn="just"/>
            <a:r>
              <a:rPr lang="ru-RU" sz="2000" dirty="0">
                <a:solidFill>
                  <a:srgbClr val="7030A0"/>
                </a:solidFill>
                <a:latin typeface="Times New Roman" panose="02020603050405020304" pitchFamily="18" charset="0"/>
                <a:cs typeface="Times New Roman" panose="02020603050405020304" pitchFamily="18" charset="0"/>
              </a:rPr>
              <a:t>Профессия воспитателя или педагога является крайне почетной и уважаемой. Именно воспитатель ответственен за формирование личности воспитанников и развитие их дальнейшей судьбы.</a:t>
            </a:r>
          </a:p>
          <a:p>
            <a:pPr algn="just"/>
            <a:r>
              <a:rPr lang="ru-RU" sz="2000" dirty="0">
                <a:solidFill>
                  <a:srgbClr val="7030A0"/>
                </a:solidFill>
                <a:latin typeface="Times New Roman" panose="02020603050405020304" pitchFamily="18" charset="0"/>
                <a:cs typeface="Times New Roman" panose="02020603050405020304" pitchFamily="18" charset="0"/>
              </a:rPr>
              <a:t>Профессия воспитателя появилась впервые еще в Античной Греции</a:t>
            </a:r>
            <a:r>
              <a:rPr lang="ru-RU" sz="2000" dirty="0" smtClean="0">
                <a:solidFill>
                  <a:srgbClr val="7030A0"/>
                </a:solidFill>
                <a:latin typeface="Times New Roman" panose="02020603050405020304" pitchFamily="18" charset="0"/>
                <a:cs typeface="Times New Roman" panose="02020603050405020304" pitchFamily="18" charset="0"/>
              </a:rPr>
              <a:t>, но </a:t>
            </a:r>
            <a:r>
              <a:rPr lang="ru-RU" sz="2000" dirty="0">
                <a:solidFill>
                  <a:srgbClr val="7030A0"/>
                </a:solidFill>
                <a:latin typeface="Times New Roman" panose="02020603050405020304" pitchFamily="18" charset="0"/>
                <a:cs typeface="Times New Roman" panose="02020603050405020304" pitchFamily="18" charset="0"/>
              </a:rPr>
              <a:t>не получила была распространена, поскольку воспитанием детей состоятельных людей занимались рабы, а дети крестьян не получали образования вообще. В эволюционирующем обществе, профессия воспитателя переросла в профессию домашнего наставника, чья цель была сосредоточена на воспитании потомства работодателя.</a:t>
            </a:r>
          </a:p>
          <a:p>
            <a:pPr algn="just"/>
            <a:r>
              <a:rPr lang="ru-RU" sz="2000" dirty="0">
                <a:solidFill>
                  <a:srgbClr val="7030A0"/>
                </a:solidFill>
                <a:latin typeface="Times New Roman" panose="02020603050405020304" pitchFamily="18" charset="0"/>
                <a:cs typeface="Times New Roman" panose="02020603050405020304" pitchFamily="18" charset="0"/>
              </a:rPr>
              <a:t>Несколько веков назад, работа воспитателя и педагога обрела массовую направленность, чему способствовало появление первых школ. На плечи воспитателя была возложена огромная задача, заключавшаяся в формировании молодых юношей и девушек, и в последующем направлении на выбранный путь. Нельзя не добавить, что профессия воспитателя имеет высокую актуальность даже сегодня.</a:t>
            </a:r>
            <a:endParaRPr lang="ru-RU" sz="2000" b="0" i="0" dirty="0">
              <a:solidFill>
                <a:srgbClr val="7030A0"/>
              </a:solidFill>
              <a:effectLst/>
              <a:latin typeface="Times New Roman" panose="02020603050405020304" pitchFamily="18" charset="0"/>
              <a:cs typeface="Times New Roman" panose="02020603050405020304" pitchFamily="18" charset="0"/>
            </a:endParaRPr>
          </a:p>
        </p:txBody>
      </p:sp>
      <p:pic>
        <p:nvPicPr>
          <p:cNvPr id="3074" name="Picture 2"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426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45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восп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17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21974"/>
            <a:ext cx="6732240" cy="2954655"/>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Профессия воспитатель - описание</a:t>
            </a:r>
            <a:endParaRPr lang="ru-RU" sz="2400" dirty="0">
              <a:solidFill>
                <a:srgbClr val="7030A0"/>
              </a:solidFill>
              <a:latin typeface="Times New Roman" panose="02020603050405020304" pitchFamily="18" charset="0"/>
              <a:cs typeface="Times New Roman" panose="02020603050405020304" pitchFamily="18" charset="0"/>
            </a:endParaRPr>
          </a:p>
          <a:p>
            <a:pPr algn="just"/>
            <a:r>
              <a:rPr lang="ru-RU" dirty="0">
                <a:solidFill>
                  <a:srgbClr val="7030A0"/>
                </a:solidFill>
                <a:latin typeface="Times New Roman" panose="02020603050405020304" pitchFamily="18" charset="0"/>
                <a:cs typeface="Times New Roman" panose="02020603050405020304" pitchFamily="18" charset="0"/>
              </a:rPr>
              <a:t>Проблема воспитания подрастающего поколения всегда была, есть и будет насущной проблемой. Ведь всё, что с самого раннего возраста закладывается в детские головы, потом даёт свои всходы - хорошие или не очень.</a:t>
            </a:r>
          </a:p>
          <a:p>
            <a:pPr algn="just"/>
            <a:r>
              <a:rPr lang="ru-RU" dirty="0">
                <a:solidFill>
                  <a:srgbClr val="7030A0"/>
                </a:solidFill>
                <a:latin typeface="Times New Roman" panose="02020603050405020304" pitchFamily="18" charset="0"/>
                <a:cs typeface="Times New Roman" panose="02020603050405020304" pitchFamily="18" charset="0"/>
              </a:rPr>
              <a:t>Несомненно, есть две профессии, в которых нет места неучам и дилетантам. Это врач и педагог, учитель, воспитатель.</a:t>
            </a:r>
          </a:p>
          <a:p>
            <a:pPr algn="just"/>
            <a:r>
              <a:rPr lang="ru-RU" dirty="0">
                <a:solidFill>
                  <a:srgbClr val="7030A0"/>
                </a:solidFill>
                <a:latin typeface="Times New Roman" panose="02020603050405020304" pitchFamily="18" charset="0"/>
                <a:cs typeface="Times New Roman" panose="02020603050405020304" pitchFamily="18" charset="0"/>
              </a:rPr>
              <a:t>С врачом всё понятно - люди доверяют ему здоровье, а зачастую даже жизнь.</a:t>
            </a:r>
          </a:p>
          <a:p>
            <a:pPr algn="just"/>
            <a:r>
              <a:rPr lang="ru-RU" dirty="0">
                <a:solidFill>
                  <a:srgbClr val="7030A0"/>
                </a:solidFill>
                <a:latin typeface="Times New Roman" panose="02020603050405020304" pitchFamily="18" charset="0"/>
                <a:cs typeface="Times New Roman" panose="02020603050405020304" pitchFamily="18" charset="0"/>
              </a:rPr>
              <a:t>Профессия педагога обязывает ничуть не меньше.</a:t>
            </a:r>
            <a:endParaRPr lang="ru-RU" b="0" i="0" dirty="0">
              <a:solidFill>
                <a:srgbClr val="7030A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86000" y="3140968"/>
            <a:ext cx="6858000" cy="3508653"/>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Профессия воспитатель детского сада</a:t>
            </a:r>
          </a:p>
          <a:p>
            <a:pPr algn="just"/>
            <a:r>
              <a:rPr lang="ru-RU" dirty="0">
                <a:solidFill>
                  <a:srgbClr val="7030A0"/>
                </a:solidFill>
                <a:latin typeface="Times New Roman" panose="02020603050405020304" pitchFamily="18" charset="0"/>
                <a:cs typeface="Times New Roman" panose="02020603050405020304" pitchFamily="18" charset="0"/>
              </a:rPr>
              <a:t>Особенно важна и ответственна должность воспитателя детского сада. Ведь это фактически первый человек, который вводит ребёнка в социум, учит общению и даёт первоначальные знания и общие понятия, позволяющие малышу ориентироваться.</a:t>
            </a:r>
          </a:p>
          <a:p>
            <a:pPr algn="just"/>
            <a:r>
              <a:rPr lang="ru-RU" dirty="0">
                <a:solidFill>
                  <a:srgbClr val="7030A0"/>
                </a:solidFill>
                <a:latin typeface="Times New Roman" panose="02020603050405020304" pitchFamily="18" charset="0"/>
                <a:cs typeface="Times New Roman" panose="02020603050405020304" pitchFamily="18" charset="0"/>
              </a:rPr>
              <a:t>Именно воспитателем прочерчивается первая граница между "хочу" и "нельзя", между "не хочу" и "надо".</a:t>
            </a:r>
          </a:p>
          <a:p>
            <a:pPr algn="just"/>
            <a:r>
              <a:rPr lang="ru-RU" dirty="0">
                <a:solidFill>
                  <a:srgbClr val="7030A0"/>
                </a:solidFill>
                <a:latin typeface="Times New Roman" panose="02020603050405020304" pitchFamily="18" charset="0"/>
                <a:cs typeface="Times New Roman" panose="02020603050405020304" pitchFamily="18" charset="0"/>
              </a:rPr>
              <a:t>И сделать это нужно максимально тактично и грамотно, чтобы ни в коем разе не покалечить подвижную психику ребёнка.</a:t>
            </a:r>
          </a:p>
          <a:p>
            <a:pPr algn="just"/>
            <a:r>
              <a:rPr lang="ru-RU" dirty="0">
                <a:solidFill>
                  <a:srgbClr val="7030A0"/>
                </a:solidFill>
                <a:latin typeface="Times New Roman" panose="02020603050405020304" pitchFamily="18" charset="0"/>
                <a:cs typeface="Times New Roman" panose="02020603050405020304" pitchFamily="18" charset="0"/>
              </a:rPr>
              <a:t>Воспитатель должен уметь ввести в коллектив малыша так, чтобы исключить малейший дискомфорт, который может в дальнейшем привести ребёнка к сложным психологическим травмам.</a:t>
            </a:r>
            <a:endParaRPr lang="ru-RU" b="0" i="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570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спасиб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94"/>
            <a:ext cx="9144000" cy="684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19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восп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2" y="931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81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восп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2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hp\Desktop\восп.pd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68344" cy="42210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p\Desktop\восп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221088"/>
            <a:ext cx="6588224"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3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восп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3861048"/>
            <a:ext cx="4058421" cy="2996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6" y="116632"/>
            <a:ext cx="5003582" cy="5201424"/>
          </a:xfrm>
          <a:prstGeom prst="rect">
            <a:avLst/>
          </a:prstGeom>
          <a:noFill/>
        </p:spPr>
        <p:txBody>
          <a:bodyPr wrap="square" rtlCol="0">
            <a:spAutoFit/>
          </a:bodyPr>
          <a:lstStyle/>
          <a:p>
            <a:r>
              <a:rPr lang="ru-RU" sz="2800" dirty="0" smtClean="0">
                <a:solidFill>
                  <a:srgbClr val="7030A0"/>
                </a:solidFill>
                <a:latin typeface="Times New Roman" panose="02020603050405020304" pitchFamily="18" charset="0"/>
                <a:cs typeface="Times New Roman" panose="02020603050405020304" pitchFamily="18" charset="0"/>
              </a:rPr>
              <a:t>В – ВНИМАТЕЛЬНОСТЬ</a:t>
            </a:r>
          </a:p>
          <a:p>
            <a:r>
              <a:rPr lang="ru-RU" sz="2800" dirty="0" smtClean="0">
                <a:solidFill>
                  <a:srgbClr val="7030A0"/>
                </a:solidFill>
                <a:latin typeface="Times New Roman" panose="02020603050405020304" pitchFamily="18" charset="0"/>
                <a:cs typeface="Times New Roman" panose="02020603050405020304" pitchFamily="18" charset="0"/>
              </a:rPr>
              <a:t>О – ОТВЕТСТВЕННОСТЬ</a:t>
            </a:r>
          </a:p>
          <a:p>
            <a:r>
              <a:rPr lang="ru-RU" sz="2800" dirty="0" smtClean="0">
                <a:solidFill>
                  <a:srgbClr val="7030A0"/>
                </a:solidFill>
                <a:latin typeface="Times New Roman" panose="02020603050405020304" pitchFamily="18" charset="0"/>
                <a:cs typeface="Times New Roman" panose="02020603050405020304" pitchFamily="18" charset="0"/>
              </a:rPr>
              <a:t>С – СПРАВЕДЛИВОСТЬ</a:t>
            </a:r>
          </a:p>
          <a:p>
            <a:r>
              <a:rPr lang="ru-RU" sz="2800" dirty="0" smtClean="0">
                <a:solidFill>
                  <a:srgbClr val="7030A0"/>
                </a:solidFill>
                <a:latin typeface="Times New Roman" panose="02020603050405020304" pitchFamily="18" charset="0"/>
                <a:cs typeface="Times New Roman" panose="02020603050405020304" pitchFamily="18" charset="0"/>
              </a:rPr>
              <a:t>П – ПРАВДИВОСТЬ</a:t>
            </a:r>
          </a:p>
          <a:p>
            <a:r>
              <a:rPr lang="ru-RU" sz="2800" dirty="0" smtClean="0">
                <a:solidFill>
                  <a:srgbClr val="7030A0"/>
                </a:solidFill>
                <a:latin typeface="Times New Roman" panose="02020603050405020304" pitchFamily="18" charset="0"/>
                <a:cs typeface="Times New Roman" panose="02020603050405020304" pitchFamily="18" charset="0"/>
              </a:rPr>
              <a:t>И – ИНТЕЛЛЕКТУАЛЬНОСТЬ</a:t>
            </a:r>
          </a:p>
          <a:p>
            <a:r>
              <a:rPr lang="ru-RU" sz="2800" dirty="0" smtClean="0">
                <a:solidFill>
                  <a:srgbClr val="7030A0"/>
                </a:solidFill>
                <a:latin typeface="Times New Roman" panose="02020603050405020304" pitchFamily="18" charset="0"/>
                <a:cs typeface="Times New Roman" panose="02020603050405020304" pitchFamily="18" charset="0"/>
              </a:rPr>
              <a:t>Т- ТАЛАНТЛИВОСТЬ</a:t>
            </a:r>
          </a:p>
          <a:p>
            <a:r>
              <a:rPr lang="ru-RU" sz="2800" dirty="0" smtClean="0">
                <a:solidFill>
                  <a:srgbClr val="7030A0"/>
                </a:solidFill>
                <a:latin typeface="Times New Roman" panose="02020603050405020304" pitchFamily="18" charset="0"/>
                <a:cs typeface="Times New Roman" panose="02020603050405020304" pitchFamily="18" charset="0"/>
              </a:rPr>
              <a:t>А – АРТИСТИЧНОСТЬ</a:t>
            </a:r>
          </a:p>
          <a:p>
            <a:r>
              <a:rPr lang="ru-RU" sz="2800" dirty="0" smtClean="0">
                <a:solidFill>
                  <a:srgbClr val="7030A0"/>
                </a:solidFill>
                <a:latin typeface="Times New Roman" panose="02020603050405020304" pitchFamily="18" charset="0"/>
                <a:cs typeface="Times New Roman" panose="02020603050405020304" pitchFamily="18" charset="0"/>
              </a:rPr>
              <a:t>Т – ТАКТИЧНОСТЬ</a:t>
            </a:r>
          </a:p>
          <a:p>
            <a:r>
              <a:rPr lang="ru-RU" sz="2800" dirty="0" smtClean="0">
                <a:solidFill>
                  <a:srgbClr val="7030A0"/>
                </a:solidFill>
                <a:latin typeface="Times New Roman" panose="02020603050405020304" pitchFamily="18" charset="0"/>
                <a:cs typeface="Times New Roman" panose="02020603050405020304" pitchFamily="18" charset="0"/>
              </a:rPr>
              <a:t>Е – ЕСТЕСТВЕННОСТЬ</a:t>
            </a:r>
          </a:p>
          <a:p>
            <a:r>
              <a:rPr lang="ru-RU" sz="2800" dirty="0" smtClean="0">
                <a:solidFill>
                  <a:srgbClr val="7030A0"/>
                </a:solidFill>
                <a:latin typeface="Times New Roman" panose="02020603050405020304" pitchFamily="18" charset="0"/>
                <a:cs typeface="Times New Roman" panose="02020603050405020304" pitchFamily="18" charset="0"/>
              </a:rPr>
              <a:t>Л – ЛАСКА И ЛЮБОВЬ</a:t>
            </a:r>
          </a:p>
          <a:p>
            <a:r>
              <a:rPr lang="ru-RU" sz="2800" dirty="0" smtClean="0">
                <a:solidFill>
                  <a:srgbClr val="7030A0"/>
                </a:solidFill>
                <a:latin typeface="Times New Roman" panose="02020603050405020304" pitchFamily="18" charset="0"/>
                <a:cs typeface="Times New Roman" panose="02020603050405020304" pitchFamily="18" charset="0"/>
              </a:rPr>
              <a:t>Ь – МЯГКОСТЬ</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53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116"/>
            <a:ext cx="9144000" cy="4093428"/>
          </a:xfrm>
          <a:prstGeom prst="rect">
            <a:avLst/>
          </a:prstGeom>
          <a:noFill/>
        </p:spPr>
        <p:txBody>
          <a:bodyPr wrap="square" rtlCol="0">
            <a:spAutoFit/>
          </a:bodyPr>
          <a:lstStyle/>
          <a:p>
            <a:pPr lvl="0" indent="450850" algn="ctr" eaLnBrk="0" fontAlgn="base" hangingPunct="0">
              <a:spcBef>
                <a:spcPct val="0"/>
              </a:spcBef>
              <a:spcAft>
                <a:spcPct val="0"/>
              </a:spcAft>
            </a:pPr>
            <a:r>
              <a:rPr lang="ru-RU" sz="2000" dirty="0" smtClean="0">
                <a:solidFill>
                  <a:srgbClr val="7030A0"/>
                </a:solidFill>
                <a:latin typeface="Times New Roman" pitchFamily="18" charset="0"/>
                <a:ea typeface="Times New Roman" pitchFamily="18" charset="0"/>
                <a:cs typeface="Times New Roman" pitchFamily="18" charset="0"/>
              </a:rPr>
              <a:t>Настоящий </a:t>
            </a:r>
            <a:r>
              <a:rPr lang="ru-RU" sz="2000" dirty="0">
                <a:solidFill>
                  <a:srgbClr val="7030A0"/>
                </a:solidFill>
                <a:latin typeface="Times New Roman" pitchFamily="18" charset="0"/>
                <a:ea typeface="Times New Roman" pitchFamily="18" charset="0"/>
                <a:cs typeface="Times New Roman" pitchFamily="18" charset="0"/>
              </a:rPr>
              <a:t>воспитатель должен:</a:t>
            </a:r>
            <a:endParaRPr lang="ru-RU" sz="2000" dirty="0">
              <a:solidFill>
                <a:srgbClr val="7030A0"/>
              </a:solidFill>
              <a:latin typeface="Times New Roman" pitchFamily="18"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любить детей – это самое главное</a:t>
            </a:r>
            <a:endParaRPr lang="ru-RU" sz="2000" dirty="0">
              <a:solidFill>
                <a:srgbClr val="7030A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заботиться о них</a:t>
            </a:r>
            <a:endParaRPr lang="ru-RU" sz="2000" dirty="0">
              <a:solidFill>
                <a:srgbClr val="7030A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уважать личность каждого ребёнка и верить в него</a:t>
            </a:r>
            <a:endParaRPr lang="ru-RU" sz="2000" dirty="0">
              <a:solidFill>
                <a:srgbClr val="7030A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знать душу каждого малыша и понимать её</a:t>
            </a:r>
            <a:endParaRPr lang="ru-RU" sz="2000" dirty="0">
              <a:solidFill>
                <a:srgbClr val="7030A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трепетно относиться к духовному миру ребёнка, его природе</a:t>
            </a:r>
            <a:endParaRPr lang="ru-RU" sz="2000" dirty="0">
              <a:solidFill>
                <a:srgbClr val="7030A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оберегать и развивать чувство собственного достоинства малыша</a:t>
            </a:r>
            <a:endParaRPr lang="ru-RU" sz="2000" dirty="0">
              <a:solidFill>
                <a:srgbClr val="7030A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buFontTx/>
              <a:buChar char="•"/>
            </a:pPr>
            <a:r>
              <a:rPr lang="ru-RU" sz="2000" dirty="0">
                <a:solidFill>
                  <a:srgbClr val="7030A0"/>
                </a:solidFill>
                <a:latin typeface="Times New Roman" pitchFamily="18" charset="0"/>
                <a:ea typeface="Times New Roman" pitchFamily="18" charset="0"/>
                <a:cs typeface="Times New Roman" pitchFamily="18" charset="0"/>
              </a:rPr>
              <a:t> стать настоящим другом каждому ребёнку.</a:t>
            </a:r>
          </a:p>
          <a:p>
            <a:pPr lvl="0" indent="450850" algn="just" eaLnBrk="0" fontAlgn="base" hangingPunct="0">
              <a:spcBef>
                <a:spcPct val="0"/>
              </a:spcBef>
              <a:spcAft>
                <a:spcPct val="0"/>
              </a:spcAft>
            </a:pPr>
            <a:r>
              <a:rPr lang="ru-RU" sz="2000" dirty="0">
                <a:solidFill>
                  <a:srgbClr val="7030A0"/>
                </a:solidFill>
                <a:latin typeface="Times New Roman" pitchFamily="18" charset="0"/>
                <a:ea typeface="Times New Roman" pitchFamily="18" charset="0"/>
                <a:cs typeface="Times New Roman" pitchFamily="18" charset="0"/>
              </a:rPr>
              <a:t>Если качества воспитателя соответствуют этим гуманистическим принципам педагогики, значит он сможет воспитать малыша внимательным, благородным, добрым, интеллектуально развитым, патриотичным, неравнодушным к проблемам окружающих, культурным, ответственным, честным, тактичным, чутким, трудолюбивым человеком.</a:t>
            </a:r>
            <a:endParaRPr lang="ru-RU" sz="2000" dirty="0">
              <a:solidFill>
                <a:srgbClr val="7030A0"/>
              </a:solidFill>
              <a:latin typeface="Times New Roman" pitchFamily="18" charset="0"/>
              <a:cs typeface="Times New Roman" pitchFamily="18" charset="0"/>
            </a:endParaRPr>
          </a:p>
        </p:txBody>
      </p:sp>
      <p:pic>
        <p:nvPicPr>
          <p:cNvPr id="9218" name="Picture 2" descr="C:\Users\hp\Desktop\восп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9" y="4112544"/>
            <a:ext cx="5580112" cy="274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96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108"/>
            <a:ext cx="9144000" cy="6863417"/>
          </a:xfrm>
          <a:prstGeom prst="rect">
            <a:avLst/>
          </a:prstGeom>
          <a:noFill/>
        </p:spPr>
        <p:txBody>
          <a:bodyPr wrap="square" rtlCol="0">
            <a:spAutoFit/>
          </a:bodyPr>
          <a:lstStyle/>
          <a:p>
            <a:pPr algn="ctr"/>
            <a:r>
              <a:rPr lang="ru-RU" sz="4400" b="0" i="0" dirty="0" smtClean="0">
                <a:solidFill>
                  <a:srgbClr val="FF0000"/>
                </a:solidFill>
                <a:effectLst/>
                <a:latin typeface="Times New Roman" panose="02020603050405020304" pitchFamily="18" charset="0"/>
                <a:cs typeface="Times New Roman" panose="02020603050405020304" pitchFamily="18" charset="0"/>
              </a:rPr>
              <a:t>Личностные качества воспитателя </a:t>
            </a:r>
            <a:endParaRPr lang="ru-RU"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b="1" i="0" dirty="0" smtClean="0">
                <a:solidFill>
                  <a:srgbClr val="FF0000"/>
                </a:solidFill>
                <a:effectLst/>
                <a:latin typeface="Times New Roman" panose="02020603050405020304" pitchFamily="18" charset="0"/>
                <a:cs typeface="Times New Roman" panose="02020603050405020304" pitchFamily="18" charset="0"/>
              </a:rPr>
              <a:t>Любовь к детям. </a:t>
            </a:r>
            <a:r>
              <a:rPr lang="ru-RU" b="0" i="0" dirty="0" smtClean="0">
                <a:solidFill>
                  <a:srgbClr val="7030A0"/>
                </a:solidFill>
                <a:effectLst/>
                <a:latin typeface="Times New Roman" panose="02020603050405020304" pitchFamily="18" charset="0"/>
                <a:cs typeface="Times New Roman" panose="02020603050405020304" pitchFamily="18" charset="0"/>
              </a:rPr>
              <a:t>Это важное качество для любого педагога, а для воспитателя его можно смело поставить на первое место. Быть воспитателем – это огромный труд. Хорошо, когда человек любит свою работу и старается выполнять её добросовестно. Такое часто бывает, когда профессия выбрана не случайно, а является призванием человека. </a:t>
            </a:r>
          </a:p>
          <a:p>
            <a:pPr marL="285750" indent="-285750" algn="just">
              <a:buFont typeface="Arial" panose="020B0604020202020204" pitchFamily="34" charset="0"/>
              <a:buChar char="•"/>
            </a:pPr>
            <a:r>
              <a:rPr lang="ru-RU" b="1" i="0" dirty="0" smtClean="0">
                <a:solidFill>
                  <a:srgbClr val="FF0000"/>
                </a:solidFill>
                <a:effectLst/>
                <a:latin typeface="Times New Roman" panose="02020603050405020304" pitchFamily="18" charset="0"/>
                <a:cs typeface="Times New Roman" panose="02020603050405020304" pitchFamily="18" charset="0"/>
              </a:rPr>
              <a:t>Доброта. </a:t>
            </a:r>
            <a:r>
              <a:rPr lang="ru-RU" b="0" i="0" dirty="0" smtClean="0">
                <a:solidFill>
                  <a:srgbClr val="7030A0"/>
                </a:solidFill>
                <a:effectLst/>
                <a:latin typeface="Times New Roman" panose="02020603050405020304" pitchFamily="18" charset="0"/>
                <a:cs typeface="Times New Roman" panose="02020603050405020304" pitchFamily="18" charset="0"/>
              </a:rPr>
              <a:t>Воспитатель должен иметь доброе сердце, излучающее теплоту и свет, всегда открытое для детей. Такому педагогу маленькие воспитанники могут доверить свои детские тайны, попросить помощи и совета. </a:t>
            </a:r>
          </a:p>
          <a:p>
            <a:pPr marL="285750" indent="-285750" algn="just">
              <a:buFont typeface="Arial" panose="020B0604020202020204" pitchFamily="34" charset="0"/>
              <a:buChar char="•"/>
            </a:pPr>
            <a:r>
              <a:rPr lang="ru-RU" b="1" i="0" dirty="0" smtClean="0">
                <a:solidFill>
                  <a:srgbClr val="FF0000"/>
                </a:solidFill>
                <a:effectLst/>
                <a:latin typeface="Times New Roman" panose="02020603050405020304" pitchFamily="18" charset="0"/>
                <a:cs typeface="Times New Roman" panose="02020603050405020304" pitchFamily="18" charset="0"/>
              </a:rPr>
              <a:t>Отзывчивость. </a:t>
            </a:r>
            <a:r>
              <a:rPr lang="ru-RU" b="0" i="0" dirty="0" smtClean="0">
                <a:solidFill>
                  <a:srgbClr val="7030A0"/>
                </a:solidFill>
                <a:effectLst/>
                <a:latin typeface="Times New Roman" panose="02020603050405020304" pitchFamily="18" charset="0"/>
                <a:cs typeface="Times New Roman" panose="02020603050405020304" pitchFamily="18" charset="0"/>
              </a:rPr>
              <a:t>Настоящий педагог всегда должен откликаться, если с ребёнком случилась беда или просто малыш немного загрустил в детском саду без родителей. Иногда улыбки и предложенной игрушки бывает достаточно, чтобы ребёнок вновь повеселел. Воспитатель должен проявлять чуткость и внимательность к каждому ребёнку, создавая в группе комфортную и доверительную атмосферу. </a:t>
            </a:r>
          </a:p>
          <a:p>
            <a:pPr marL="285750" indent="-285750" algn="just">
              <a:buFont typeface="Arial" panose="020B0604020202020204" pitchFamily="34" charset="0"/>
              <a:buChar char="•"/>
            </a:pPr>
            <a:r>
              <a:rPr lang="ru-RU" b="1" i="0" dirty="0" smtClean="0">
                <a:solidFill>
                  <a:srgbClr val="FF0000"/>
                </a:solidFill>
                <a:effectLst/>
                <a:latin typeface="Times New Roman" panose="02020603050405020304" pitchFamily="18" charset="0"/>
                <a:cs typeface="Times New Roman" panose="02020603050405020304" pitchFamily="18" charset="0"/>
              </a:rPr>
              <a:t>Ответственность. </a:t>
            </a:r>
            <a:r>
              <a:rPr lang="ru-RU" b="0" i="0" dirty="0" smtClean="0">
                <a:solidFill>
                  <a:srgbClr val="7030A0"/>
                </a:solidFill>
                <a:effectLst/>
                <a:latin typeface="Times New Roman" panose="02020603050405020304" pitchFamily="18" charset="0"/>
                <a:cs typeface="Times New Roman" panose="02020603050405020304" pitchFamily="18" charset="0"/>
              </a:rPr>
              <a:t>Невозможно представить себе безответственного воспитателя, ведь ему родители доверяют самое дорогое – своих детей. Ответственность и организованность должны стать визитными карточками дошкольного работника. </a:t>
            </a:r>
          </a:p>
          <a:p>
            <a:pPr marL="285750" indent="-285750" algn="just">
              <a:buFont typeface="Arial" panose="020B0604020202020204" pitchFamily="34" charset="0"/>
              <a:buChar char="•"/>
            </a:pPr>
            <a:r>
              <a:rPr lang="ru-RU" b="1" i="0" dirty="0" smtClean="0">
                <a:solidFill>
                  <a:srgbClr val="FF0000"/>
                </a:solidFill>
                <a:effectLst/>
                <a:latin typeface="Times New Roman" panose="02020603050405020304" pitchFamily="18" charset="0"/>
                <a:cs typeface="Times New Roman" panose="02020603050405020304" pitchFamily="18" charset="0"/>
              </a:rPr>
              <a:t>Толерантность. </a:t>
            </a:r>
            <a:r>
              <a:rPr lang="ru-RU" b="0" i="0" dirty="0" smtClean="0">
                <a:solidFill>
                  <a:srgbClr val="7030A0"/>
                </a:solidFill>
                <a:effectLst/>
                <a:latin typeface="Times New Roman" panose="02020603050405020304" pitchFamily="18" charset="0"/>
                <a:cs typeface="Times New Roman" panose="02020603050405020304" pitchFamily="18" charset="0"/>
              </a:rPr>
              <a:t>К воспитателю в группу приходят разные дети: каждый со своим характером, потребностями, интересами. Педагог должен терпимо и с уважением относиться ко всем ребятам, уважать их личность и право оставаться самими собой. </a:t>
            </a:r>
          </a:p>
          <a:p>
            <a:pPr marL="285750" indent="-285750" algn="just">
              <a:buFont typeface="Arial" panose="020B0604020202020204" pitchFamily="34" charset="0"/>
              <a:buChar char="•"/>
            </a:pPr>
            <a:r>
              <a:rPr lang="ru-RU" b="1" i="0" dirty="0" smtClean="0">
                <a:solidFill>
                  <a:srgbClr val="FF0000"/>
                </a:solidFill>
                <a:effectLst/>
                <a:latin typeface="Times New Roman" panose="02020603050405020304" pitchFamily="18" charset="0"/>
                <a:cs typeface="Times New Roman" panose="02020603050405020304" pitchFamily="18" charset="0"/>
              </a:rPr>
              <a:t>Альтруизм. </a:t>
            </a:r>
            <a:r>
              <a:rPr lang="ru-RU" b="0" i="0" dirty="0" smtClean="0">
                <a:solidFill>
                  <a:srgbClr val="7030A0"/>
                </a:solidFill>
                <a:effectLst/>
                <a:latin typeface="Times New Roman" panose="02020603050405020304" pitchFamily="18" charset="0"/>
                <a:cs typeface="Times New Roman" panose="02020603050405020304" pitchFamily="18" charset="0"/>
              </a:rPr>
              <a:t>Профессия воспитателя предполагает бескорыстное и самоотверженное служение, проявление заботы и доброты по отношению к детям. Он не может работать «вполсилы» и «для галочки». Такую фальшь всегда хорошо видно. </a:t>
            </a:r>
          </a:p>
        </p:txBody>
      </p:sp>
    </p:spTree>
    <p:extLst>
      <p:ext uri="{BB962C8B-B14F-4D97-AF65-F5344CB8AC3E}">
        <p14:creationId xmlns:p14="http://schemas.microsoft.com/office/powerpoint/2010/main" val="423591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39"/>
            <a:ext cx="9144000" cy="7017306"/>
          </a:xfrm>
          <a:prstGeom prst="rect">
            <a:avLst/>
          </a:prstGeom>
        </p:spPr>
        <p:txBody>
          <a:bodyPr wrap="square">
            <a:spAutoFit/>
          </a:bodyPr>
          <a:lstStyle/>
          <a:p>
            <a:pPr marL="285750" indent="-285750" algn="just">
              <a:buFont typeface="Arial" panose="020B0604020202020204" pitchFamily="34" charset="0"/>
              <a:buChar char="•"/>
            </a:pPr>
            <a:r>
              <a:rPr lang="ru-RU" b="1" dirty="0">
                <a:solidFill>
                  <a:srgbClr val="FF0000"/>
                </a:solidFill>
                <a:latin typeface="Times New Roman" panose="02020603050405020304" pitchFamily="18" charset="0"/>
                <a:cs typeface="Times New Roman" panose="02020603050405020304" pitchFamily="18" charset="0"/>
              </a:rPr>
              <a:t>Тактичность</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Неокрепшие детские души не терпят грубого и жестокого обращения. Воспитатель должен понимать, что ребёнка легко обидеть только потому, что он маленький и не может знать и уметь всего того, что знают и умеют взрослые. Дети могут ошибаться, шалить, не слушаться. Это нормально. Задача воспитателя – не навредить. Даже самые необходимые правила и запреты можно устанавливать, проявляя уважение и </a:t>
            </a:r>
            <a:r>
              <a:rPr lang="ru-RU" dirty="0" smtClean="0">
                <a:solidFill>
                  <a:srgbClr val="7030A0"/>
                </a:solidFill>
                <a:latin typeface="Times New Roman" panose="02020603050405020304" pitchFamily="18" charset="0"/>
                <a:cs typeface="Times New Roman" panose="02020603050405020304" pitchFamily="18" charset="0"/>
              </a:rPr>
              <a:t>понимание.</a:t>
            </a:r>
          </a:p>
          <a:p>
            <a:pPr marL="285750" indent="-285750" algn="just">
              <a:buFont typeface="Arial" panose="020B0604020202020204" pitchFamily="34" charset="0"/>
              <a:buChar char="•"/>
            </a:pPr>
            <a:r>
              <a:rPr lang="ru-RU" b="1" dirty="0" smtClean="0">
                <a:solidFill>
                  <a:srgbClr val="FF0000"/>
                </a:solidFill>
                <a:latin typeface="Times New Roman" panose="02020603050405020304" pitchFamily="18" charset="0"/>
                <a:cs typeface="Times New Roman" panose="02020603050405020304" pitchFamily="18" charset="0"/>
              </a:rPr>
              <a:t>Стрессоустойчивость</a:t>
            </a:r>
            <a:r>
              <a:rPr lang="ru-RU" dirty="0">
                <a:solidFill>
                  <a:srgbClr val="FF000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Воспитатель может испытывать постоянное эмоциональное напряжение не только из-за детей, но и родителей, с которыми порой очень сложно найти общий язык. Состояние постоянного стресса снижает качество жизни человека и негативно отражается на выполнении профессиональных обязанностей. Воспитатель должен обладать устойчивостью к эмоциональным перепадам и уметь противостоять стрессовым ситуациям, иногда даже предотвращать их. </a:t>
            </a:r>
            <a:endParaRPr lang="ru-RU" dirty="0" smtClean="0">
              <a:solidFill>
                <a:srgbClr val="7030A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b="1" dirty="0" smtClean="0">
                <a:solidFill>
                  <a:srgbClr val="FF0000"/>
                </a:solidFill>
                <a:latin typeface="Times New Roman" panose="02020603050405020304" pitchFamily="18" charset="0"/>
                <a:cs typeface="Times New Roman" panose="02020603050405020304" pitchFamily="18" charset="0"/>
              </a:rPr>
              <a:t>Трудолюбие</a:t>
            </a:r>
            <a:r>
              <a:rPr lang="ru-RU" b="1" dirty="0">
                <a:solidFill>
                  <a:srgbClr val="FF000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Это качество позволяет педагогу быть активным и инициативным, постоянно придумывать для детей интересные и познавательные занятия. Воспитатель не должен лениться (в жизни, работе, досуге), ведь он является для детей примером для подражания. </a:t>
            </a:r>
            <a:endParaRPr lang="ru-RU" dirty="0" smtClean="0">
              <a:solidFill>
                <a:srgbClr val="7030A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b="1" dirty="0" smtClean="0">
                <a:solidFill>
                  <a:srgbClr val="FF0000"/>
                </a:solidFill>
                <a:latin typeface="Times New Roman" panose="02020603050405020304" pitchFamily="18" charset="0"/>
                <a:cs typeface="Times New Roman" panose="02020603050405020304" pitchFamily="18" charset="0"/>
              </a:rPr>
              <a:t>Оптимизм</a:t>
            </a:r>
            <a:r>
              <a:rPr lang="ru-RU" b="1" dirty="0">
                <a:solidFill>
                  <a:srgbClr val="FF000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Позитивный подход к жизни и профессии может очень пригодиться педагогу, особенно воспитателю. Дети больше тянутся к жизнерадостным взрослым, умеющим рассмешить и подбодрить в трудной ситуации. </a:t>
            </a:r>
            <a:endParaRPr lang="ru-RU" dirty="0" smtClean="0">
              <a:solidFill>
                <a:srgbClr val="7030A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b="1" dirty="0" smtClean="0">
                <a:solidFill>
                  <a:srgbClr val="FF0000"/>
                </a:solidFill>
                <a:latin typeface="Times New Roman" panose="02020603050405020304" pitchFamily="18" charset="0"/>
                <a:cs typeface="Times New Roman" panose="02020603050405020304" pitchFamily="18" charset="0"/>
              </a:rPr>
              <a:t>Творческий </a:t>
            </a:r>
            <a:r>
              <a:rPr lang="ru-RU" b="1" dirty="0">
                <a:solidFill>
                  <a:srgbClr val="FF0000"/>
                </a:solidFill>
                <a:latin typeface="Times New Roman" panose="02020603050405020304" pitchFamily="18" charset="0"/>
                <a:cs typeface="Times New Roman" panose="02020603050405020304" pitchFamily="18" charset="0"/>
              </a:rPr>
              <a:t>подход. </a:t>
            </a:r>
            <a:r>
              <a:rPr lang="ru-RU" dirty="0">
                <a:solidFill>
                  <a:srgbClr val="7030A0"/>
                </a:solidFill>
                <a:latin typeface="Times New Roman" panose="02020603050405020304" pitchFamily="18" charset="0"/>
                <a:cs typeface="Times New Roman" panose="02020603050405020304" pitchFamily="18" charset="0"/>
              </a:rPr>
              <a:t>Если воспитатель всё делает строго по образцу и рекомендациям из учебников по педагогике, годами ничего не меняя в своей работе, то рано или поздно ему станет скучно. Детям тоже не очень интересно с таким педагогом. Гораздо веселее, когда воспитатель выступает творцом, не боится экспериментировать и использовать в своей работе всегда что-то новое. Больше примеров и информации о том, какие личные качества указывать в своем резюме в разделе личные качества.</a:t>
            </a:r>
          </a:p>
        </p:txBody>
      </p:sp>
    </p:spTree>
    <p:extLst>
      <p:ext uri="{BB962C8B-B14F-4D97-AF65-F5344CB8AC3E}">
        <p14:creationId xmlns:p14="http://schemas.microsoft.com/office/powerpoint/2010/main" val="4029635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клон">
  <a:themeElements>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лон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Склон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Склон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Склон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Склон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Склон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1931</Words>
  <Application>Microsoft Office PowerPoint</Application>
  <PresentationFormat>Экран (4:3)</PresentationFormat>
  <Paragraphs>93</Paragraphs>
  <Slides>22</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Тема Office</vt:lpstr>
      <vt:lpstr>Склон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19</cp:revision>
  <dcterms:created xsi:type="dcterms:W3CDTF">2021-02-16T18:56:52Z</dcterms:created>
  <dcterms:modified xsi:type="dcterms:W3CDTF">2025-07-02T06:43:44Z</dcterms:modified>
</cp:coreProperties>
</file>