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2" r:id="rId4"/>
    <p:sldId id="258" r:id="rId5"/>
    <p:sldId id="259" r:id="rId6"/>
    <p:sldId id="260" r:id="rId7"/>
    <p:sldId id="261" r:id="rId8"/>
    <p:sldId id="262" r:id="rId9"/>
    <p:sldId id="263" r:id="rId10"/>
    <p:sldId id="264" r:id="rId11"/>
    <p:sldId id="265" r:id="rId12"/>
    <p:sldId id="266" r:id="rId13"/>
    <p:sldId id="269" r:id="rId14"/>
    <p:sldId id="267" r:id="rId15"/>
    <p:sldId id="268"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68E0C88A-6C7B-42F8-995C-87D0D6AF072E}" type="datetimeFigureOut">
              <a:rPr lang="ru-RU" smtClean="0"/>
              <a:pPr/>
              <a:t>22.08.2024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11C912-0E9E-440D-8E6F-D13362AA2C7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E0C88A-6C7B-42F8-995C-87D0D6AF072E}" type="datetimeFigureOut">
              <a:rPr lang="ru-RU" smtClean="0"/>
              <a:pPr/>
              <a:t>22.08.2024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11C912-0E9E-440D-8E6F-D13362AA2C7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E0C88A-6C7B-42F8-995C-87D0D6AF072E}" type="datetimeFigureOut">
              <a:rPr lang="ru-RU" smtClean="0"/>
              <a:pPr/>
              <a:t>22.08.2024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11C912-0E9E-440D-8E6F-D13362AA2C7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68E0C88A-6C7B-42F8-995C-87D0D6AF072E}" type="datetimeFigureOut">
              <a:rPr lang="ru-RU" smtClean="0"/>
              <a:pPr/>
              <a:t>22.08.2024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11C912-0E9E-440D-8E6F-D13362AA2C7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68E0C88A-6C7B-42F8-995C-87D0D6AF072E}" type="datetimeFigureOut">
              <a:rPr lang="ru-RU" smtClean="0"/>
              <a:pPr/>
              <a:t>22.08.2024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11C912-0E9E-440D-8E6F-D13362AA2C7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68E0C88A-6C7B-42F8-995C-87D0D6AF072E}" type="datetimeFigureOut">
              <a:rPr lang="ru-RU" smtClean="0"/>
              <a:pPr/>
              <a:t>22.08.2024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11C912-0E9E-440D-8E6F-D13362AA2C7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68E0C88A-6C7B-42F8-995C-87D0D6AF072E}" type="datetimeFigureOut">
              <a:rPr lang="ru-RU" smtClean="0"/>
              <a:pPr/>
              <a:t>22.08.2024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11C912-0E9E-440D-8E6F-D13362AA2C7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8E0C88A-6C7B-42F8-995C-87D0D6AF072E}" type="datetimeFigureOut">
              <a:rPr lang="ru-RU" smtClean="0"/>
              <a:pPr/>
              <a:t>22.08.2024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11C912-0E9E-440D-8E6F-D13362AA2C7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68E0C88A-6C7B-42F8-995C-87D0D6AF072E}" type="datetimeFigureOut">
              <a:rPr lang="ru-RU" smtClean="0"/>
              <a:pPr/>
              <a:t>22.08.2024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11C912-0E9E-440D-8E6F-D13362AA2C7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E0C88A-6C7B-42F8-995C-87D0D6AF072E}" type="datetimeFigureOut">
              <a:rPr lang="ru-RU" smtClean="0"/>
              <a:pPr/>
              <a:t>22.08.2024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11C912-0E9E-440D-8E6F-D13362AA2C7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68E0C88A-6C7B-42F8-995C-87D0D6AF072E}" type="datetimeFigureOut">
              <a:rPr lang="ru-RU" smtClean="0"/>
              <a:pPr/>
              <a:t>22.08.2024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11C912-0E9E-440D-8E6F-D13362AA2C7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E0C88A-6C7B-42F8-995C-87D0D6AF072E}" type="datetimeFigureOut">
              <a:rPr lang="ru-RU" smtClean="0"/>
              <a:pPr/>
              <a:t>22.08.2024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11C912-0E9E-440D-8E6F-D13362AA2C7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s://stihi.ru/avtor/hifiga" TargetMode="External"/><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1027" name="Picture 3" descr="C:\Users\Samsung\Desktop\1671670211_kalix-club-p-belo-goluboi-fon-dlya-prezentatsii-krasivo-67.jpg"/>
          <p:cNvPicPr>
            <a:picLocks noChangeAspect="1" noChangeArrowheads="1"/>
          </p:cNvPicPr>
          <p:nvPr/>
        </p:nvPicPr>
        <p:blipFill>
          <a:blip r:embed="rId2"/>
          <a:srcRect/>
          <a:stretch>
            <a:fillRect/>
          </a:stretch>
        </p:blipFill>
        <p:spPr bwMode="auto">
          <a:xfrm>
            <a:off x="0" y="-142900"/>
            <a:ext cx="9144000" cy="7000900"/>
          </a:xfrm>
          <a:prstGeom prst="rect">
            <a:avLst/>
          </a:prstGeom>
          <a:noFill/>
        </p:spPr>
      </p:pic>
      <p:sp>
        <p:nvSpPr>
          <p:cNvPr id="6" name="Прямоугольник 5"/>
          <p:cNvSpPr/>
          <p:nvPr/>
        </p:nvSpPr>
        <p:spPr>
          <a:xfrm>
            <a:off x="1500166" y="285728"/>
            <a:ext cx="6429420" cy="1200329"/>
          </a:xfrm>
          <a:prstGeom prst="rect">
            <a:avLst/>
          </a:prstGeom>
        </p:spPr>
        <p:txBody>
          <a:bodyPr wrap="square">
            <a:spAutoFit/>
          </a:bodyPr>
          <a:lstStyle/>
          <a:p>
            <a:pPr algn="ctr"/>
            <a:r>
              <a:rPr lang="ru-RU" sz="3600" b="1" dirty="0" smtClean="0">
                <a:solidFill>
                  <a:srgbClr val="0070C0"/>
                </a:solidFill>
              </a:rPr>
              <a:t>«Удивительный мир бабочек</a:t>
            </a:r>
          </a:p>
          <a:p>
            <a:pPr algn="ctr"/>
            <a:r>
              <a:rPr lang="ru-RU" sz="3600" b="1" dirty="0" smtClean="0">
                <a:solidFill>
                  <a:srgbClr val="0070C0"/>
                </a:solidFill>
              </a:rPr>
              <a:t>Кемеровской области»</a:t>
            </a:r>
            <a:endParaRPr lang="ru-RU" sz="3600" b="1" dirty="0">
              <a:solidFill>
                <a:srgbClr val="0070C0"/>
              </a:solidFill>
            </a:endParaRPr>
          </a:p>
        </p:txBody>
      </p:sp>
      <p:pic>
        <p:nvPicPr>
          <p:cNvPr id="1029" name="Picture 5" descr="Павлиний глаз"/>
          <p:cNvPicPr>
            <a:picLocks noChangeAspect="1" noChangeArrowheads="1"/>
          </p:cNvPicPr>
          <p:nvPr/>
        </p:nvPicPr>
        <p:blipFill>
          <a:blip r:embed="rId3"/>
          <a:srcRect l="10036" r="2153"/>
          <a:stretch>
            <a:fillRect/>
          </a:stretch>
        </p:blipFill>
        <p:spPr bwMode="auto">
          <a:xfrm>
            <a:off x="642910" y="1857364"/>
            <a:ext cx="2500330" cy="1922435"/>
          </a:xfrm>
          <a:prstGeom prst="rect">
            <a:avLst/>
          </a:prstGeom>
          <a:noFill/>
        </p:spPr>
      </p:pic>
      <p:pic>
        <p:nvPicPr>
          <p:cNvPr id="1031" name="Picture 7" descr="Лимонница"/>
          <p:cNvPicPr>
            <a:picLocks noChangeAspect="1" noChangeArrowheads="1"/>
          </p:cNvPicPr>
          <p:nvPr/>
        </p:nvPicPr>
        <p:blipFill>
          <a:blip r:embed="rId4"/>
          <a:srcRect r="7835"/>
          <a:stretch>
            <a:fillRect/>
          </a:stretch>
        </p:blipFill>
        <p:spPr bwMode="auto">
          <a:xfrm>
            <a:off x="3286116" y="1857364"/>
            <a:ext cx="2643206" cy="1972123"/>
          </a:xfrm>
          <a:prstGeom prst="rect">
            <a:avLst/>
          </a:prstGeom>
          <a:noFill/>
        </p:spPr>
      </p:pic>
      <p:pic>
        <p:nvPicPr>
          <p:cNvPr id="1036" name="Picture 12" descr="C:\Users\Samsung\Desktop\apollon_babochka-544x362.jpg"/>
          <p:cNvPicPr>
            <a:picLocks noChangeAspect="1" noChangeArrowheads="1"/>
          </p:cNvPicPr>
          <p:nvPr/>
        </p:nvPicPr>
        <p:blipFill>
          <a:blip r:embed="rId5"/>
          <a:srcRect l="7678" r="7862"/>
          <a:stretch>
            <a:fillRect/>
          </a:stretch>
        </p:blipFill>
        <p:spPr bwMode="auto">
          <a:xfrm>
            <a:off x="6143636" y="1857364"/>
            <a:ext cx="2571768" cy="2026241"/>
          </a:xfrm>
          <a:prstGeom prst="rect">
            <a:avLst/>
          </a:prstGeom>
          <a:noFill/>
        </p:spPr>
      </p:pic>
      <p:sp>
        <p:nvSpPr>
          <p:cNvPr id="12" name="Прямоугольник 11"/>
          <p:cNvSpPr/>
          <p:nvPr/>
        </p:nvSpPr>
        <p:spPr>
          <a:xfrm>
            <a:off x="2000232" y="4286256"/>
            <a:ext cx="6786610" cy="1754326"/>
          </a:xfrm>
          <a:prstGeom prst="rect">
            <a:avLst/>
          </a:prstGeom>
        </p:spPr>
        <p:txBody>
          <a:bodyPr wrap="square">
            <a:spAutoFit/>
          </a:bodyPr>
          <a:lstStyle/>
          <a:p>
            <a:pPr lvl="0" indent="227013" algn="ctr" fontAlgn="base">
              <a:spcBef>
                <a:spcPct val="0"/>
              </a:spcBef>
              <a:spcAft>
                <a:spcPct val="0"/>
              </a:spcAft>
            </a:pPr>
            <a:r>
              <a:rPr lang="ru-RU" b="1" dirty="0" smtClean="0">
                <a:cs typeface="Arial" pitchFamily="34" charset="0"/>
              </a:rPr>
              <a:t>Авторы – составители: </a:t>
            </a:r>
            <a:r>
              <a:rPr lang="ru-RU" b="1" dirty="0" err="1" smtClean="0">
                <a:cs typeface="Arial" pitchFamily="34" charset="0"/>
              </a:rPr>
              <a:t>Чапайкина</a:t>
            </a:r>
            <a:r>
              <a:rPr lang="ru-RU" b="1" dirty="0" smtClean="0">
                <a:cs typeface="Arial" pitchFamily="34" charset="0"/>
              </a:rPr>
              <a:t> Марина Ивановна,</a:t>
            </a:r>
          </a:p>
          <a:p>
            <a:pPr lvl="0" indent="227013" algn="ctr" eaLnBrk="0" fontAlgn="base" hangingPunct="0">
              <a:spcBef>
                <a:spcPct val="0"/>
              </a:spcBef>
              <a:spcAft>
                <a:spcPct val="0"/>
              </a:spcAft>
            </a:pPr>
            <a:r>
              <a:rPr lang="ru-RU" b="1" dirty="0" smtClean="0">
                <a:cs typeface="Arial" pitchFamily="34" charset="0"/>
              </a:rPr>
              <a:t>                                                   Елисеева Валентина Николаевна,</a:t>
            </a:r>
          </a:p>
          <a:p>
            <a:pPr lvl="0" indent="227013" algn="ctr" eaLnBrk="0" fontAlgn="base" hangingPunct="0">
              <a:spcBef>
                <a:spcPct val="0"/>
              </a:spcBef>
              <a:spcAft>
                <a:spcPct val="0"/>
              </a:spcAft>
            </a:pPr>
            <a:r>
              <a:rPr lang="ru-RU" b="1" dirty="0" smtClean="0">
                <a:cs typeface="Arial" pitchFamily="34" charset="0"/>
              </a:rPr>
              <a:t>                       воспитатели МБДОУ «Детский сад №7 «Ладушки»</a:t>
            </a:r>
          </a:p>
          <a:p>
            <a:pPr lvl="0" indent="227013" algn="ctr" eaLnBrk="0" fontAlgn="base" hangingPunct="0">
              <a:spcBef>
                <a:spcPct val="0"/>
              </a:spcBef>
              <a:spcAft>
                <a:spcPct val="0"/>
              </a:spcAft>
            </a:pPr>
            <a:endParaRPr lang="ru-RU" b="1" dirty="0" smtClean="0">
              <a:cs typeface="Arial" pitchFamily="34" charset="0"/>
            </a:endParaRPr>
          </a:p>
          <a:p>
            <a:pPr lvl="0" indent="227013" eaLnBrk="0" fontAlgn="base" hangingPunct="0">
              <a:spcBef>
                <a:spcPct val="0"/>
              </a:spcBef>
              <a:spcAft>
                <a:spcPct val="0"/>
              </a:spcAft>
            </a:pPr>
            <a:r>
              <a:rPr lang="ru-RU" b="1" dirty="0">
                <a:cs typeface="Arial" pitchFamily="34" charset="0"/>
              </a:rPr>
              <a:t> </a:t>
            </a:r>
            <a:r>
              <a:rPr lang="ru-RU" b="1" dirty="0" smtClean="0">
                <a:cs typeface="Arial" pitchFamily="34" charset="0"/>
              </a:rPr>
              <a:t>                                     </a:t>
            </a:r>
          </a:p>
          <a:p>
            <a:pPr lvl="0" indent="227013" eaLnBrk="0" fontAlgn="base" hangingPunct="0">
              <a:spcBef>
                <a:spcPct val="0"/>
              </a:spcBef>
              <a:spcAft>
                <a:spcPct val="0"/>
              </a:spcAft>
            </a:pPr>
            <a:r>
              <a:rPr lang="ru-RU" b="1" dirty="0">
                <a:cs typeface="Arial" pitchFamily="34" charset="0"/>
              </a:rPr>
              <a:t> </a:t>
            </a:r>
            <a:r>
              <a:rPr lang="ru-RU" b="1" dirty="0" smtClean="0">
                <a:cs typeface="Arial" pitchFamily="34" charset="0"/>
              </a:rPr>
              <a:t>                              г. Междуреченск</a:t>
            </a:r>
            <a:endParaRPr lang="ru-RU"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Samsung\Desktop\1671670211_kalix-club-p-belo-goluboi-fon-dlya-prezentatsii-krasivo-6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1268" name="Picture 4" descr="Фото: Бабочка зорька"/>
          <p:cNvPicPr>
            <a:picLocks noChangeAspect="1" noChangeArrowheads="1"/>
          </p:cNvPicPr>
          <p:nvPr/>
        </p:nvPicPr>
        <p:blipFill>
          <a:blip r:embed="rId3"/>
          <a:srcRect/>
          <a:stretch>
            <a:fillRect/>
          </a:stretch>
        </p:blipFill>
        <p:spPr bwMode="auto">
          <a:xfrm>
            <a:off x="1857356" y="642918"/>
            <a:ext cx="5715000" cy="3333750"/>
          </a:xfrm>
          <a:prstGeom prst="rect">
            <a:avLst/>
          </a:prstGeom>
          <a:noFill/>
        </p:spPr>
      </p:pic>
      <p:sp>
        <p:nvSpPr>
          <p:cNvPr id="4" name="Прямоугольник 3"/>
          <p:cNvSpPr/>
          <p:nvPr/>
        </p:nvSpPr>
        <p:spPr>
          <a:xfrm>
            <a:off x="1500166" y="3929066"/>
            <a:ext cx="6429420" cy="1569660"/>
          </a:xfrm>
          <a:prstGeom prst="rect">
            <a:avLst/>
          </a:prstGeom>
        </p:spPr>
        <p:txBody>
          <a:bodyPr wrap="square">
            <a:spAutoFit/>
          </a:bodyPr>
          <a:lstStyle/>
          <a:p>
            <a:pPr algn="ctr"/>
            <a:r>
              <a:rPr lang="ru-RU" sz="3200" b="1" dirty="0" smtClean="0">
                <a:solidFill>
                  <a:srgbClr val="0070C0"/>
                </a:solidFill>
              </a:rPr>
              <a:t>Зорька</a:t>
            </a:r>
          </a:p>
          <a:p>
            <a:pPr algn="ctr"/>
            <a:endParaRPr lang="ru-RU" sz="3200" b="1" dirty="0" smtClean="0">
              <a:solidFill>
                <a:srgbClr val="0070C0"/>
              </a:solidFill>
            </a:endParaRPr>
          </a:p>
          <a:p>
            <a:pPr algn="ctr"/>
            <a:endParaRPr lang="ru-RU" sz="3200" b="1" dirty="0" smtClean="0">
              <a:solidFill>
                <a:srgbClr val="0070C0"/>
              </a:solidFill>
            </a:endParaRPr>
          </a:p>
        </p:txBody>
      </p:sp>
      <p:sp>
        <p:nvSpPr>
          <p:cNvPr id="5" name="Прямоугольник 4"/>
          <p:cNvSpPr/>
          <p:nvPr/>
        </p:nvSpPr>
        <p:spPr>
          <a:xfrm>
            <a:off x="357158" y="4500570"/>
            <a:ext cx="8429684" cy="2031325"/>
          </a:xfrm>
          <a:prstGeom prst="rect">
            <a:avLst/>
          </a:prstGeom>
        </p:spPr>
        <p:txBody>
          <a:bodyPr wrap="square">
            <a:spAutoFit/>
          </a:bodyPr>
          <a:lstStyle/>
          <a:p>
            <a:pPr algn="ctr"/>
            <a:r>
              <a:rPr lang="ru-RU" b="1" dirty="0"/>
              <a:t>Бабочка зорька</a:t>
            </a:r>
            <a:r>
              <a:rPr lang="ru-RU" dirty="0"/>
              <a:t> – </a:t>
            </a:r>
            <a:r>
              <a:rPr lang="ru-RU" b="1" dirty="0"/>
              <a:t>одна из представительниц семейства белянок. </a:t>
            </a:r>
            <a:r>
              <a:rPr lang="ru-RU" b="1" dirty="0" smtClean="0"/>
              <a:t>Бабочка </a:t>
            </a:r>
            <a:r>
              <a:rPr lang="ru-RU" b="1" dirty="0"/>
              <a:t>имеет несколько наименований. Она может встречаться под названием аврора, короткоусая белянка или зорька </a:t>
            </a:r>
            <a:r>
              <a:rPr lang="ru-RU" b="1" dirty="0" err="1"/>
              <a:t>сердечниковая</a:t>
            </a:r>
            <a:r>
              <a:rPr lang="ru-RU" b="1" dirty="0"/>
              <a:t>. Последнее название обусловлено тесной связью насекомого с одноименным луговым растением. На нем она откладывает яйца, на нем появляются на свет гусеницы и проводят некоторую часть своего жизненного цикла. Бабочка зорька считается одной из самых миловидных и хрупких среди всех существующих бабочек.</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Samsung\Desktop\1671670211_kalix-club-p-belo-goluboi-fon-dlya-prezentatsii-krasivo-67.jpg"/>
          <p:cNvPicPr>
            <a:picLocks noChangeAspect="1" noChangeArrowheads="1"/>
          </p:cNvPicPr>
          <p:nvPr/>
        </p:nvPicPr>
        <p:blipFill>
          <a:blip r:embed="rId2"/>
          <a:srcRect/>
          <a:stretch>
            <a:fillRect/>
          </a:stretch>
        </p:blipFill>
        <p:spPr bwMode="auto">
          <a:xfrm>
            <a:off x="0" y="1"/>
            <a:ext cx="9144000" cy="6858000"/>
          </a:xfrm>
          <a:prstGeom prst="rect">
            <a:avLst/>
          </a:prstGeom>
          <a:noFill/>
        </p:spPr>
      </p:pic>
      <p:pic>
        <p:nvPicPr>
          <p:cNvPr id="12292" name="Picture 4" descr="Фото: Бабочка адмирал"/>
          <p:cNvPicPr>
            <a:picLocks noChangeAspect="1" noChangeArrowheads="1"/>
          </p:cNvPicPr>
          <p:nvPr/>
        </p:nvPicPr>
        <p:blipFill>
          <a:blip r:embed="rId3"/>
          <a:srcRect/>
          <a:stretch>
            <a:fillRect/>
          </a:stretch>
        </p:blipFill>
        <p:spPr bwMode="auto">
          <a:xfrm>
            <a:off x="1571604" y="500042"/>
            <a:ext cx="5715000" cy="3333750"/>
          </a:xfrm>
          <a:prstGeom prst="rect">
            <a:avLst/>
          </a:prstGeom>
          <a:noFill/>
        </p:spPr>
      </p:pic>
      <p:sp>
        <p:nvSpPr>
          <p:cNvPr id="4" name="Прямоугольник 3"/>
          <p:cNvSpPr/>
          <p:nvPr/>
        </p:nvSpPr>
        <p:spPr>
          <a:xfrm>
            <a:off x="571472" y="4214818"/>
            <a:ext cx="8286808" cy="1969770"/>
          </a:xfrm>
          <a:prstGeom prst="rect">
            <a:avLst/>
          </a:prstGeom>
        </p:spPr>
        <p:txBody>
          <a:bodyPr wrap="square">
            <a:spAutoFit/>
          </a:bodyPr>
          <a:lstStyle/>
          <a:p>
            <a:pPr algn="ctr"/>
            <a:r>
              <a:rPr lang="ru-RU" sz="3200" b="1" dirty="0" smtClean="0">
                <a:solidFill>
                  <a:srgbClr val="0070C0"/>
                </a:solidFill>
              </a:rPr>
              <a:t>Адмирал</a:t>
            </a:r>
            <a:endParaRPr lang="ru-RU" b="1" dirty="0" smtClean="0">
              <a:solidFill>
                <a:srgbClr val="0070C0"/>
              </a:solidFill>
            </a:endParaRPr>
          </a:p>
          <a:p>
            <a:pPr algn="ctr"/>
            <a:endParaRPr lang="ru-RU" b="1" dirty="0" smtClean="0">
              <a:solidFill>
                <a:srgbClr val="0070C0"/>
              </a:solidFill>
            </a:endParaRPr>
          </a:p>
          <a:p>
            <a:pPr algn="ctr"/>
            <a:r>
              <a:rPr lang="ru-RU" b="1" dirty="0" smtClean="0"/>
              <a:t>Одним </a:t>
            </a:r>
            <a:r>
              <a:rPr lang="ru-RU" b="1" dirty="0"/>
              <a:t>из наиболее популярных видов бабочек Кемеровской области является адмирал. Его крылья окрашены в яркий оранжевый цвет с черными и белыми полосками. Эта бабочка символизирует красоту и элегантность и является одним из главных объектов внимания фотографов и ценителей природы.</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Samsung\Desktop\1671670211_kalix-club-p-belo-goluboi-fon-dlya-prezentatsii-krasivo-6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3315" name="Picture 3" descr="C:\Users\Samsung\Desktop\0M0A6404-1024x683.jpg"/>
          <p:cNvPicPr>
            <a:picLocks noChangeAspect="1" noChangeArrowheads="1"/>
          </p:cNvPicPr>
          <p:nvPr/>
        </p:nvPicPr>
        <p:blipFill>
          <a:blip r:embed="rId3"/>
          <a:srcRect b="16707"/>
          <a:stretch>
            <a:fillRect/>
          </a:stretch>
        </p:blipFill>
        <p:spPr bwMode="auto">
          <a:xfrm>
            <a:off x="2071670" y="357166"/>
            <a:ext cx="5143536" cy="2857520"/>
          </a:xfrm>
          <a:prstGeom prst="rect">
            <a:avLst/>
          </a:prstGeom>
          <a:noFill/>
        </p:spPr>
      </p:pic>
      <p:sp>
        <p:nvSpPr>
          <p:cNvPr id="4" name="Прямоугольник 3"/>
          <p:cNvSpPr/>
          <p:nvPr/>
        </p:nvSpPr>
        <p:spPr>
          <a:xfrm>
            <a:off x="1428728" y="3286124"/>
            <a:ext cx="6858047" cy="2800767"/>
          </a:xfrm>
          <a:prstGeom prst="rect">
            <a:avLst/>
          </a:prstGeom>
        </p:spPr>
        <p:txBody>
          <a:bodyPr wrap="square">
            <a:spAutoFit/>
          </a:bodyPr>
          <a:lstStyle/>
          <a:p>
            <a:pPr algn="ctr"/>
            <a:r>
              <a:rPr lang="ru-RU" sz="3200" b="1" dirty="0" smtClean="0">
                <a:solidFill>
                  <a:srgbClr val="0070C0"/>
                </a:solidFill>
              </a:rPr>
              <a:t>Голубянка</a:t>
            </a:r>
          </a:p>
          <a:p>
            <a:pPr algn="ctr"/>
            <a:r>
              <a:rPr lang="ru-RU" b="1" dirty="0"/>
              <a:t>Некрупная симпатичная бабочка с необычным цветом крыльев. Причем, только самцы раскрашены в лазоревый цвет, у самок крылья бурые</a:t>
            </a:r>
            <a:r>
              <a:rPr lang="ru-RU" b="1" dirty="0" smtClean="0"/>
              <a:t>. </a:t>
            </a:r>
            <a:r>
              <a:rPr lang="ru-RU" b="1" dirty="0"/>
              <a:t>Глазки, нарисованные на оборотной стороне крыльев, небольшие. Поэтому испугать хищника ими не получится. Но голубянки используют глазки, чтобы дезориентировать птиц. У некоторых голубянок внизу крыльев «нарисованы» их головы. Когда птица клюет бабочку в эту голову, у нее остается лишь кусочек крыла, и бабочка успевает скрыться.</a:t>
            </a:r>
            <a:endParaRPr lang="ru-RU" b="1" dirty="0">
              <a:solidFill>
                <a:srgbClr val="0070C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C:\Users\Samsung\Desktop\1671670211_kalix-club-p-belo-goluboi-fon-dlya-prezentatsii-krasivo-6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142976" y="3244334"/>
            <a:ext cx="6929486" cy="1077218"/>
          </a:xfrm>
          <a:prstGeom prst="rect">
            <a:avLst/>
          </a:prstGeom>
        </p:spPr>
        <p:txBody>
          <a:bodyPr wrap="square">
            <a:spAutoFit/>
          </a:bodyPr>
          <a:lstStyle/>
          <a:p>
            <a:pPr algn="ctr"/>
            <a:r>
              <a:rPr lang="ru-RU" sz="3200" b="1" dirty="0" smtClean="0">
                <a:solidFill>
                  <a:srgbClr val="0070C0"/>
                </a:solidFill>
              </a:rPr>
              <a:t>Чернушка</a:t>
            </a:r>
          </a:p>
          <a:p>
            <a:pPr algn="ctr"/>
            <a:endParaRPr lang="ru-RU" sz="3200" b="1" dirty="0">
              <a:solidFill>
                <a:srgbClr val="0070C0"/>
              </a:solidFill>
            </a:endParaRPr>
          </a:p>
        </p:txBody>
      </p:sp>
      <p:sp>
        <p:nvSpPr>
          <p:cNvPr id="5" name="Прямоугольник 4"/>
          <p:cNvSpPr/>
          <p:nvPr/>
        </p:nvSpPr>
        <p:spPr>
          <a:xfrm>
            <a:off x="785786" y="3857627"/>
            <a:ext cx="7643866" cy="2031325"/>
          </a:xfrm>
          <a:prstGeom prst="rect">
            <a:avLst/>
          </a:prstGeom>
        </p:spPr>
        <p:txBody>
          <a:bodyPr wrap="square">
            <a:spAutoFit/>
          </a:bodyPr>
          <a:lstStyle/>
          <a:p>
            <a:pPr algn="ctr"/>
            <a:r>
              <a:rPr lang="ru-RU" b="1" dirty="0" smtClean="0"/>
              <a:t>Свое </a:t>
            </a:r>
            <a:r>
              <a:rPr lang="ru-RU" b="1" dirty="0"/>
              <a:t>название бабочка получила из-за наличия у вершины переднего крыла крупного темного пятна, напоминающего глаз и имеющего округлую форму, окаймленного желтым, с двумя белыми ядрышками, расположенными внутри </a:t>
            </a:r>
            <a:r>
              <a:rPr lang="ru-RU" b="1" dirty="0" smtClean="0"/>
              <a:t>него. Чернушка находится </a:t>
            </a:r>
            <a:r>
              <a:rPr lang="ru-RU" b="1" dirty="0"/>
              <a:t>на стадии вымирания, ее популяции становятся все реже. Бабочка получила свое название за темный окрас. Крылья Чернушки темно-коричневого цвета с изящными </a:t>
            </a:r>
            <a:r>
              <a:rPr lang="ru-RU" b="1" dirty="0" smtClean="0"/>
              <a:t>глазками.</a:t>
            </a:r>
            <a:endParaRPr lang="ru-RU" b="1" dirty="0"/>
          </a:p>
        </p:txBody>
      </p:sp>
      <p:pic>
        <p:nvPicPr>
          <p:cNvPr id="16389" name="Picture 5" descr="C:\Users\Samsung\Desktop\7Q2A4634-2-1024x768.jpg"/>
          <p:cNvPicPr>
            <a:picLocks noChangeAspect="1" noChangeArrowheads="1"/>
          </p:cNvPicPr>
          <p:nvPr/>
        </p:nvPicPr>
        <p:blipFill>
          <a:blip r:embed="rId3"/>
          <a:srcRect b="35913"/>
          <a:stretch>
            <a:fillRect/>
          </a:stretch>
        </p:blipFill>
        <p:spPr bwMode="auto">
          <a:xfrm>
            <a:off x="2071670" y="571480"/>
            <a:ext cx="5201920" cy="250033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C:\Users\Samsung\Desktop\1671670211_kalix-club-p-belo-goluboi-fon-dlya-prezentatsii-krasivo-6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714348" y="571480"/>
            <a:ext cx="7643866" cy="5016758"/>
          </a:xfrm>
          <a:prstGeom prst="rect">
            <a:avLst/>
          </a:prstGeom>
        </p:spPr>
        <p:txBody>
          <a:bodyPr wrap="square">
            <a:spAutoFit/>
          </a:bodyPr>
          <a:lstStyle/>
          <a:p>
            <a:pPr algn="ctr"/>
            <a:r>
              <a:rPr lang="ru-RU" sz="3200" b="1" dirty="0" smtClean="0">
                <a:solidFill>
                  <a:srgbClr val="0070C0"/>
                </a:solidFill>
              </a:rPr>
              <a:t> Большинство </a:t>
            </a:r>
            <a:r>
              <a:rPr lang="ru-RU" sz="3200" b="1" dirty="0">
                <a:solidFill>
                  <a:srgbClr val="0070C0"/>
                </a:solidFill>
              </a:rPr>
              <a:t>бабочек, обитающих на территории Кемеровской области - это редкие виды, занесенные в Красную книгу России и Красную книгу Кемеровской области. Основной причиной исчезновения бабочек является хозяйственная деятельность человека: распашка земель, уничтожение растений, которым питаются гусеницы </a:t>
            </a:r>
            <a:r>
              <a:rPr lang="ru-RU" sz="3200" b="1" dirty="0" smtClean="0">
                <a:solidFill>
                  <a:srgbClr val="0070C0"/>
                </a:solidFill>
              </a:rPr>
              <a:t>бабочек.</a:t>
            </a:r>
            <a:endParaRPr lang="ru-RU" sz="3200" dirty="0">
              <a:solidFill>
                <a:srgbClr val="0070C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Samsung\Desktop\1671670211_kalix-club-p-belo-goluboi-fon-dlya-prezentatsii-krasivo-6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2286000" y="1166843"/>
            <a:ext cx="4572000" cy="5078313"/>
          </a:xfrm>
          <a:prstGeom prst="rect">
            <a:avLst/>
          </a:prstGeom>
        </p:spPr>
        <p:txBody>
          <a:bodyPr>
            <a:spAutoFit/>
          </a:bodyPr>
          <a:lstStyle/>
          <a:p>
            <a:r>
              <a:rPr lang="ru-RU" sz="3600" b="1" dirty="0" smtClean="0">
                <a:solidFill>
                  <a:srgbClr val="0070C0"/>
                </a:solidFill>
              </a:rPr>
              <a:t>   Берегите </a:t>
            </a:r>
            <a:r>
              <a:rPr lang="ru-RU" sz="3600" b="1" dirty="0">
                <a:solidFill>
                  <a:srgbClr val="0070C0"/>
                </a:solidFill>
              </a:rPr>
              <a:t>бабочек...</a:t>
            </a:r>
          </a:p>
          <a:p>
            <a:pPr algn="ctr" fontAlgn="base"/>
            <a:r>
              <a:rPr lang="ru-RU" b="1" dirty="0" smtClean="0"/>
              <a:t>Бабочки </a:t>
            </a:r>
            <a:r>
              <a:rPr lang="ru-RU" b="1" dirty="0"/>
              <a:t>красивы и прекрасны,</a:t>
            </a:r>
            <a:br>
              <a:rPr lang="ru-RU" b="1" dirty="0"/>
            </a:br>
            <a:r>
              <a:rPr lang="ru-RU" b="1" dirty="0"/>
              <a:t>И собою украшают мир!</a:t>
            </a:r>
            <a:br>
              <a:rPr lang="ru-RU" b="1" dirty="0"/>
            </a:br>
            <a:r>
              <a:rPr lang="ru-RU" b="1" dirty="0"/>
              <a:t>Чтобы радость приносили они часто,</a:t>
            </a:r>
            <a:br>
              <a:rPr lang="ru-RU" b="1" dirty="0"/>
            </a:br>
            <a:r>
              <a:rPr lang="ru-RU" b="1" dirty="0"/>
              <a:t>Нужно нам оберегать их жизнь!</a:t>
            </a:r>
            <a:br>
              <a:rPr lang="ru-RU" b="1" dirty="0"/>
            </a:br>
            <a:r>
              <a:rPr lang="ru-RU" b="1" dirty="0"/>
              <a:t/>
            </a:r>
            <a:br>
              <a:rPr lang="ru-RU" b="1" dirty="0"/>
            </a:br>
            <a:r>
              <a:rPr lang="ru-RU" b="1" dirty="0"/>
              <a:t>Запомните, друзья мои, скорее,</a:t>
            </a:r>
            <a:br>
              <a:rPr lang="ru-RU" b="1" dirty="0"/>
            </a:br>
            <a:r>
              <a:rPr lang="ru-RU" b="1" dirty="0"/>
              <a:t>Что бабочек нельзя нам обижать!</a:t>
            </a:r>
            <a:br>
              <a:rPr lang="ru-RU" b="1" dirty="0"/>
            </a:br>
            <a:r>
              <a:rPr lang="ru-RU" b="1" dirty="0"/>
              <a:t>И, чтобы не ушло от нас веселье,</a:t>
            </a:r>
            <a:br>
              <a:rPr lang="ru-RU" b="1" dirty="0"/>
            </a:br>
            <a:r>
              <a:rPr lang="ru-RU" b="1" dirty="0"/>
              <a:t>Не вздумайте вы их уничтожать!</a:t>
            </a:r>
            <a:br>
              <a:rPr lang="ru-RU" b="1" dirty="0"/>
            </a:br>
            <a:r>
              <a:rPr lang="ru-RU" b="1" dirty="0"/>
              <a:t/>
            </a:r>
            <a:br>
              <a:rPr lang="ru-RU" b="1" dirty="0"/>
            </a:br>
            <a:r>
              <a:rPr lang="ru-RU" b="1" dirty="0"/>
              <a:t>За это они скажут вам "спасибо".</a:t>
            </a:r>
            <a:br>
              <a:rPr lang="ru-RU" b="1" dirty="0"/>
            </a:br>
            <a:r>
              <a:rPr lang="ru-RU" b="1" dirty="0"/>
              <a:t>И будут чаще к нам и больше прилетать!</a:t>
            </a:r>
            <a:br>
              <a:rPr lang="ru-RU" b="1" dirty="0"/>
            </a:br>
            <a:r>
              <a:rPr lang="ru-RU" b="1" dirty="0"/>
              <a:t>Мы будем говорить:"какое диво!"</a:t>
            </a:r>
            <a:br>
              <a:rPr lang="ru-RU" b="1" dirty="0"/>
            </a:br>
            <a:r>
              <a:rPr lang="ru-RU" b="1" dirty="0"/>
              <a:t>За бабочкой красивой наблюдать</a:t>
            </a:r>
            <a:r>
              <a:rPr lang="ru-RU" b="1" dirty="0" smtClean="0"/>
              <a:t>!</a:t>
            </a:r>
            <a:r>
              <a:rPr lang="ru-RU" b="1" i="1" dirty="0" smtClean="0">
                <a:hlinkClick r:id="rId3"/>
              </a:rPr>
              <a:t>            </a:t>
            </a:r>
            <a:r>
              <a:rPr lang="ru-RU" b="1" i="1" u="sng" dirty="0" smtClean="0">
                <a:hlinkClick r:id="rId3"/>
              </a:rPr>
              <a:t>Оксана Борисенко</a:t>
            </a:r>
            <a:endParaRPr lang="ru-RU" b="1" i="1" u="sng" dirty="0" smtClean="0"/>
          </a:p>
          <a:p>
            <a:pPr fontAlgn="base"/>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3" name="Подзаголовок 2"/>
          <p:cNvSpPr>
            <a:spLocks noGrp="1"/>
          </p:cNvSpPr>
          <p:nvPr>
            <p:ph type="subTitle" idx="1"/>
          </p:nvPr>
        </p:nvSpPr>
        <p:spPr/>
        <p:txBody>
          <a:bodyPr/>
          <a:lstStyle/>
          <a:p>
            <a:endParaRPr lang="ru-RU"/>
          </a:p>
        </p:txBody>
      </p:sp>
      <p:pic>
        <p:nvPicPr>
          <p:cNvPr id="4098" name="Picture 2" descr="C:\Users\Samsung\Desktop\1671670211_kalix-club-p-belo-goluboi-fon-dlya-prezentatsii-krasivo-6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5" name="Прямоугольник 4"/>
          <p:cNvSpPr/>
          <p:nvPr/>
        </p:nvSpPr>
        <p:spPr>
          <a:xfrm>
            <a:off x="1428728" y="1500174"/>
            <a:ext cx="6500858" cy="4247317"/>
          </a:xfrm>
          <a:prstGeom prst="rect">
            <a:avLst/>
          </a:prstGeom>
        </p:spPr>
        <p:txBody>
          <a:bodyPr wrap="square">
            <a:spAutoFit/>
          </a:bodyPr>
          <a:lstStyle/>
          <a:p>
            <a:pPr algn="ctr"/>
            <a:r>
              <a:rPr lang="ru-RU" dirty="0"/>
              <a:t/>
            </a:r>
            <a:br>
              <a:rPr lang="ru-RU" dirty="0"/>
            </a:br>
            <a:r>
              <a:rPr lang="ru-RU" sz="2800" b="1" i="1" dirty="0">
                <a:solidFill>
                  <a:srgbClr val="0070C0"/>
                </a:solidFill>
              </a:rPr>
              <a:t>Почему цветы летают</a:t>
            </a:r>
          </a:p>
          <a:p>
            <a:pPr algn="ctr"/>
            <a:r>
              <a:rPr lang="ru-RU" sz="2800" b="1" i="1" dirty="0">
                <a:solidFill>
                  <a:srgbClr val="0070C0"/>
                </a:solidFill>
              </a:rPr>
              <a:t>Средь травы без стебельков,</a:t>
            </a:r>
          </a:p>
          <a:p>
            <a:pPr algn="ctr"/>
            <a:r>
              <a:rPr lang="ru-RU" sz="2800" b="1" i="1" dirty="0">
                <a:solidFill>
                  <a:srgbClr val="0070C0"/>
                </a:solidFill>
              </a:rPr>
              <a:t>На окошки приседают</a:t>
            </a:r>
          </a:p>
          <a:p>
            <a:pPr algn="ctr"/>
            <a:r>
              <a:rPr lang="ru-RU" sz="2800" b="1" i="1" dirty="0">
                <a:solidFill>
                  <a:srgbClr val="0070C0"/>
                </a:solidFill>
              </a:rPr>
              <a:t>В блеске солнца огоньков,</a:t>
            </a:r>
          </a:p>
          <a:p>
            <a:pPr algn="ctr"/>
            <a:r>
              <a:rPr lang="ru-RU" sz="2800" b="1" i="1" dirty="0">
                <a:solidFill>
                  <a:srgbClr val="0070C0"/>
                </a:solidFill>
              </a:rPr>
              <a:t>И кружат в весёлом танце</a:t>
            </a:r>
          </a:p>
          <a:p>
            <a:pPr algn="ctr"/>
            <a:r>
              <a:rPr lang="ru-RU" sz="2800" b="1" i="1" dirty="0">
                <a:solidFill>
                  <a:srgbClr val="0070C0"/>
                </a:solidFill>
              </a:rPr>
              <a:t>Так нарядно и светло?</a:t>
            </a:r>
          </a:p>
          <a:p>
            <a:pPr algn="ctr"/>
            <a:r>
              <a:rPr lang="ru-RU" sz="2800" b="1" i="1" dirty="0">
                <a:solidFill>
                  <a:srgbClr val="0070C0"/>
                </a:solidFill>
              </a:rPr>
              <a:t>Это бабочки встречают</a:t>
            </a:r>
          </a:p>
          <a:p>
            <a:pPr algn="ctr"/>
            <a:r>
              <a:rPr lang="ru-RU" sz="2800" b="1" i="1" dirty="0">
                <a:solidFill>
                  <a:srgbClr val="0070C0"/>
                </a:solidFill>
              </a:rPr>
              <a:t>Долгожданное тепло.</a:t>
            </a:r>
          </a:p>
          <a:p>
            <a:pPr algn="ctr"/>
            <a:r>
              <a:rPr lang="ru-RU" sz="2800" b="1" i="1" dirty="0">
                <a:solidFill>
                  <a:srgbClr val="0070C0"/>
                </a:solidFill>
              </a:rPr>
              <a:t>                            </a:t>
            </a:r>
            <a:r>
              <a:rPr lang="ru-RU" sz="2800" b="1" i="1" dirty="0" err="1">
                <a:solidFill>
                  <a:srgbClr val="0070C0"/>
                </a:solidFill>
              </a:rPr>
              <a:t>М.Пиудунен</a:t>
            </a:r>
            <a:endParaRPr lang="ru-RU" sz="2800" b="1" i="1" dirty="0">
              <a:solidFill>
                <a:srgbClr val="0070C0"/>
              </a:solidFill>
            </a:endParaRPr>
          </a:p>
        </p:txBody>
      </p:sp>
      <p:sp>
        <p:nvSpPr>
          <p:cNvPr id="6" name="Прямоугольник 5"/>
          <p:cNvSpPr/>
          <p:nvPr/>
        </p:nvSpPr>
        <p:spPr>
          <a:xfrm>
            <a:off x="642910" y="214290"/>
            <a:ext cx="8072494" cy="1200329"/>
          </a:xfrm>
          <a:prstGeom prst="rect">
            <a:avLst/>
          </a:prstGeom>
        </p:spPr>
        <p:txBody>
          <a:bodyPr wrap="square">
            <a:spAutoFit/>
          </a:bodyPr>
          <a:lstStyle/>
          <a:p>
            <a:pPr algn="ctr"/>
            <a:r>
              <a:rPr lang="ru-RU" b="1" dirty="0"/>
              <a:t>Бабочки – это захватывающие создания природы, которые своей красотой и пестротой окраски способны внести яркость в любое место. Кемеровская область, расположенная в центре России, </a:t>
            </a:r>
            <a:r>
              <a:rPr lang="ru-RU" b="1" dirty="0" smtClean="0"/>
              <a:t> </a:t>
            </a:r>
            <a:r>
              <a:rPr lang="ru-RU" b="1" dirty="0"/>
              <a:t>богата разнообразными видами бабочек.</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amsung\Desktop\1671670211_kalix-club-p-belo-goluboi-fon-dlya-prezentatsii-krasivo-6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3" name="Прямоугольник 2"/>
          <p:cNvSpPr/>
          <p:nvPr/>
        </p:nvSpPr>
        <p:spPr>
          <a:xfrm>
            <a:off x="1785918" y="642918"/>
            <a:ext cx="5857915" cy="523220"/>
          </a:xfrm>
          <a:prstGeom prst="rect">
            <a:avLst/>
          </a:prstGeom>
        </p:spPr>
        <p:txBody>
          <a:bodyPr wrap="square">
            <a:spAutoFit/>
          </a:bodyPr>
          <a:lstStyle/>
          <a:p>
            <a:pPr algn="ctr"/>
            <a:r>
              <a:rPr lang="ru-RU" sz="2800" b="1" dirty="0" smtClean="0">
                <a:solidFill>
                  <a:srgbClr val="0070C0"/>
                </a:solidFill>
              </a:rPr>
              <a:t>Жизненный путь бабочки</a:t>
            </a:r>
            <a:endParaRPr lang="ru-RU" sz="2800" b="1" dirty="0">
              <a:solidFill>
                <a:srgbClr val="0070C0"/>
              </a:solidFill>
            </a:endParaRPr>
          </a:p>
        </p:txBody>
      </p:sp>
      <p:pic>
        <p:nvPicPr>
          <p:cNvPr id="4" name="Рисунок 3" descr="Butterflies_lifecircle.png"/>
          <p:cNvPicPr>
            <a:picLocks noChangeAspect="1"/>
          </p:cNvPicPr>
          <p:nvPr/>
        </p:nvPicPr>
        <p:blipFill>
          <a:blip r:embed="rId3"/>
          <a:stretch>
            <a:fillRect/>
          </a:stretch>
        </p:blipFill>
        <p:spPr>
          <a:xfrm>
            <a:off x="1500166" y="1285860"/>
            <a:ext cx="6092422" cy="5061750"/>
          </a:xfrm>
          <a:prstGeom prst="rect">
            <a:avLst/>
          </a:prstGeom>
          <a:ln w="127000" cap="sq">
            <a:solidFill>
              <a:schemeClr val="accent1"/>
            </a:solidFill>
            <a:miter lim="800000"/>
          </a:ln>
          <a:effectLst>
            <a:outerShdw blurRad="57150" dist="50800" dir="2700000" algn="tl" rotWithShape="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Samsung\Desktop\1671670211_kalix-club-p-belo-goluboi-fon-dlya-prezentatsii-krasivo-6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5124" name="Picture 4" descr="Фото: Бабочка дневной павлиний глаз"/>
          <p:cNvPicPr>
            <a:picLocks noChangeAspect="1" noChangeArrowheads="1"/>
          </p:cNvPicPr>
          <p:nvPr/>
        </p:nvPicPr>
        <p:blipFill>
          <a:blip r:embed="rId3"/>
          <a:srcRect/>
          <a:stretch>
            <a:fillRect/>
          </a:stretch>
        </p:blipFill>
        <p:spPr bwMode="auto">
          <a:xfrm>
            <a:off x="1643042" y="500042"/>
            <a:ext cx="5715000" cy="3333750"/>
          </a:xfrm>
          <a:prstGeom prst="rect">
            <a:avLst/>
          </a:prstGeom>
          <a:noFill/>
        </p:spPr>
      </p:pic>
      <p:sp>
        <p:nvSpPr>
          <p:cNvPr id="4" name="Прямоугольник 3"/>
          <p:cNvSpPr/>
          <p:nvPr/>
        </p:nvSpPr>
        <p:spPr>
          <a:xfrm>
            <a:off x="428596" y="4000504"/>
            <a:ext cx="8358246" cy="1969770"/>
          </a:xfrm>
          <a:prstGeom prst="rect">
            <a:avLst/>
          </a:prstGeom>
        </p:spPr>
        <p:txBody>
          <a:bodyPr wrap="square">
            <a:spAutoFit/>
          </a:bodyPr>
          <a:lstStyle/>
          <a:p>
            <a:pPr algn="ctr"/>
            <a:r>
              <a:rPr lang="ru-RU" sz="3200" b="1" dirty="0">
                <a:solidFill>
                  <a:srgbClr val="0070C0"/>
                </a:solidFill>
              </a:rPr>
              <a:t>Павлиний </a:t>
            </a:r>
            <a:r>
              <a:rPr lang="ru-RU" sz="3200" b="1" dirty="0" smtClean="0">
                <a:solidFill>
                  <a:srgbClr val="0070C0"/>
                </a:solidFill>
              </a:rPr>
              <a:t>глаз</a:t>
            </a:r>
            <a:endParaRPr lang="ru-RU" sz="3200" b="1" dirty="0">
              <a:solidFill>
                <a:srgbClr val="0070C0"/>
              </a:solidFill>
            </a:endParaRPr>
          </a:p>
          <a:p>
            <a:endParaRPr lang="ru-RU" b="1" dirty="0" smtClean="0"/>
          </a:p>
          <a:p>
            <a:pPr algn="ctr"/>
            <a:r>
              <a:rPr lang="ru-RU" b="1" dirty="0" smtClean="0"/>
              <a:t>Одна </a:t>
            </a:r>
            <a:r>
              <a:rPr lang="ru-RU" b="1" dirty="0"/>
              <a:t>из самых заметных среди бабочки Сибири. Бабочка получила такое красивое название за счет характерному рисунку на крыльях</a:t>
            </a:r>
            <a:r>
              <a:rPr lang="ru-RU" b="1" dirty="0" smtClean="0"/>
              <a:t>. </a:t>
            </a:r>
            <a:r>
              <a:rPr lang="ru-RU" b="1" dirty="0"/>
              <a:t>На нижней части крыльев разместились округлые рисунки, напоминающие глаза. Насекомые использует такой свой окрас в качестве защиты.</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Samsung\Desktop\1671670211_kalix-club-p-belo-goluboi-fon-dlya-prezentatsii-krasivo-6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6148" name="Picture 4" descr="Фото: Аполлон"/>
          <p:cNvPicPr>
            <a:picLocks noChangeAspect="1" noChangeArrowheads="1"/>
          </p:cNvPicPr>
          <p:nvPr/>
        </p:nvPicPr>
        <p:blipFill>
          <a:blip r:embed="rId3"/>
          <a:srcRect/>
          <a:stretch>
            <a:fillRect/>
          </a:stretch>
        </p:blipFill>
        <p:spPr bwMode="auto">
          <a:xfrm>
            <a:off x="1571604" y="500042"/>
            <a:ext cx="5715000" cy="3333750"/>
          </a:xfrm>
          <a:prstGeom prst="rect">
            <a:avLst/>
          </a:prstGeom>
          <a:noFill/>
        </p:spPr>
      </p:pic>
      <p:sp>
        <p:nvSpPr>
          <p:cNvPr id="4" name="Прямоугольник 3"/>
          <p:cNvSpPr/>
          <p:nvPr/>
        </p:nvSpPr>
        <p:spPr>
          <a:xfrm>
            <a:off x="1142976" y="3982998"/>
            <a:ext cx="6858047" cy="2246769"/>
          </a:xfrm>
          <a:prstGeom prst="rect">
            <a:avLst/>
          </a:prstGeom>
        </p:spPr>
        <p:txBody>
          <a:bodyPr wrap="square">
            <a:spAutoFit/>
          </a:bodyPr>
          <a:lstStyle/>
          <a:p>
            <a:pPr algn="ctr"/>
            <a:r>
              <a:rPr lang="ru-RU" sz="3200" b="1" dirty="0">
                <a:solidFill>
                  <a:srgbClr val="0070C0"/>
                </a:solidFill>
              </a:rPr>
              <a:t>Аполлон</a:t>
            </a:r>
            <a:r>
              <a:rPr lang="ru-RU" dirty="0"/>
              <a:t> </a:t>
            </a:r>
            <a:endParaRPr lang="ru-RU" dirty="0" smtClean="0"/>
          </a:p>
          <a:p>
            <a:pPr algn="ctr"/>
            <a:r>
              <a:rPr lang="ru-RU" b="1" dirty="0" smtClean="0"/>
              <a:t>Бабочка </a:t>
            </a:r>
            <a:r>
              <a:rPr lang="ru-RU" b="1" dirty="0"/>
              <a:t>с необычным внешним видом и своими особенностями. У насекомого крылья преимущественно окрашены в белый цвет. Иногда они </a:t>
            </a:r>
            <a:r>
              <a:rPr lang="ru-RU" b="1" dirty="0" smtClean="0"/>
              <a:t>принимают </a:t>
            </a:r>
            <a:r>
              <a:rPr lang="ru-RU" b="1" dirty="0"/>
              <a:t>мягкий кремовый оттенок. По краям у крыльев с внешней стороны можно разглядеть широкую полосу, на которой расположены белые пятна, которые ближе к туловищу сливаются в узкую полосу.</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amsung\Desktop\1671670211_kalix-club-p-belo-goluboi-fon-dlya-prezentatsii-krasivo-6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Прямоугольник 3"/>
          <p:cNvSpPr/>
          <p:nvPr/>
        </p:nvSpPr>
        <p:spPr>
          <a:xfrm>
            <a:off x="1071538" y="3982998"/>
            <a:ext cx="6929486" cy="2246769"/>
          </a:xfrm>
          <a:prstGeom prst="rect">
            <a:avLst/>
          </a:prstGeom>
        </p:spPr>
        <p:txBody>
          <a:bodyPr wrap="square">
            <a:spAutoFit/>
          </a:bodyPr>
          <a:lstStyle/>
          <a:p>
            <a:pPr algn="ctr"/>
            <a:r>
              <a:rPr lang="ru-RU" sz="3200" b="1" dirty="0" smtClean="0">
                <a:solidFill>
                  <a:srgbClr val="0070C0"/>
                </a:solidFill>
              </a:rPr>
              <a:t>Махаон</a:t>
            </a:r>
          </a:p>
          <a:p>
            <a:pPr algn="ctr"/>
            <a:r>
              <a:rPr lang="ru-RU" b="1" dirty="0"/>
              <a:t>Цвет бабочки преимущественно желтый, на котором красуются темные узоры. Крылья украшены синими и желтыми пятнышками, а у основания имеется характерный красный участок, похожий на глаз. На крыльях можно заметить множество различных оттенков, в том числе бледно-песочный, беловатый и ярко-желтый отлив.</a:t>
            </a:r>
            <a:endParaRPr lang="ru-RU" b="1" dirty="0">
              <a:solidFill>
                <a:srgbClr val="0070C0"/>
              </a:solidFill>
            </a:endParaRPr>
          </a:p>
        </p:txBody>
      </p:sp>
      <p:pic>
        <p:nvPicPr>
          <p:cNvPr id="7175" name="Picture 7" descr="C:\Users\Samsung\Desktop\mahaon-544x360.jpg"/>
          <p:cNvPicPr>
            <a:picLocks noChangeAspect="1" noChangeArrowheads="1"/>
          </p:cNvPicPr>
          <p:nvPr/>
        </p:nvPicPr>
        <p:blipFill>
          <a:blip r:embed="rId3"/>
          <a:srcRect/>
          <a:stretch>
            <a:fillRect/>
          </a:stretch>
        </p:blipFill>
        <p:spPr bwMode="auto">
          <a:xfrm>
            <a:off x="1928794" y="571480"/>
            <a:ext cx="5181600" cy="34290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Samsung\Desktop\1671670211_kalix-club-p-belo-goluboi-fon-dlya-prezentatsii-krasivo-6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8196" name="Picture 4" descr="Бабочка лимонница – одно из самых удивительных и красивых чудес природы.-4"/>
          <p:cNvPicPr>
            <a:picLocks noChangeAspect="1" noChangeArrowheads="1"/>
          </p:cNvPicPr>
          <p:nvPr/>
        </p:nvPicPr>
        <p:blipFill>
          <a:blip r:embed="rId3"/>
          <a:srcRect/>
          <a:stretch>
            <a:fillRect/>
          </a:stretch>
        </p:blipFill>
        <p:spPr bwMode="auto">
          <a:xfrm>
            <a:off x="2571736" y="500042"/>
            <a:ext cx="3859755" cy="2928958"/>
          </a:xfrm>
          <a:prstGeom prst="rect">
            <a:avLst/>
          </a:prstGeom>
          <a:noFill/>
        </p:spPr>
      </p:pic>
      <p:sp>
        <p:nvSpPr>
          <p:cNvPr id="4" name="Прямоугольник 3"/>
          <p:cNvSpPr/>
          <p:nvPr/>
        </p:nvSpPr>
        <p:spPr>
          <a:xfrm>
            <a:off x="1071538" y="3571876"/>
            <a:ext cx="6786610" cy="3139321"/>
          </a:xfrm>
          <a:prstGeom prst="rect">
            <a:avLst/>
          </a:prstGeom>
        </p:spPr>
        <p:txBody>
          <a:bodyPr wrap="square">
            <a:spAutoFit/>
          </a:bodyPr>
          <a:lstStyle/>
          <a:p>
            <a:pPr algn="ctr"/>
            <a:r>
              <a:rPr lang="ru-RU" sz="3200" b="1" dirty="0" smtClean="0">
                <a:solidFill>
                  <a:srgbClr val="0070C0"/>
                </a:solidFill>
              </a:rPr>
              <a:t>Лимонница</a:t>
            </a:r>
          </a:p>
          <a:p>
            <a:pPr algn="ctr"/>
            <a:r>
              <a:rPr lang="ru-RU" b="1" dirty="0"/>
              <a:t>Бабочка лимонница – одно из самых удивительных и красивых чудес природы. Ее изящные крылья, окрашенные в яркий лимонно-желтый цвет, привлекают к себе </a:t>
            </a:r>
            <a:r>
              <a:rPr lang="ru-RU" b="1" dirty="0" smtClean="0"/>
              <a:t>внимание. Лимонница </a:t>
            </a:r>
            <a:r>
              <a:rPr lang="ru-RU" b="1" dirty="0"/>
              <a:t>обитает в различных экосистемах, включая леса, поля и сады. Она предпочитает места с умеренным климатом, где достаточно солнечного света и растительности, на которой она может питаться. </a:t>
            </a:r>
            <a:endParaRPr lang="ru-RU" b="1" dirty="0" smtClean="0"/>
          </a:p>
          <a:p>
            <a:pPr algn="ctr"/>
            <a:endParaRPr lang="ru-RU" dirty="0" smtClean="0"/>
          </a:p>
          <a:p>
            <a:pPr algn="ctr"/>
            <a:endParaRPr lang="ru-RU" b="1" dirty="0">
              <a:solidFill>
                <a:srgbClr val="0070C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Samsung\Desktop\1671670211_kalix-club-p-belo-goluboi-fon-dlya-prezentatsii-krasivo-6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9220" name="Picture 4" descr="Фото: Бабочка капустница"/>
          <p:cNvPicPr>
            <a:picLocks noChangeAspect="1" noChangeArrowheads="1"/>
          </p:cNvPicPr>
          <p:nvPr/>
        </p:nvPicPr>
        <p:blipFill>
          <a:blip r:embed="rId3"/>
          <a:srcRect/>
          <a:stretch>
            <a:fillRect/>
          </a:stretch>
        </p:blipFill>
        <p:spPr bwMode="auto">
          <a:xfrm>
            <a:off x="1643042" y="357166"/>
            <a:ext cx="5715000" cy="3333750"/>
          </a:xfrm>
          <a:prstGeom prst="rect">
            <a:avLst/>
          </a:prstGeom>
          <a:noFill/>
        </p:spPr>
      </p:pic>
      <p:sp>
        <p:nvSpPr>
          <p:cNvPr id="4" name="Прямоугольник 3"/>
          <p:cNvSpPr/>
          <p:nvPr/>
        </p:nvSpPr>
        <p:spPr>
          <a:xfrm>
            <a:off x="285720" y="3857628"/>
            <a:ext cx="8715436" cy="2646878"/>
          </a:xfrm>
          <a:prstGeom prst="rect">
            <a:avLst/>
          </a:prstGeom>
        </p:spPr>
        <p:txBody>
          <a:bodyPr wrap="square">
            <a:spAutoFit/>
          </a:bodyPr>
          <a:lstStyle/>
          <a:p>
            <a:pPr algn="ctr"/>
            <a:r>
              <a:rPr lang="ru-RU" sz="3200" b="1" dirty="0" smtClean="0">
                <a:solidFill>
                  <a:srgbClr val="0070C0"/>
                </a:solidFill>
              </a:rPr>
              <a:t>Капустница</a:t>
            </a:r>
          </a:p>
          <a:p>
            <a:pPr algn="ctr"/>
            <a:r>
              <a:rPr lang="ru-RU" sz="1600" b="1" dirty="0" smtClean="0"/>
              <a:t>Капустница – довольно активное насекомое. Обитает она на лесных опушках, лугах и полянах, в садах и в парковой зоне, лесополосах, на обочинах дорог. Про бабочек капустниц говорят, что они являются основными вредителями огородного хозяйства, хотя это не полностью соответствует действительности – взрослые приносят больше пользы, нежели вреда. На своем теле бабочка капустница может переносить пыльцу растений, тем самым опыляя их. Поэтому можно отметить, что взрослая особь бабочки не только не вредит человеку, но и приносит пользу, опыляя растения. Вред же приносят гусеницы, поедающие сельскохозяйственные культуры человека</a:t>
            </a:r>
            <a:r>
              <a:rPr lang="ru-RU" b="1" dirty="0" smtClean="0"/>
              <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Samsung\Desktop\1671670211_kalix-club-p-belo-goluboi-fon-dlya-prezentatsii-krasivo-67.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pic>
        <p:nvPicPr>
          <p:cNvPr id="10244" name="Picture 4" descr="Крапивница"/>
          <p:cNvPicPr>
            <a:picLocks noChangeAspect="1" noChangeArrowheads="1"/>
          </p:cNvPicPr>
          <p:nvPr/>
        </p:nvPicPr>
        <p:blipFill>
          <a:blip r:embed="rId3"/>
          <a:srcRect/>
          <a:stretch>
            <a:fillRect/>
          </a:stretch>
        </p:blipFill>
        <p:spPr bwMode="auto">
          <a:xfrm>
            <a:off x="1571604" y="214290"/>
            <a:ext cx="5715000" cy="3333750"/>
          </a:xfrm>
          <a:prstGeom prst="rect">
            <a:avLst/>
          </a:prstGeom>
          <a:noFill/>
        </p:spPr>
      </p:pic>
      <p:sp>
        <p:nvSpPr>
          <p:cNvPr id="4" name="Прямоугольник 3"/>
          <p:cNvSpPr/>
          <p:nvPr/>
        </p:nvSpPr>
        <p:spPr>
          <a:xfrm>
            <a:off x="1071538" y="3643314"/>
            <a:ext cx="7143800" cy="1077218"/>
          </a:xfrm>
          <a:prstGeom prst="rect">
            <a:avLst/>
          </a:prstGeom>
        </p:spPr>
        <p:txBody>
          <a:bodyPr wrap="square">
            <a:spAutoFit/>
          </a:bodyPr>
          <a:lstStyle/>
          <a:p>
            <a:pPr algn="ctr"/>
            <a:r>
              <a:rPr lang="ru-RU" sz="3200" b="1" dirty="0" smtClean="0">
                <a:solidFill>
                  <a:srgbClr val="0070C0"/>
                </a:solidFill>
              </a:rPr>
              <a:t>Крапивница</a:t>
            </a:r>
          </a:p>
          <a:p>
            <a:pPr algn="ctr"/>
            <a:endParaRPr lang="ru-RU" sz="3200" b="1" dirty="0" smtClean="0">
              <a:solidFill>
                <a:srgbClr val="0070C0"/>
              </a:solidFill>
            </a:endParaRPr>
          </a:p>
        </p:txBody>
      </p:sp>
      <p:sp>
        <p:nvSpPr>
          <p:cNvPr id="5" name="Прямоугольник 4"/>
          <p:cNvSpPr/>
          <p:nvPr/>
        </p:nvSpPr>
        <p:spPr>
          <a:xfrm>
            <a:off x="928662" y="4214818"/>
            <a:ext cx="7358114" cy="1754326"/>
          </a:xfrm>
          <a:prstGeom prst="rect">
            <a:avLst/>
          </a:prstGeom>
        </p:spPr>
        <p:txBody>
          <a:bodyPr wrap="square">
            <a:spAutoFit/>
          </a:bodyPr>
          <a:lstStyle/>
          <a:p>
            <a:pPr algn="ctr"/>
            <a:r>
              <a:rPr lang="ru-RU" b="1" dirty="0"/>
              <a:t>Бабочка крапивница</a:t>
            </a:r>
            <a:r>
              <a:rPr lang="ru-RU" dirty="0"/>
              <a:t> — </a:t>
            </a:r>
            <a:r>
              <a:rPr lang="ru-RU" b="1" dirty="0"/>
              <a:t>одна из самых ярких и красочных представительниц дневных бабочек. Свое название она получила благодаря пищевым пристрастиям. Эти насекомые не только питаются крапивой, но и часто сидят на листьях данного растения, не боясь быть ужаленными. Иногда их называют «шоколадницами». У этих созданий необычайно красивые и нежные крылья.</a:t>
            </a: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693</TotalTime>
  <Words>575</Words>
  <Application>Microsoft Office PowerPoint</Application>
  <PresentationFormat>Экран (4:3)</PresentationFormat>
  <Paragraphs>44</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Samsung</dc:creator>
  <cp:lastModifiedBy>Samsung</cp:lastModifiedBy>
  <cp:revision>71</cp:revision>
  <dcterms:created xsi:type="dcterms:W3CDTF">2024-08-04T03:09:59Z</dcterms:created>
  <dcterms:modified xsi:type="dcterms:W3CDTF">2024-08-22T04:59:11Z</dcterms:modified>
</cp:coreProperties>
</file>