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80625" cy="7200900"/>
  <p:notesSz cx="6858000" cy="9144000"/>
  <p:defaultTextStyle>
    <a:defPPr>
      <a:defRPr lang="ru-RU"/>
    </a:defPPr>
    <a:lvl1pPr marL="0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3730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746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119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7492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865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6238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5611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4984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44" y="-96"/>
      </p:cViewPr>
      <p:guideLst>
        <p:guide orient="horz" pos="2268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236947"/>
            <a:ext cx="8568531" cy="15435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080510"/>
            <a:ext cx="7056438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288371"/>
            <a:ext cx="2268141" cy="61441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288371"/>
            <a:ext cx="6636411" cy="61441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627245"/>
            <a:ext cx="8568531" cy="1430179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052049"/>
            <a:ext cx="8568531" cy="157519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37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74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11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749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686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6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561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49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680211"/>
            <a:ext cx="4452276" cy="47522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1680211"/>
            <a:ext cx="4452276" cy="47522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11869"/>
            <a:ext cx="4454027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30" indent="0">
              <a:buNone/>
              <a:defRPr sz="2200" b="1"/>
            </a:lvl2pPr>
            <a:lvl3pPr marL="987461" indent="0">
              <a:buNone/>
              <a:defRPr sz="1900" b="1"/>
            </a:lvl3pPr>
            <a:lvl4pPr marL="1481191" indent="0">
              <a:buNone/>
              <a:defRPr sz="1700" b="1"/>
            </a:lvl4pPr>
            <a:lvl5pPr marL="1974921" indent="0">
              <a:buNone/>
              <a:defRPr sz="1700" b="1"/>
            </a:lvl5pPr>
            <a:lvl6pPr marL="2468651" indent="0">
              <a:buNone/>
              <a:defRPr sz="1700" b="1"/>
            </a:lvl6pPr>
            <a:lvl7pPr marL="2962382" indent="0">
              <a:buNone/>
              <a:defRPr sz="1700" b="1"/>
            </a:lvl7pPr>
            <a:lvl8pPr marL="3456112" indent="0">
              <a:buNone/>
              <a:defRPr sz="1700" b="1"/>
            </a:lvl8pPr>
            <a:lvl9pPr marL="3949842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283619"/>
            <a:ext cx="4454027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11869"/>
            <a:ext cx="4455776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30" indent="0">
              <a:buNone/>
              <a:defRPr sz="2200" b="1"/>
            </a:lvl2pPr>
            <a:lvl3pPr marL="987461" indent="0">
              <a:buNone/>
              <a:defRPr sz="1900" b="1"/>
            </a:lvl3pPr>
            <a:lvl4pPr marL="1481191" indent="0">
              <a:buNone/>
              <a:defRPr sz="1700" b="1"/>
            </a:lvl4pPr>
            <a:lvl5pPr marL="1974921" indent="0">
              <a:buNone/>
              <a:defRPr sz="1700" b="1"/>
            </a:lvl5pPr>
            <a:lvl6pPr marL="2468651" indent="0">
              <a:buNone/>
              <a:defRPr sz="1700" b="1"/>
            </a:lvl6pPr>
            <a:lvl7pPr marL="2962382" indent="0">
              <a:buNone/>
              <a:defRPr sz="1700" b="1"/>
            </a:lvl7pPr>
            <a:lvl8pPr marL="3456112" indent="0">
              <a:buNone/>
              <a:defRPr sz="1700" b="1"/>
            </a:lvl8pPr>
            <a:lvl9pPr marL="3949842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283619"/>
            <a:ext cx="4455776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286702"/>
            <a:ext cx="3316456" cy="122015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286703"/>
            <a:ext cx="5635349" cy="6145769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506856"/>
            <a:ext cx="3316456" cy="4925616"/>
          </a:xfrm>
        </p:spPr>
        <p:txBody>
          <a:bodyPr/>
          <a:lstStyle>
            <a:lvl1pPr marL="0" indent="0">
              <a:buNone/>
              <a:defRPr sz="1500"/>
            </a:lvl1pPr>
            <a:lvl2pPr marL="493730" indent="0">
              <a:buNone/>
              <a:defRPr sz="1300"/>
            </a:lvl2pPr>
            <a:lvl3pPr marL="987461" indent="0">
              <a:buNone/>
              <a:defRPr sz="1100"/>
            </a:lvl3pPr>
            <a:lvl4pPr marL="1481191" indent="0">
              <a:buNone/>
              <a:defRPr sz="1000"/>
            </a:lvl4pPr>
            <a:lvl5pPr marL="1974921" indent="0">
              <a:buNone/>
              <a:defRPr sz="1000"/>
            </a:lvl5pPr>
            <a:lvl6pPr marL="2468651" indent="0">
              <a:buNone/>
              <a:defRPr sz="1000"/>
            </a:lvl6pPr>
            <a:lvl7pPr marL="2962382" indent="0">
              <a:buNone/>
              <a:defRPr sz="1000"/>
            </a:lvl7pPr>
            <a:lvl8pPr marL="3456112" indent="0">
              <a:buNone/>
              <a:defRPr sz="1000"/>
            </a:lvl8pPr>
            <a:lvl9pPr marL="394984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040630"/>
            <a:ext cx="6048375" cy="59507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43414"/>
            <a:ext cx="6048375" cy="4320540"/>
          </a:xfrm>
        </p:spPr>
        <p:txBody>
          <a:bodyPr/>
          <a:lstStyle>
            <a:lvl1pPr marL="0" indent="0">
              <a:buNone/>
              <a:defRPr sz="3500"/>
            </a:lvl1pPr>
            <a:lvl2pPr marL="493730" indent="0">
              <a:buNone/>
              <a:defRPr sz="3000"/>
            </a:lvl2pPr>
            <a:lvl3pPr marL="987461" indent="0">
              <a:buNone/>
              <a:defRPr sz="2600"/>
            </a:lvl3pPr>
            <a:lvl4pPr marL="1481191" indent="0">
              <a:buNone/>
              <a:defRPr sz="2200"/>
            </a:lvl4pPr>
            <a:lvl5pPr marL="1974921" indent="0">
              <a:buNone/>
              <a:defRPr sz="2200"/>
            </a:lvl5pPr>
            <a:lvl6pPr marL="2468651" indent="0">
              <a:buNone/>
              <a:defRPr sz="2200"/>
            </a:lvl6pPr>
            <a:lvl7pPr marL="2962382" indent="0">
              <a:buNone/>
              <a:defRPr sz="2200"/>
            </a:lvl7pPr>
            <a:lvl8pPr marL="3456112" indent="0">
              <a:buNone/>
              <a:defRPr sz="2200"/>
            </a:lvl8pPr>
            <a:lvl9pPr marL="3949842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635705"/>
            <a:ext cx="6048375" cy="845105"/>
          </a:xfrm>
        </p:spPr>
        <p:txBody>
          <a:bodyPr/>
          <a:lstStyle>
            <a:lvl1pPr marL="0" indent="0">
              <a:buNone/>
              <a:defRPr sz="1500"/>
            </a:lvl1pPr>
            <a:lvl2pPr marL="493730" indent="0">
              <a:buNone/>
              <a:defRPr sz="1300"/>
            </a:lvl2pPr>
            <a:lvl3pPr marL="987461" indent="0">
              <a:buNone/>
              <a:defRPr sz="1100"/>
            </a:lvl3pPr>
            <a:lvl4pPr marL="1481191" indent="0">
              <a:buNone/>
              <a:defRPr sz="1000"/>
            </a:lvl4pPr>
            <a:lvl5pPr marL="1974921" indent="0">
              <a:buNone/>
              <a:defRPr sz="1000"/>
            </a:lvl5pPr>
            <a:lvl6pPr marL="2468651" indent="0">
              <a:buNone/>
              <a:defRPr sz="1000"/>
            </a:lvl6pPr>
            <a:lvl7pPr marL="2962382" indent="0">
              <a:buNone/>
              <a:defRPr sz="1000"/>
            </a:lvl7pPr>
            <a:lvl8pPr marL="3456112" indent="0">
              <a:buNone/>
              <a:defRPr sz="1000"/>
            </a:lvl8pPr>
            <a:lvl9pPr marL="394984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563" cy="1200150"/>
          </a:xfrm>
          <a:prstGeom prst="rect">
            <a:avLst/>
          </a:prstGeom>
        </p:spPr>
        <p:txBody>
          <a:bodyPr vert="horz" lIns="98746" tIns="49373" rIns="98746" bIns="4937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80211"/>
            <a:ext cx="9072563" cy="4752261"/>
          </a:xfrm>
          <a:prstGeom prst="rect">
            <a:avLst/>
          </a:prstGeom>
        </p:spPr>
        <p:txBody>
          <a:bodyPr vert="horz" lIns="98746" tIns="49373" rIns="98746" bIns="4937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6674168"/>
            <a:ext cx="2352146" cy="383381"/>
          </a:xfrm>
          <a:prstGeom prst="rect">
            <a:avLst/>
          </a:prstGeom>
        </p:spPr>
        <p:txBody>
          <a:bodyPr vert="horz" lIns="98746" tIns="49373" rIns="98746" bIns="4937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6674168"/>
            <a:ext cx="3192198" cy="383381"/>
          </a:xfrm>
          <a:prstGeom prst="rect">
            <a:avLst/>
          </a:prstGeom>
        </p:spPr>
        <p:txBody>
          <a:bodyPr vert="horz" lIns="98746" tIns="49373" rIns="98746" bIns="4937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6674168"/>
            <a:ext cx="2352146" cy="383381"/>
          </a:xfrm>
          <a:prstGeom prst="rect">
            <a:avLst/>
          </a:prstGeom>
        </p:spPr>
        <p:txBody>
          <a:bodyPr vert="horz" lIns="98746" tIns="49373" rIns="98746" bIns="4937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87461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298" indent="-370298" algn="l" defTabSz="987461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2312" indent="-308581" algn="l" defTabSz="987461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326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056" indent="-246865" algn="l" defTabSz="98746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786" indent="-246865" algn="l" defTabSz="98746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5517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247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2977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6707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30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61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191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4921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651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382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112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49842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080626" cy="720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1288" y="1957376"/>
            <a:ext cx="6572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 : «Здравствуй, здравствуй Новый год!»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3254" y="4314830"/>
            <a:ext cx="29289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Подготовила: учитель – логопед МБДОУ №45</a:t>
            </a:r>
          </a:p>
          <a:p>
            <a:pPr algn="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«Добрая фея»</a:t>
            </a:r>
          </a:p>
          <a:p>
            <a:pPr algn="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Шелбогашева И.Н.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626" cy="720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5536" y="1242996"/>
            <a:ext cx="7143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Выводы: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процессе реализации проекта дети были увлечены различными видами деятельности по теме. Проводимая работа объединяла детей, создавала праздничную предновогоднюю атмосферу в коллективе. Полученные знания дети использовали в игровой деятельности, делились полученными знаниями с родителями и друзьями.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с удовольствием вспоминают о новогодних праздниках, рассматривают альбомы, коллекции открыток и фотографии, поют новогодние песни, узнают мелодии.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пришли к выводу, что проведенные в процессе реализации проекта мероприятия объединяют детей впечатлениями, переживаниями. А также то, что дети получили много новых знаний, расширился их словарный запас, возрос познавательный интерес.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результате проведенной работы мы отметили: - активное включение родителей в педагогический процесс МДБОУ, укрепление заинтересованности в сотрудничестве с детским садом.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Подводя итоги своей работы, мы можем сделать вывод: мы добились поставленной цели, воспитанники узнали много нового и интересного о Новогодних традициях.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080626" cy="720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5602" y="671492"/>
            <a:ext cx="63579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Краткосрочный образовательный проект.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Срок реализации с 20.12 по 27.12.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Рассчитан на детей разновозрастной группы с ОВЗ.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Направление: развитие речи.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Участники: дети, учитель-логопед, воспитатели, музыкальный руководитель, родители.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1222" y="2243128"/>
            <a:ext cx="78581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Актуальность.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Новый год — это радостная сказка и для детей, и для взрослых. Детей восхищает сама атмосфера праздника и волшебства. Дед Мороз с его неизменной юной спутницей, долгожданные подарки, разноцветные сверкающие гирлянды и ярко украшенная ёлочка принесут детям ощущение чуда.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Дошколятам доставляет особую радость встреча Нового года не только в семье, с родителями и бабушками, но и в своей дружной компании, например, в детском саду. Поводить хороводы вокруг ёлочки, получить подарки от настоящего Деда Мороза и всем хором звать Снегурочку. Все это придаёт празднику особое очарование, а приятные воспоминания остаются потом на всю жизнь.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подготовке к празднованию Нового года у детей часто возникали вопросы: а почему украшают ёлку? А Дед Мороз настоящий? А где он живёт? А подарки Дед Мороз принесёт? Все, и млад, и стар, ждут с нетерпением встречи нового года, каждая семья занята предновогодними хлопотами. А самый главный символ новогоднего праздника - елка, с ее нарядами, украшениями. Данный проект направлен на приобщение детей к народным праздникам, их особенностям проведения. Участие детей в проекте позволит им стать непосредственными участниками подготовки к Новому году, расширит представление о традициях и обычаях празднования нового года, его сказочных персонажах, поможет им полностью окунуться в предновогоднюю бурю эмоций и впечатлений.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Разобраться в этих вопросах поможет деятельность, осуществляемая в ходе реализации проекта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«Здравствуй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здравствуй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Новый год». Проект сблизит взрослых и детей в преддверии праздника, поможет в организации утренника и оформлении выставки.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080626" cy="720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966" y="314302"/>
            <a:ext cx="878687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Расширение знаний детей о новогоднем празднике, традициях празднования Нового года; создание условий для активизации, расширения, уточнения словарного запаса по теме, формировать грамматический строй речи.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Образовательные: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-упражнять в образовании относительных прилагательных; в употреблении предлогов; имен существительных в Р. п., Д. п. и Т. п.; в составлении простых предложений; в подборе прилагательных к существительным; согласование числительных с существительными;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 обогащать словарный запас (как активный, так и пассивный).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Развивающие: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развивать навыки счета, конструктивные способности, ориентировку в пространстве и во времени, внимание, логическое мышление, воображение, память, мелкую моторику и речь;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 развивать творческое воображение, фантазию.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Воспитывающие: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 воспитывать умение внимательно слушать, дополнять ответы;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-воспитывать у детей доброжелательное и внимательное отношение к людям, которые находятся рядом;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привлечь родителей как активных участников жизни группы к подготовке к Новогоднему празднику, укрепить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родительские отношения. Побудить родителей к совместной творческой деятельности с детьми.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280" y="4386268"/>
            <a:ext cx="68580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Расширение знаний и интереса у детей к народной традиции отмечать праздник Нового года.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Обогащение словаря (как активного, так и пассивного) детей по теме.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Воспитание у детей бережного отношения к продуктам собственного труда и труда взрослых.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Появление интереса у родителей к жизни ДОУ.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у детей любознательности, творческих способностей, познавательной активности, коммуникативных навыков.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080626" cy="720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4230" y="671492"/>
            <a:ext cx="564360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Этапы проекта</a:t>
            </a:r>
            <a:endParaRPr lang="ru-RU" dirty="0" smtClean="0"/>
          </a:p>
          <a:p>
            <a:r>
              <a:rPr lang="ru-RU" b="1" i="1" u="sng" dirty="0" smtClean="0"/>
              <a:t>I этап проекта – подготовительный</a:t>
            </a:r>
            <a:endParaRPr lang="ru-RU" dirty="0" smtClean="0"/>
          </a:p>
          <a:p>
            <a:r>
              <a:rPr lang="ru-RU" u="sng" dirty="0" smtClean="0"/>
              <a:t>Сбор информации</a:t>
            </a:r>
            <a:endParaRPr lang="ru-RU" dirty="0" smtClean="0"/>
          </a:p>
          <a:p>
            <a:r>
              <a:rPr lang="ru-RU" dirty="0" smtClean="0"/>
              <a:t>1. Довести до участников проекта важность данной проблемы.</a:t>
            </a:r>
          </a:p>
          <a:p>
            <a:r>
              <a:rPr lang="ru-RU" dirty="0" smtClean="0"/>
              <a:t>2. Подобрать методическую и художественную литературу (стихи, загадки, рассказы про Новый год)</a:t>
            </a:r>
          </a:p>
          <a:p>
            <a:r>
              <a:rPr lang="ru-RU" dirty="0" smtClean="0"/>
              <a:t>3. Подобрать иллюстрации о праздновании нового года, аудио и видео материал.</a:t>
            </a:r>
          </a:p>
          <a:p>
            <a:r>
              <a:rPr lang="ru-RU" dirty="0" smtClean="0"/>
              <a:t>4. Подобрать материал для изобразительной и продуктивной деятельности детей.</a:t>
            </a:r>
          </a:p>
          <a:p>
            <a:r>
              <a:rPr lang="ru-RU" dirty="0" smtClean="0"/>
              <a:t>5.  Подобрать материалы, атрибуты для игровой  деятельности детей.</a:t>
            </a:r>
          </a:p>
          <a:p>
            <a:r>
              <a:rPr lang="ru-RU" dirty="0" smtClean="0"/>
              <a:t>6.  Оформить выставку семейного творчества «Мастерская Деда Мороза».</a:t>
            </a:r>
          </a:p>
          <a:p>
            <a:r>
              <a:rPr lang="ru-RU" dirty="0" smtClean="0"/>
              <a:t>8. Подобрать и оформить информационный и наглядно-иллюстративный материал для родителей.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080626" cy="720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842" y="171426"/>
            <a:ext cx="900118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2 этап проекта – основной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Работа детей с логопедом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Реализация проекта в основном проходила на занятиях с логопедом – фронтально, по подгруппам и индивидуально. Дети с ОВЗ в подгруппы подбирались по уровню сформированности речевых и коммуникативных навыков, а так же с учётом их индивидуальных возможностей.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Фронтальное познавательное занятие на тему: «Новогоднее путешествие».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Подгрупповые: «Как мы встречаем Новый год», «Кто приходит в Новый год», «Зимние забавы».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Занятия включали в себя: артикуляционную гимнастику, дыхательные упражнения, отработка речевого материала, дидактические игры, игры на автоматизацию звуков, игры на развитие мелкой моторики, игры на развитие зрительно-моторных навыков.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Дыхательные упражнения: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«Сдуй снежинки», «Вьюга», «Хоккеисты».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Речевой материал: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Рассматривание иллюстраций по теме «Новый год», «Зимние забавы»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Просмотр фрагментов мультфильмов «Дед Мороз и серый волк», «Дед Мороз и лето», «Новый год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Простоквашино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и т.д.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Дидактические игры: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«Выкладывание елочки из палочек», «Бусы на елку», «Найди сходство и отличие», «Посчитай ёлки 1-2-5-10», «Выложи столько же…», «Разрезные картинки».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Игры на развитие зрительно-моторных навыков: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«Снежинки и ветер», «Два мороза», «Снежный ком».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Элементы сюжетно – ролевых игр: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Украсим ёлку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Гостям всегда рады – праздничное чаепитие.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Художественно изобразительная деятельность: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Рисование: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Зимние узоры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Раскраски по теме.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Лепка: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Снежинки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Снеговики.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080626" cy="7200900"/>
          </a:xfrm>
          <a:prstGeom prst="rect">
            <a:avLst/>
          </a:prstGeom>
        </p:spPr>
      </p:pic>
      <p:pic>
        <p:nvPicPr>
          <p:cNvPr id="4" name="Рисунок 3" descr="IMG202312250924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404" y="242864"/>
            <a:ext cx="2071702" cy="2762269"/>
          </a:xfrm>
          <a:prstGeom prst="rect">
            <a:avLst/>
          </a:prstGeom>
        </p:spPr>
      </p:pic>
      <p:pic>
        <p:nvPicPr>
          <p:cNvPr id="5" name="Рисунок 4" descr="IMG202312250927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6394" y="4100516"/>
            <a:ext cx="2057396" cy="2743195"/>
          </a:xfrm>
          <a:prstGeom prst="rect">
            <a:avLst/>
          </a:prstGeom>
        </p:spPr>
      </p:pic>
      <p:pic>
        <p:nvPicPr>
          <p:cNvPr id="6" name="Рисунок 5" descr="IMG20231225093049_BURST001_COVER.jpg"/>
          <p:cNvPicPr>
            <a:picLocks noChangeAspect="1"/>
          </p:cNvPicPr>
          <p:nvPr/>
        </p:nvPicPr>
        <p:blipFill>
          <a:blip r:embed="rId5" cstate="print"/>
          <a:srcRect t="29167"/>
          <a:stretch>
            <a:fillRect/>
          </a:stretch>
        </p:blipFill>
        <p:spPr>
          <a:xfrm>
            <a:off x="4611684" y="4886334"/>
            <a:ext cx="2223792" cy="2100252"/>
          </a:xfrm>
          <a:prstGeom prst="rect">
            <a:avLst/>
          </a:prstGeom>
        </p:spPr>
      </p:pic>
      <p:pic>
        <p:nvPicPr>
          <p:cNvPr id="7" name="Рисунок 6" descr="IMG202312251006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68610" y="242864"/>
            <a:ext cx="2057396" cy="2743194"/>
          </a:xfrm>
          <a:prstGeom prst="rect">
            <a:avLst/>
          </a:prstGeom>
        </p:spPr>
      </p:pic>
      <p:pic>
        <p:nvPicPr>
          <p:cNvPr id="8" name="Рисунок 7" descr="IMG20231227101706.jpg"/>
          <p:cNvPicPr>
            <a:picLocks noChangeAspect="1"/>
          </p:cNvPicPr>
          <p:nvPr/>
        </p:nvPicPr>
        <p:blipFill>
          <a:blip r:embed="rId7" cstate="print"/>
          <a:srcRect b="10317"/>
          <a:stretch>
            <a:fillRect/>
          </a:stretch>
        </p:blipFill>
        <p:spPr>
          <a:xfrm>
            <a:off x="5850784" y="242864"/>
            <a:ext cx="1971493" cy="2357454"/>
          </a:xfrm>
          <a:prstGeom prst="rect">
            <a:avLst/>
          </a:prstGeom>
        </p:spPr>
      </p:pic>
      <p:pic>
        <p:nvPicPr>
          <p:cNvPr id="9" name="Рисунок 8" descr="IMG2023122710310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3966" y="3171822"/>
            <a:ext cx="2357454" cy="1768091"/>
          </a:xfrm>
          <a:prstGeom prst="rect">
            <a:avLst/>
          </a:prstGeom>
        </p:spPr>
      </p:pic>
      <p:pic>
        <p:nvPicPr>
          <p:cNvPr id="10" name="Рисунок 9" descr="IMG20231228093040.jpg"/>
          <p:cNvPicPr>
            <a:picLocks noChangeAspect="1"/>
          </p:cNvPicPr>
          <p:nvPr/>
        </p:nvPicPr>
        <p:blipFill>
          <a:blip r:embed="rId9" cstate="print"/>
          <a:srcRect t="10317" b="12301"/>
          <a:stretch>
            <a:fillRect/>
          </a:stretch>
        </p:blipFill>
        <p:spPr>
          <a:xfrm>
            <a:off x="1468412" y="4886334"/>
            <a:ext cx="2007943" cy="2071701"/>
          </a:xfrm>
          <a:prstGeom prst="rect">
            <a:avLst/>
          </a:prstGeom>
        </p:spPr>
      </p:pic>
      <p:pic>
        <p:nvPicPr>
          <p:cNvPr id="11" name="Рисунок 10" descr="IMG2023122809314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40708" y="885806"/>
            <a:ext cx="1682346" cy="2243128"/>
          </a:xfrm>
          <a:prstGeom prst="rect">
            <a:avLst/>
          </a:prstGeom>
        </p:spPr>
      </p:pic>
      <p:pic>
        <p:nvPicPr>
          <p:cNvPr id="12" name="Рисунок 11" descr="IMG2023122511025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25800" y="2957508"/>
            <a:ext cx="1500198" cy="2000264"/>
          </a:xfrm>
          <a:prstGeom prst="rect">
            <a:avLst/>
          </a:prstGeom>
        </p:spPr>
      </p:pic>
      <p:pic>
        <p:nvPicPr>
          <p:cNvPr id="13" name="Рисунок 12" descr="IMG2023122710323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40378" y="2957508"/>
            <a:ext cx="2514584" cy="18859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080626" cy="720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528" y="528616"/>
            <a:ext cx="97155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Работа детей с воспитателями.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Наблюдение за снежинками.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Наблюдение за елкой на участке.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Рассматривание иллюстраций на новогоднюю тематику.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Просмотр мультфильмов о зиме, на новогоднюю тему.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Прослушивание аудиозаписей на новогоднюю тему.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Чтение художественной литературы: С. Маршак «Двенадцать месяцев», З.Александрова «Дед Мороз», К.Чуковский «Елка»,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Гримм «Госпожа Метелица», Г.-Х. Андерсен «Снежная королева».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Познавательные беседы: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Ёлочкины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подружки», «Кто приходит в Новый год».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Составление рассказов: «Как мы встречаем Новый год дома», «Как мы украшаем свой дом», «Как мы собираемся на бал».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Разучивание песен и стихотворений про Новый год.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Подвижные игры: «Снежинки и ветер», «Два мороза», «Снежный ком».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Сюжетно – ролевая игра «Семья», «Новый год у кукол», «Гостям всегда рады».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Инсценирование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новогодних сценок.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Познавательные занятия по теме.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Художественное творчество.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Раскраски на новогоднюю тему.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Изготовление украшений для интерьера группы (снежинки, гирлянды).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Работа с родителями.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Разучивание стихотворений с детьми, участвующими в выступлении на новогоднем празднике.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Помощь в изготовлении украшений и игрушек, костюмов для утренника.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Рекомендации по закреплению правил безопасности при украшении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ѐлки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при использовании гирлянды.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Консультация для родителей «Новогодние украшения своими руками».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Совместная деятельность детей и родителей (изготовление украшений для группы).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Подбор фотографий для оформления фотоальбома «Вспоминая Новый год …».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080626" cy="7200900"/>
          </a:xfrm>
          <a:prstGeom prst="rect">
            <a:avLst/>
          </a:prstGeom>
        </p:spPr>
      </p:pic>
      <p:pic>
        <p:nvPicPr>
          <p:cNvPr id="3" name="Рисунок 2" descr="IMG-20231227-WA0048.jpg"/>
          <p:cNvPicPr>
            <a:picLocks noChangeAspect="1"/>
          </p:cNvPicPr>
          <p:nvPr/>
        </p:nvPicPr>
        <p:blipFill>
          <a:blip r:embed="rId3" cstate="print"/>
          <a:srcRect l="8333" t="12301"/>
          <a:stretch>
            <a:fillRect/>
          </a:stretch>
        </p:blipFill>
        <p:spPr>
          <a:xfrm>
            <a:off x="3254362" y="1100120"/>
            <a:ext cx="3429024" cy="2460436"/>
          </a:xfrm>
          <a:prstGeom prst="rect">
            <a:avLst/>
          </a:prstGeom>
        </p:spPr>
      </p:pic>
      <p:pic>
        <p:nvPicPr>
          <p:cNvPr id="4" name="Рисунок 3" descr="IMG-20231227-WA0037.jpg"/>
          <p:cNvPicPr>
            <a:picLocks noChangeAspect="1"/>
          </p:cNvPicPr>
          <p:nvPr/>
        </p:nvPicPr>
        <p:blipFill>
          <a:blip r:embed="rId4" cstate="print"/>
          <a:srcRect l="14766" t="21230" r="5957" b="7341"/>
          <a:stretch>
            <a:fillRect/>
          </a:stretch>
        </p:blipFill>
        <p:spPr>
          <a:xfrm>
            <a:off x="468280" y="3743326"/>
            <a:ext cx="1785950" cy="2857520"/>
          </a:xfrm>
          <a:prstGeom prst="rect">
            <a:avLst/>
          </a:prstGeom>
        </p:spPr>
      </p:pic>
      <p:pic>
        <p:nvPicPr>
          <p:cNvPr id="5" name="Рисунок 4" descr="IMG-20231227-WA0032.jpg"/>
          <p:cNvPicPr>
            <a:picLocks noChangeAspect="1"/>
          </p:cNvPicPr>
          <p:nvPr/>
        </p:nvPicPr>
        <p:blipFill>
          <a:blip r:embed="rId5" cstate="print"/>
          <a:srcRect t="32143" b="22222"/>
          <a:stretch>
            <a:fillRect/>
          </a:stretch>
        </p:blipFill>
        <p:spPr>
          <a:xfrm>
            <a:off x="6897700" y="671492"/>
            <a:ext cx="2813321" cy="2279895"/>
          </a:xfrm>
          <a:prstGeom prst="rect">
            <a:avLst/>
          </a:prstGeom>
        </p:spPr>
      </p:pic>
      <p:pic>
        <p:nvPicPr>
          <p:cNvPr id="6" name="Рисунок 5" descr="IMG-20231227-WA0029.jpg"/>
          <p:cNvPicPr>
            <a:picLocks noChangeAspect="1"/>
          </p:cNvPicPr>
          <p:nvPr/>
        </p:nvPicPr>
        <p:blipFill>
          <a:blip r:embed="rId6" cstate="print"/>
          <a:srcRect t="32143" b="23214"/>
          <a:stretch>
            <a:fillRect/>
          </a:stretch>
        </p:blipFill>
        <p:spPr>
          <a:xfrm>
            <a:off x="3182924" y="4314830"/>
            <a:ext cx="3000396" cy="2378640"/>
          </a:xfrm>
          <a:prstGeom prst="rect">
            <a:avLst/>
          </a:prstGeom>
        </p:spPr>
      </p:pic>
      <p:pic>
        <p:nvPicPr>
          <p:cNvPr id="8" name="Рисунок 7" descr="IMG202312190910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69072" y="4386268"/>
            <a:ext cx="2990837" cy="2243128"/>
          </a:xfrm>
          <a:prstGeom prst="rect">
            <a:avLst/>
          </a:prstGeom>
        </p:spPr>
      </p:pic>
      <p:pic>
        <p:nvPicPr>
          <p:cNvPr id="10" name="Рисунок 9" descr="IMG20231219103620.jpg"/>
          <p:cNvPicPr>
            <a:picLocks noChangeAspect="1"/>
          </p:cNvPicPr>
          <p:nvPr/>
        </p:nvPicPr>
        <p:blipFill>
          <a:blip r:embed="rId8" cstate="print"/>
          <a:srcRect t="18254"/>
          <a:stretch>
            <a:fillRect/>
          </a:stretch>
        </p:blipFill>
        <p:spPr>
          <a:xfrm>
            <a:off x="682594" y="600054"/>
            <a:ext cx="2189095" cy="23860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080626" cy="720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2660" y="1100120"/>
            <a:ext cx="7429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3 этап проекта – заключительный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Подведение итогов работы.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Новогодний утренник.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Проведение экскурсии по группе «Украшение своими руками» (для родителей).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Фотоальбом «Вспоминая Новый год…».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Объявить благодарность самым активным родителям за участие в организации проекта.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Анализ работы по проекту.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Итог проекта: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украшение группы к Новому году;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оформление фотоальбома «Вспоминая Новый год…»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новогодний праздник для детей и родителей.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Полученные результаты: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дети научились изготавливать украшения разными способами, применяя различный материал (пластилин, вата, бумага, природный материал, и т.д.);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получили эмоциональный отклик от своей работы;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дети получили опыт составлять рассказы на новогоднюю тематику;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расширили словарный запас (как пассивный, так и активный);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дети познакомились с традициями празднования Нового года.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1298</Words>
  <Application>Microsoft Office PowerPoint</Application>
  <PresentationFormat>Произвольный</PresentationFormat>
  <Paragraphs>112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 Шевцова</dc:creator>
  <cp:lastModifiedBy>Инна Шевцова</cp:lastModifiedBy>
  <cp:revision>12</cp:revision>
  <dcterms:created xsi:type="dcterms:W3CDTF">2023-10-24T14:30:58Z</dcterms:created>
  <dcterms:modified xsi:type="dcterms:W3CDTF">2024-02-16T05:58:03Z</dcterms:modified>
</cp:coreProperties>
</file>