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7" r:id="rId3"/>
    <p:sldId id="299" r:id="rId4"/>
    <p:sldId id="294" r:id="rId5"/>
    <p:sldId id="293" r:id="rId6"/>
    <p:sldId id="292" r:id="rId7"/>
    <p:sldId id="288" r:id="rId8"/>
    <p:sldId id="287" r:id="rId9"/>
    <p:sldId id="257" r:id="rId10"/>
    <p:sldId id="278" r:id="rId11"/>
    <p:sldId id="279" r:id="rId12"/>
    <p:sldId id="269" r:id="rId13"/>
    <p:sldId id="260" r:id="rId14"/>
    <p:sldId id="262" r:id="rId15"/>
    <p:sldId id="296" r:id="rId16"/>
    <p:sldId id="261" r:id="rId17"/>
    <p:sldId id="265" r:id="rId18"/>
    <p:sldId id="286" r:id="rId19"/>
    <p:sldId id="263" r:id="rId20"/>
    <p:sldId id="291" r:id="rId21"/>
    <p:sldId id="259" r:id="rId22"/>
    <p:sldId id="258" r:id="rId23"/>
    <p:sldId id="273" r:id="rId24"/>
    <p:sldId id="272" r:id="rId25"/>
    <p:sldId id="298" r:id="rId26"/>
    <p:sldId id="270" r:id="rId27"/>
    <p:sldId id="297" r:id="rId28"/>
    <p:sldId id="271" r:id="rId29"/>
    <p:sldId id="290" r:id="rId30"/>
    <p:sldId id="289" r:id="rId31"/>
    <p:sldId id="295" r:id="rId32"/>
    <p:sldId id="300" r:id="rId33"/>
    <p:sldId id="30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C70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60000"/>
                <a:satMod val="300000"/>
              </a:schemeClr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E0A2C-3B77-4A00-BE44-A48096A79BA9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6CBACD-89EB-4812-86C5-F91A6D2C8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1;&#1077;&#1085;&#1080;&#1085;&#1075;&#1088;&#1072;&#1076;\&#1072;&#1091;&#1076;&#1080;&#1086;.&#1074;&#1080;&#1076;&#1077;&#1086;\&#1084;&#1077;&#1090;&#1088;&#1086;&#1085;&#1086;&#1084;&#1041;&#1099;&#1089;&#1090;&#1088;.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1;&#1077;&#1085;&#1080;&#1085;&#1075;&#1088;&#1072;&#1076;\&#1072;&#1091;&#1076;&#1080;&#1086;.&#1074;&#1080;&#1076;&#1077;&#1086;\&#1084;&#1077;&#1090;&#1088;&#1086;&#1085;&#1086;&#1084;&#1052;&#1045;&#1044;&#1051;&#1045;&#1053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1;&#1077;&#1085;&#1080;&#1085;&#1075;&#1088;&#1072;&#1076;\&#1072;&#1091;&#1076;&#1080;&#1086;.&#1074;&#1080;&#1076;&#1077;&#1086;\&#1056;&#1072;&#1076;&#1080;&#1086;&#1054;&#1073;&#1098;&#1103;&#1074;&#1083;&#1077;&#1085;&#1080;&#1103;%20&#1080;%20&#1086;&#1073;&#1089;&#1090;&#1088;&#1077;&#1083;&#1099;.mp3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1;&#1077;&#1085;&#1080;&#1085;&#1075;&#1088;&#1072;&#1076;\&#1072;&#1091;&#1076;&#1080;&#1086;.&#1074;&#1080;&#1076;&#1077;&#1086;\&#1054;&#1073;&#1098;&#1103;&#1074;&#1083;&#1077;&#1085;&#1080;&#1077;%20&#1042;&#1086;&#1079;&#1076;&#1091;&#1096;&#1085;&#1072;&#1103;%20&#1090;&#1088;&#1077;&#1074;&#1086;&#1075;&#1072;!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pi.rbsmi.ru/attachments/2637d2db70e070e47efcd624867b0c00cb98e5ac/store/crop/0/0/582/480/1600/0/0/6a53d41bddb77f4c8103891b90ad5b4937c9d90bfc9796332ccacd35c572/edd26be0ae6c1414fdb0988deca081e9.jpg" TargetMode="External"/><Relationship Id="rId13" Type="http://schemas.openxmlformats.org/officeDocument/2006/relationships/hyperlink" Target="https://rus.hitmotop.com/song/34886906" TargetMode="External"/><Relationship Id="rId3" Type="http://schemas.openxmlformats.org/officeDocument/2006/relationships/hyperlink" Target="https://fsd.multiurok.ru/html/2017/07/19/s_596fc39b338df/img16.jpg" TargetMode="External"/><Relationship Id="rId7" Type="http://schemas.openxmlformats.org/officeDocument/2006/relationships/hyperlink" Target="https://w7.pngwing.com/pngs/997/91/png-transparent-fighter-aircraft-airplane-bomber-military-aircraft-aircraft-fighter-aircraft-airplane-transport.png" TargetMode="External"/><Relationship Id="rId12" Type="http://schemas.openxmlformats.org/officeDocument/2006/relationships/hyperlink" Target="https://media.moddb.com/images/groups/1/3/2044/bf109k4.1.jpg" TargetMode="External"/><Relationship Id="rId2" Type="http://schemas.openxmlformats.org/officeDocument/2006/relationships/hyperlink" Target="https://zvukipro.com/zvukiludei/450-golos-levita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prikormka.ru/wp-content/uploads/2016/08/ZHmyh-Melassa-0.8-2.jpg" TargetMode="External"/><Relationship Id="rId11" Type="http://schemas.openxmlformats.org/officeDocument/2006/relationships/hyperlink" Target="https://toyandtoy.ru/800/600/https/ds04.infourok.ru/uploads/ex/0c4f/000bf32e-9aadab4b/4/img29.jpg" TargetMode="External"/><Relationship Id="rId5" Type="http://schemas.openxmlformats.org/officeDocument/2006/relationships/hyperlink" Target="https://sun9-76.userapi.com/impg/qGTo5OO6G0uZUtw-Lv9xkM4gspAZMSB0va5DLw/mr71_cscpO8.jpg?size=960x720&amp;quality=95&amp;sign=7d0984eaf0a5f08122dc601cb6b732a8&amp;c_uniq_tag=2lyrXK8pyDYjHfyCrmZD_7wg3e8ZIaLiHcm4phpBHbI&amp;type=album" TargetMode="External"/><Relationship Id="rId10" Type="http://schemas.openxmlformats.org/officeDocument/2006/relationships/hyperlink" Target="https://static1-repo.aif.ru/1/c5/72391/65b24c192db7b553f2a6ff45db119d3b.jpg" TargetMode="External"/><Relationship Id="rId4" Type="http://schemas.openxmlformats.org/officeDocument/2006/relationships/hyperlink" Target="vatars.dzeninfra.ru/get-zen_doc/1662927/pub_5e7a51d65061dc50f456af4a_5e7a53997bdb6e1b170e4686/scale_1200" TargetMode="External"/><Relationship Id="rId9" Type="http://schemas.openxmlformats.org/officeDocument/2006/relationships/hyperlink" Target="https://782329.selcdn.ru/leonardo/uploadsForSiteId/68531/texteditor/0aea6693-31c1-4e0d-a4c1-f409c782b987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1;&#1077;&#1085;&#1080;&#1085;&#1075;&#1088;&#1072;&#1076;\&#1072;&#1091;&#1076;&#1080;&#1086;.&#1074;&#1080;&#1076;&#1077;&#1086;\gimn-rossi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H:\&#1051;&#1077;&#1085;&#1080;&#1085;&#1075;&#1088;&#1072;&#1076;\&#1072;&#1091;&#1076;&#1080;&#1086;.&#1074;&#1080;&#1076;&#1077;&#1086;\&#1057;&#1074;&#1103;&#1097;&#1077;&#1085;&#1085;&#1072;&#1103;&#1042;&#1086;&#1081;&#1085;&#1072;.mp3" TargetMode="External"/><Relationship Id="rId1" Type="http://schemas.openxmlformats.org/officeDocument/2006/relationships/audio" Target="file:///H:\&#1051;&#1077;&#1085;&#1080;&#1085;&#1075;&#1088;&#1072;&#1076;\&#1072;&#1091;&#1076;&#1080;&#1086;.&#1074;&#1080;&#1076;&#1077;&#1086;\&#1051;&#1077;&#1074;&#1080;&#1090;&#1072;&#1085;&#1053;&#1040;&#1063;&#1040;&#1051;&#1054;&#1074;&#1086;&#1081;&#1085;&#1099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0036452_2-kartinkin-net-p-fon-dlya-prezentatsii-blokada-leningrada-k-2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0"/>
            <a:ext cx="6715172" cy="6429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28934"/>
            <a:ext cx="621510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bionicExp" pitchFamily="34" charset="-52"/>
              </a:rPr>
              <a:t>Блокада Ленинграда – 900 дней 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5857892"/>
            <a:ext cx="250029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/>
              <a:t>Морозова А. В.</a:t>
            </a:r>
          </a:p>
          <a:p>
            <a:pPr algn="r">
              <a:lnSpc>
                <a:spcPct val="114000"/>
              </a:lnSpc>
            </a:pPr>
            <a:r>
              <a:rPr lang="ru-RU" b="1" i="1" dirty="0" smtClean="0"/>
              <a:t>воспитатель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1652" y="6488668"/>
            <a:ext cx="254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МЕЖДУРЕЧЕНСК  - 2024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01146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 земле  взрослые и дети готовились к обороне -рыли окопы и готовили заграждения из брёвен, мешков с песком.</a:t>
            </a:r>
            <a:br>
              <a:rPr lang="ru-RU" sz="2000" dirty="0" smtClean="0"/>
            </a:br>
            <a:r>
              <a:rPr lang="ru-RU" sz="2000" dirty="0" smtClean="0"/>
              <a:t>Солдаты защищали город, устанавливали орудия.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2" name="Picture 6" descr="Жители блокадного Ленинграда на строительстве оборонительных сооружений"/>
          <p:cNvPicPr>
            <a:picLocks noChangeAspect="1" noChangeArrowheads="1"/>
          </p:cNvPicPr>
          <p:nvPr/>
        </p:nvPicPr>
        <p:blipFill>
          <a:blip r:embed="rId2" cstate="print"/>
          <a:srcRect b="10800"/>
          <a:stretch>
            <a:fillRect/>
          </a:stretch>
        </p:blipFill>
        <p:spPr bwMode="auto">
          <a:xfrm>
            <a:off x="714348" y="928670"/>
            <a:ext cx="3571900" cy="2625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4824" name="Picture 8" descr="Женщины роют противотанковый 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036537" cy="26883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34828" name="Picture 12" descr="Занятия по отражению танковой атаки на улицах Ленинграда 1942"/>
          <p:cNvPicPr>
            <a:picLocks noChangeAspect="1" noChangeArrowheads="1"/>
          </p:cNvPicPr>
          <p:nvPr/>
        </p:nvPicPr>
        <p:blipFill>
          <a:blip r:embed="rId4" cstate="print"/>
          <a:srcRect t="15201"/>
          <a:stretch>
            <a:fillRect/>
          </a:stretch>
        </p:blipFill>
        <p:spPr bwMode="auto">
          <a:xfrm flipH="1">
            <a:off x="4572000" y="3786190"/>
            <a:ext cx="4233329" cy="28574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4830" name="Picture 14" descr="Советские зенитчики готовят орудие к бою на Марсовом по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884164" cy="28432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3.ppt-online.org/files3/slide/0/0QGkqz74hSJeCg6EjobPMK5alxuvVHB9nIctOY/slide-9.jpg"/>
          <p:cNvPicPr>
            <a:picLocks noChangeAspect="1" noChangeArrowheads="1"/>
          </p:cNvPicPr>
          <p:nvPr/>
        </p:nvPicPr>
        <p:blipFill>
          <a:blip r:embed="rId2" cstate="print"/>
          <a:srcRect t="15294"/>
          <a:stretch>
            <a:fillRect/>
          </a:stretch>
        </p:blipFill>
        <p:spPr bwMode="auto">
          <a:xfrm>
            <a:off x="285720" y="2071678"/>
            <a:ext cx="7392483" cy="469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i.pinimg.com/originals/2b/30/c3/2b30c351da1297c16939c914a4136cf8.png"/>
          <p:cNvPicPr>
            <a:picLocks noChangeAspect="1" noChangeArrowheads="1"/>
          </p:cNvPicPr>
          <p:nvPr/>
        </p:nvPicPr>
        <p:blipFill>
          <a:blip r:embed="rId3" cstate="print"/>
          <a:srcRect l="11731" t="5403" r="41344" b="24362"/>
          <a:stretch>
            <a:fillRect/>
          </a:stretch>
        </p:blipFill>
        <p:spPr bwMode="auto">
          <a:xfrm>
            <a:off x="5572132" y="1785926"/>
            <a:ext cx="1905013" cy="1857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42852"/>
            <a:ext cx="7215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Небо защищали наши самолёты и аэростаты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   Транспортное средство для передвижения по воздуху;  представляет собой летательный аппарат, состоящий из оболочки, наполненной легким газом (водородом или гелием), и подвешенного к ней корпуса, в котором находятся управляющие аэростатом люди и грузы;</a:t>
            </a:r>
          </a:p>
          <a:p>
            <a:pPr algn="r"/>
            <a:r>
              <a:rPr lang="ru-RU" dirty="0" smtClean="0"/>
              <a:t> различают привязные, свободные и управляемые аппараты</a:t>
            </a:r>
          </a:p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7412" name="Picture 4" descr="https://i.pinimg.com/originals/2b/30/c3/2b30c351da1297c16939c914a4136cf8.png"/>
          <p:cNvPicPr>
            <a:picLocks noChangeAspect="1" noChangeArrowheads="1"/>
          </p:cNvPicPr>
          <p:nvPr/>
        </p:nvPicPr>
        <p:blipFill>
          <a:blip r:embed="rId4" cstate="print"/>
          <a:srcRect l="8212" t="16208" b="20760"/>
          <a:stretch>
            <a:fillRect/>
          </a:stretch>
        </p:blipFill>
        <p:spPr bwMode="auto">
          <a:xfrm>
            <a:off x="1643042" y="2000240"/>
            <a:ext cx="485778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3769481/pub_5ef180942cc0c0485bf2f7ec_5ef1853d87183c2bb4e013a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58246" cy="6184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142984"/>
            <a:ext cx="8786842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854102" cy="438963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Осенью 1941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года численность населения Ленинграда и его пригородов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была почти 3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миллиона человек. 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Блокада Ленинграда унесла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жизни 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до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1,5 миллиона жителей города. 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МЕЖДУРЕЧЕНСК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наш</a:t>
            </a:r>
            <a:r>
              <a:rPr lang="ru-RU" sz="1200" dirty="0" smtClean="0"/>
              <a:t> –маленький город</a:t>
            </a:r>
          </a:p>
          <a:p>
            <a:r>
              <a:rPr lang="ru-RU" sz="1200" dirty="0" smtClean="0"/>
              <a:t>на 1 января 2023 года— </a:t>
            </a:r>
            <a:r>
              <a:rPr lang="ru-RU" sz="1200" b="1" dirty="0" smtClean="0"/>
              <a:t>почти 100 тысяч жителей</a:t>
            </a:r>
            <a:endParaRPr lang="ru-RU" sz="1200" dirty="0" smtClean="0"/>
          </a:p>
          <a:p>
            <a:r>
              <a:rPr lang="ru-RU" sz="1200" dirty="0" smtClean="0"/>
              <a:t>100.000 * 15 раз = </a:t>
            </a:r>
            <a:r>
              <a:rPr lang="ru-RU" sz="1200" b="1" dirty="0" smtClean="0">
                <a:solidFill>
                  <a:schemeClr val="tx1"/>
                </a:solidFill>
              </a:rPr>
              <a:t>1 500 000 человек</a:t>
            </a:r>
            <a:endParaRPr lang="ru-RU" sz="1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От бомбежек погибла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лишь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малая часть 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людей,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остальные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-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 от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голода.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Когда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запасы еды закончились, люди стали употреблять в пищу жмых, обойный клей, кожаные ремни и ботинки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На улицах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лежали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мертвые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люди: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это считалось обычной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ситуацией.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4664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sz="2800" b="1" dirty="0">
                <a:latin typeface="Arial Black" pitchFamily="34" charset="0"/>
              </a:rPr>
              <a:t>До 1,5 миллиона погибших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1506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928934"/>
            <a:ext cx="928694" cy="7225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8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928694" cy="72250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918254" cy="71438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1000132" cy="7780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928662" cy="72247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143248"/>
            <a:ext cx="1000132" cy="7780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918254" cy="71438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43314"/>
            <a:ext cx="1000132" cy="7780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143380"/>
            <a:ext cx="1010079" cy="7858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14752"/>
            <a:ext cx="1010079" cy="785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071942"/>
            <a:ext cx="1010079" cy="785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1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3" y="3714752"/>
            <a:ext cx="1010079" cy="785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5143504" y="2928934"/>
            <a:ext cx="785818" cy="71438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918254" cy="71438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14818"/>
            <a:ext cx="928694" cy="72250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2" descr="https://likecentre-files.website.yandexcloud.net/concentrat-new/tild3031-6666-4734-b261-303966383063__crowd_png25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3380"/>
            <a:ext cx="928694" cy="72250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блокадный ленинград блокадный хлеб"/>
          <p:cNvPicPr>
            <a:picLocks noChangeAspect="1" noChangeArrowheads="1"/>
          </p:cNvPicPr>
          <p:nvPr/>
        </p:nvPicPr>
        <p:blipFill>
          <a:blip r:embed="rId2" cstate="print"/>
          <a:srcRect l="55469" t="21874" r="3125" b="47076"/>
          <a:stretch>
            <a:fillRect/>
          </a:stretch>
        </p:blipFill>
        <p:spPr bwMode="auto">
          <a:xfrm>
            <a:off x="5786446" y="4500570"/>
            <a:ext cx="3097772" cy="200026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286520"/>
            <a:ext cx="3929058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125 граммов хлеба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929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Сначала жители окружённого города получали неплохой хлебный паек. Но скоро  стало ясно - запасов муки не хватит надолго, норму резко сократили.  </a:t>
            </a:r>
          </a:p>
          <a:p>
            <a:r>
              <a:rPr lang="ru-RU" sz="2000" dirty="0" smtClean="0">
                <a:latin typeface="Arial Black" pitchFamily="34" charset="0"/>
              </a:rPr>
              <a:t>В ноябре и в декабре 1941 года служащие, иждивенцы </a:t>
            </a:r>
            <a:r>
              <a:rPr lang="ru-RU" sz="1400" dirty="0" smtClean="0">
                <a:latin typeface="Arial Black" pitchFamily="34" charset="0"/>
              </a:rPr>
              <a:t>(нетрудоспособные) </a:t>
            </a:r>
            <a:r>
              <a:rPr lang="ru-RU" sz="2000" dirty="0" smtClean="0">
                <a:latin typeface="Arial Black" pitchFamily="34" charset="0"/>
              </a:rPr>
              <a:t>и дети получали -125 граммов хлеба в день.</a:t>
            </a:r>
          </a:p>
          <a:p>
            <a:r>
              <a:rPr lang="ru-RU" sz="2000" dirty="0" smtClean="0">
                <a:latin typeface="Arial Black" pitchFamily="34" charset="0"/>
              </a:rPr>
              <a:t>Рабочие - 250 граммов хлеба, военные/лётчики(защитники), пожарные – по 300 граммов.</a:t>
            </a:r>
          </a:p>
          <a:p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latin typeface="+mj-lt"/>
              </a:rPr>
              <a:t>Современный человек не смог бы употреблять в пищу блокадный хлеб – </a:t>
            </a:r>
          </a:p>
          <a:p>
            <a:r>
              <a:rPr lang="ru-RU" b="1" dirty="0" smtClean="0">
                <a:latin typeface="+mj-lt"/>
              </a:rPr>
              <a:t>его готовили из почти несъедобных примесей. 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Хлеб пекли из ржаной и овсяной муки с добавлением опилок, обойной пыли, хвои, жмыха.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sz="1400" dirty="0" smtClean="0">
                <a:latin typeface="Arial Black" pitchFamily="34" charset="0"/>
              </a:rPr>
              <a:t>Буханка получалась очень горькой на вкус</a:t>
            </a:r>
          </a:p>
          <a:p>
            <a:r>
              <a:rPr lang="ru-RU" sz="1400" dirty="0" smtClean="0">
                <a:latin typeface="Arial Black" pitchFamily="34" charset="0"/>
              </a:rPr>
              <a:t> и абсолютно черной.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Паёк - продукты, в некотором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количестве  на какой-то срок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блокадный ленинград блокадный хле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обогащения хлеба полезными витаминами и микроэлементами добавляли муку из коры сосны, ветки березы и семена дикорастущих трав.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4" name="AutoShape 6" descr="https://kirov.meatinfo.ru/data/tradeboard/513615/tradeboard2zXmIu_im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bioprikormka.ru/wp-content/uploads/2016/08/ZHmyh-Melassa-0.8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4" t="17777" r="2222" b="13333"/>
          <a:stretch>
            <a:fillRect/>
          </a:stretch>
        </p:blipFill>
        <p:spPr bwMode="auto">
          <a:xfrm>
            <a:off x="4071934" y="4929198"/>
            <a:ext cx="1785950" cy="87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7346"/>
            <a:ext cx="62865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Блокадный хлеб </a:t>
            </a:r>
            <a:r>
              <a:rPr lang="ru-RU" sz="1000" b="1" dirty="0" smtClean="0"/>
              <a:t>(дети - чтецы)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Я вспоминаю хлеб блокадных лет,</a:t>
            </a:r>
            <a:br>
              <a:rPr lang="ru-RU" b="1" i="1" dirty="0" smtClean="0"/>
            </a:br>
            <a:r>
              <a:rPr lang="ru-RU" b="1" i="1" dirty="0" smtClean="0"/>
              <a:t>Который в детском доме нам давали.</a:t>
            </a:r>
            <a:br>
              <a:rPr lang="ru-RU" b="1" i="1" dirty="0" smtClean="0"/>
            </a:br>
            <a:r>
              <a:rPr lang="ru-RU" b="1" i="1" dirty="0" smtClean="0"/>
              <a:t>Не из муки он был – из наших бед,</a:t>
            </a:r>
            <a:br>
              <a:rPr lang="ru-RU" b="1" i="1" dirty="0" smtClean="0"/>
            </a:br>
            <a:r>
              <a:rPr lang="ru-RU" b="1" i="1" dirty="0" smtClean="0"/>
              <a:t>И что в него тогда только не клали!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Хлеб был с мякиною, макухой и ботвой,</a:t>
            </a:r>
            <a:br>
              <a:rPr lang="ru-RU" b="1" i="1" dirty="0" smtClean="0"/>
            </a:br>
            <a:r>
              <a:rPr lang="ru-RU" b="1" i="1" dirty="0" smtClean="0"/>
              <a:t>С корой. Колючий так, что режет десна.</a:t>
            </a:r>
            <a:br>
              <a:rPr lang="ru-RU" b="1" i="1" dirty="0" smtClean="0"/>
            </a:br>
            <a:r>
              <a:rPr lang="ru-RU" b="1" i="1" dirty="0" smtClean="0"/>
              <a:t>Тяжелый, горький – с хвоей, лебедой.</a:t>
            </a:r>
            <a:br>
              <a:rPr lang="ru-RU" b="1" i="1" dirty="0" smtClean="0"/>
            </a:br>
            <a:r>
              <a:rPr lang="ru-RU" b="1" i="1" dirty="0" smtClean="0"/>
              <a:t>На праздник, очень редко – чистый просто.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Но самый сильный голод был, когда</a:t>
            </a:r>
            <a:br>
              <a:rPr lang="ru-RU" b="1" i="1" dirty="0" smtClean="0"/>
            </a:br>
            <a:r>
              <a:rPr lang="ru-RU" b="1" i="1" dirty="0" smtClean="0"/>
              <a:t>Хлеб мы по два-три дня не получали.</a:t>
            </a:r>
            <a:br>
              <a:rPr lang="ru-RU" b="1" i="1" dirty="0" smtClean="0"/>
            </a:br>
            <a:r>
              <a:rPr lang="ru-RU" b="1" i="1" dirty="0" smtClean="0"/>
              <a:t>Мы понимали, что война – это беда.</a:t>
            </a:r>
            <a:br>
              <a:rPr lang="ru-RU" b="1" i="1" dirty="0" smtClean="0"/>
            </a:br>
            <a:r>
              <a:rPr lang="ru-RU" b="1" i="1" dirty="0" smtClean="0"/>
              <a:t>Но каждый день с надеждой хлеба ждали.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Не дни мы голодали, а года.</a:t>
            </a:r>
            <a:br>
              <a:rPr lang="ru-RU" b="1" i="1" dirty="0" smtClean="0"/>
            </a:br>
            <a:r>
              <a:rPr lang="ru-RU" b="1" i="1" dirty="0" smtClean="0"/>
              <a:t>Хоть раз наесться досыта мечтали.</a:t>
            </a:r>
            <a:br>
              <a:rPr lang="ru-RU" b="1" i="1" dirty="0" smtClean="0"/>
            </a:br>
            <a:r>
              <a:rPr lang="ru-RU" b="1" i="1" dirty="0" smtClean="0"/>
              <a:t>Кто видел, не забудет никогда,</a:t>
            </a:r>
            <a:br>
              <a:rPr lang="ru-RU" b="1" i="1" dirty="0" smtClean="0"/>
            </a:br>
            <a:r>
              <a:rPr lang="ru-RU" b="1" i="1" dirty="0" smtClean="0"/>
              <a:t>Как с голоду детишки умирали.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(Лидия </a:t>
            </a:r>
            <a:r>
              <a:rPr lang="ru-RU" i="1" dirty="0" err="1" smtClean="0"/>
              <a:t>Хямелянина</a:t>
            </a:r>
            <a:r>
              <a:rPr lang="ru-RU" i="1" dirty="0" smtClean="0"/>
              <a:t> – жительница  блокадного Ленинграда)</a:t>
            </a:r>
            <a:endParaRPr lang="ru-RU" i="1" dirty="0"/>
          </a:p>
        </p:txBody>
      </p:sp>
      <p:pic>
        <p:nvPicPr>
          <p:cNvPr id="40962" name="Picture 2" descr="https://img.razrisyika.ru/kart/11/41085-blokadnyy-hleb-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500174"/>
            <a:ext cx="409778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64331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_AlbionicExp" pitchFamily="34" charset="-52"/>
              </a:rPr>
              <a:t>22 ноября 1941года</a:t>
            </a:r>
            <a:r>
              <a:rPr lang="ru-RU" sz="2400" b="1" dirty="0" smtClean="0">
                <a:latin typeface="a_AlbionicExp" pitchFamily="34" charset="-52"/>
              </a:rPr>
              <a:t> </a:t>
            </a:r>
            <a:r>
              <a:rPr lang="ru-RU" sz="2400" dirty="0">
                <a:latin typeface="Arial Black" pitchFamily="34" charset="0"/>
              </a:rPr>
              <a:t>открылась </a:t>
            </a:r>
            <a:r>
              <a:rPr lang="ru-RU" sz="2400" dirty="0" smtClean="0">
                <a:latin typeface="Arial Black" pitchFamily="34" charset="0"/>
              </a:rPr>
              <a:t>единственная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«Дорога жизни»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>
                <a:latin typeface="Arial Black" pitchFamily="34" charset="0"/>
              </a:rPr>
              <a:t>связывающая осажденный город со страной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Проложенная </a:t>
            </a:r>
            <a:r>
              <a:rPr lang="ru-RU" sz="2400" dirty="0">
                <a:latin typeface="Arial Black" pitchFamily="34" charset="0"/>
              </a:rPr>
              <a:t>по льду Ладожского озера, спасла Ленинград: по ней в город </a:t>
            </a:r>
            <a:r>
              <a:rPr lang="ru-RU" sz="2400" dirty="0" smtClean="0">
                <a:latin typeface="Arial Black" pitchFamily="34" charset="0"/>
              </a:rPr>
              <a:t>доставляли продовольствие, горючее </a:t>
            </a:r>
            <a:r>
              <a:rPr lang="ru-RU" sz="2400" dirty="0">
                <a:latin typeface="Arial Black" pitchFamily="34" charset="0"/>
              </a:rPr>
              <a:t>и </a:t>
            </a:r>
            <a:r>
              <a:rPr lang="ru-RU" sz="2400" dirty="0" smtClean="0">
                <a:latin typeface="Arial Black" pitchFamily="34" charset="0"/>
              </a:rPr>
              <a:t>одежду;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а из </a:t>
            </a:r>
            <a:r>
              <a:rPr lang="ru-RU" sz="2400" dirty="0">
                <a:latin typeface="Arial Black" pitchFamily="34" charset="0"/>
              </a:rPr>
              <a:t>Ленинграда эвакуировали более миллиона человек</a:t>
            </a:r>
            <a:r>
              <a:rPr lang="ru-RU" sz="2400" dirty="0"/>
              <a:t>.</a:t>
            </a:r>
          </a:p>
        </p:txBody>
      </p:sp>
      <p:pic>
        <p:nvPicPr>
          <p:cNvPr id="8194" name="Picture 2" descr="https://sun9-76.userapi.com/impg/qGTo5OO6G0uZUtw-Lv9xkM4gspAZMSB0va5DLw/mr71_cscpO8.jpg?size=960x720&amp;quality=95&amp;sign=7d0984eaf0a5f08122dc601cb6b732a8&amp;c_uniq_tag=2lyrXK8pyDYjHfyCrmZD_7wg3e8ZIaLiHcm4phpBHbI&amp;type=album"/>
          <p:cNvPicPr>
            <a:picLocks noChangeAspect="1" noChangeArrowheads="1"/>
          </p:cNvPicPr>
          <p:nvPr/>
        </p:nvPicPr>
        <p:blipFill>
          <a:blip r:embed="rId2" cstate="print"/>
          <a:srcRect t="24564"/>
          <a:stretch>
            <a:fillRect/>
          </a:stretch>
        </p:blipFill>
        <p:spPr bwMode="auto">
          <a:xfrm>
            <a:off x="1285852" y="214290"/>
            <a:ext cx="631330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fonoteka.top/uploads/posts/2021-05/1621703619_22-phonoteka_org-p-dim-bez-zadnego-fona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599">
            <a:off x="2714612" y="428604"/>
            <a:ext cx="5448215" cy="230852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88640"/>
            <a:ext cx="4096544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До - 40° мороза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Первая блокадная зима была самой холодной в осажденном городе. </a:t>
            </a:r>
          </a:p>
          <a:p>
            <a:r>
              <a:rPr lang="ru-RU" sz="2400" dirty="0" smtClean="0">
                <a:latin typeface="Arial Black" pitchFamily="34" charset="0"/>
              </a:rPr>
              <a:t>В некоторые дни холод достигал - 40°С. 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Ленинградцы жили без отопления и электричества в домах.</a:t>
            </a:r>
          </a:p>
          <a:p>
            <a:r>
              <a:rPr lang="ru-RU" sz="2400" dirty="0" smtClean="0">
                <a:latin typeface="Arial Black" pitchFamily="34" charset="0"/>
              </a:rPr>
              <a:t>Чтобы согреться, жители города затапливали печки-буржуйки. Из-за отсутствия дров в них сжигали все несъедобное, что было в квартирах: </a:t>
            </a:r>
          </a:p>
          <a:p>
            <a:r>
              <a:rPr lang="ru-RU" sz="2400" dirty="0" smtClean="0">
                <a:latin typeface="Arial Black" pitchFamily="34" charset="0"/>
              </a:rPr>
              <a:t>мебель, старые вещи и книги.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098" name="Picture 2" descr="https://avatars.dzeninfra.ru/get-zen_doc/1662927/pub_5e7a51d65061dc50f456af4a_5e7a53997bdb6e1b170e4686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21" t="1855" r="21994"/>
          <a:stretch>
            <a:fillRect/>
          </a:stretch>
        </p:blipFill>
        <p:spPr bwMode="auto">
          <a:xfrm>
            <a:off x="7143768" y="2071678"/>
            <a:ext cx="1857388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avatars.dzeninfra.ru/get-zen_doc/2404797/pub_60181e622d3708189c12e45d_601b1da6571f7906b2064297/scale_1200"/>
          <p:cNvPicPr>
            <a:picLocks noChangeAspect="1" noChangeArrowheads="1"/>
          </p:cNvPicPr>
          <p:nvPr/>
        </p:nvPicPr>
        <p:blipFill>
          <a:blip r:embed="rId2" cstate="print"/>
          <a:srcRect l="52344" b="9374"/>
          <a:stretch>
            <a:fillRect/>
          </a:stretch>
        </p:blipFill>
        <p:spPr bwMode="auto">
          <a:xfrm>
            <a:off x="4286248" y="357166"/>
            <a:ext cx="3556246" cy="5072098"/>
          </a:xfrm>
          <a:prstGeom prst="rect">
            <a:avLst/>
          </a:prstGeom>
          <a:noFill/>
        </p:spPr>
      </p:pic>
      <p:pic>
        <p:nvPicPr>
          <p:cNvPr id="4" name="Picture 4" descr="https://fsd.multiurok.ru/html/2018/08/08/s_5b6ae1e59d638/img16.jpg"/>
          <p:cNvPicPr>
            <a:picLocks noChangeAspect="1" noChangeArrowheads="1"/>
          </p:cNvPicPr>
          <p:nvPr/>
        </p:nvPicPr>
        <p:blipFill>
          <a:blip r:embed="rId3" cstate="print"/>
          <a:srcRect t="2360" r="61947" b="42183"/>
          <a:stretch>
            <a:fillRect/>
          </a:stretch>
        </p:blipFill>
        <p:spPr bwMode="auto">
          <a:xfrm>
            <a:off x="1000100" y="1785926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782329.selcdn.ru/leonardo/uploadsForSiteId/68531/texteditor/0aea6693-31c1-4e0d-a4c1-f409c782b987.jpg"/>
          <p:cNvPicPr>
            <a:picLocks noChangeAspect="1" noChangeArrowheads="1"/>
          </p:cNvPicPr>
          <p:nvPr/>
        </p:nvPicPr>
        <p:blipFill>
          <a:blip r:embed="rId3" cstate="print"/>
          <a:srcRect r="39216" b="11457"/>
          <a:stretch>
            <a:fillRect/>
          </a:stretch>
        </p:blipFill>
        <p:spPr bwMode="auto">
          <a:xfrm>
            <a:off x="1142976" y="4714884"/>
            <a:ext cx="573170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644008" cy="136815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1500 громкоговорителей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 началом блокады на стенах ленинградских домов установили громкоговорители. </a:t>
            </a:r>
          </a:p>
          <a:p>
            <a:r>
              <a:rPr lang="ru-RU" sz="2000" dirty="0" smtClean="0">
                <a:latin typeface="Arial Black" pitchFamily="34" charset="0"/>
              </a:rPr>
              <a:t>Радиовещание в Ленинграде велось круглосуточно, и жителям города было запрещено отключать свои приемники: </a:t>
            </a:r>
          </a:p>
          <a:p>
            <a:r>
              <a:rPr lang="ru-RU" sz="2000" dirty="0" smtClean="0">
                <a:latin typeface="Arial Black" pitchFamily="34" charset="0"/>
              </a:rPr>
              <a:t>по радио дикторы рассказывали о ситуации в городе.</a:t>
            </a:r>
          </a:p>
          <a:p>
            <a:r>
              <a:rPr lang="ru-RU" sz="2000" dirty="0" smtClean="0">
                <a:latin typeface="Arial Black" pitchFamily="34" charset="0"/>
              </a:rPr>
              <a:t> Когда вещание прекращалось, по радио передавали звук метронома.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В случае тревоги ритм метронома ускорялся, а после завершения обстрелов – замедлялся.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Ленинградцы называли звук метронома по радио живым биением сердца города.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6" name="AutoShape 2" descr="https://thumbs.dreamstime.com/b/%D1%81%D1%82%D0%B0%D1%80%D1%8B%D0%B9-%D1%80%D0%B5%D1%82%D1%80%D0%BE-%D0%B2%D0%B8%D0%BD%D1%82%D0%B0%D0%B6%D0%BD%D1%8B%D0%B9-%D0%B8%D0%B7%D0%BE-%D0%B8%D1%80%D0%BE%D0%B2%D0%B0%D0%BD%D0%BD%D1%8B%D0%B9-%D0%B3%D1%80%D0%BE%D0%BC%D0%BA%D0%BE%D0%B3%D0%BE%D0%B2%D0%BE%D1%80%D0%B8%D1%82%D0%B5-%D1%8C-3242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thumbs.dreamstime.com/b/%D1%81%D1%82%D0%B0%D1%80%D1%8B%D0%B9-%D1%80%D0%B5%D1%82%D1%80%D0%BE-%D0%B2%D0%B8%D0%BD%D1%82%D0%B0%D0%B6%D0%BD%D1%8B%D0%B9-%D0%B8%D0%B7%D0%BE-%D0%B8%D1%80%D0%BE%D0%B2%D0%B0%D0%BD%D0%BD%D1%8B%D0%B9-%D0%B3%D1%80%D0%BE%D0%BC%D0%BA%D0%BE%D0%B3%D0%BE%D0%B2%D0%BE%D1%80%D0%B8%D1%82%D0%B5-%D1%8C-3242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f.otzyv.ru/f/11/08/86894/25496/310114231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57760"/>
            <a:ext cx="2071670" cy="173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метрономБыст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936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Цели  и задачи: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004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00034" y="753887"/>
            <a:ext cx="8643966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Расширить представление детей о героическом подвиге жителей блокадного Ленинграда в годы Великой отечественной войны.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формировать у детей осознанный интерес к историческому прошлому нашей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обогащать знания детей о героическом прошлом города Ленинграда;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познакомить с символом Блокадного Ленинграда: «Блокадный хлеб»;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способствовать формированию чувства гордости за свой народ, свою Родину;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формировать чувство сопереживания людям старшего поколения, переживше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 тяготы войны;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r>
              <a:rPr lang="ru-RU" sz="1200" b="1" dirty="0" smtClean="0"/>
              <a:t>МАТЕРИАЛ:</a:t>
            </a:r>
            <a:r>
              <a:rPr lang="ru-RU" sz="1200" dirty="0" smtClean="0"/>
              <a:t> Презентация «Блокада Ленинграда – 900 дней ада».</a:t>
            </a:r>
          </a:p>
          <a:p>
            <a:r>
              <a:rPr lang="ru-RU" sz="1200" dirty="0" smtClean="0"/>
              <a:t>Электронные весы, кусочки черного хлеба 125, 250 и 300 гр.</a:t>
            </a:r>
          </a:p>
          <a:p>
            <a:r>
              <a:rPr lang="ru-RU" sz="1200" dirty="0" smtClean="0"/>
              <a:t>Заготовки картона  и фольги  на каждого ребенка (для детского творчества, или плотная кулинарная), стеки с круглым кончиком/карандаши для выдавливания контура на фольге, шаблоны ласточек для обводки, кусочки 2стороннего скотча.</a:t>
            </a:r>
          </a:p>
          <a:p>
            <a:r>
              <a:rPr lang="ru-RU" sz="1200" b="1" dirty="0" smtClean="0"/>
              <a:t>ПРЕДВАРИТЕЛЬНАЯ РАБОТА</a:t>
            </a:r>
            <a:r>
              <a:rPr lang="ru-RU" sz="1200" dirty="0" smtClean="0"/>
              <a:t>:  Беседы,  рассматривание иллюстраций, чтение   тематической детской художественной литературы: Е.Благинина «Шинель», Л.Кассиль «Твои защитники» (отрывки), </a:t>
            </a:r>
            <a:r>
              <a:rPr lang="ru-RU" sz="1200" dirty="0" err="1" smtClean="0"/>
              <a:t>Э.Фонякова</a:t>
            </a:r>
            <a:r>
              <a:rPr lang="ru-RU" sz="1200" dirty="0" smtClean="0"/>
              <a:t> «Хлеб той зимы», В.Карасёва «</a:t>
            </a:r>
            <a:r>
              <a:rPr lang="ru-RU" sz="1200" dirty="0" err="1" smtClean="0"/>
              <a:t>Кирюшка</a:t>
            </a:r>
            <a:r>
              <a:rPr lang="ru-RU" sz="1200" dirty="0" smtClean="0"/>
              <a:t>», </a:t>
            </a:r>
            <a:r>
              <a:rPr lang="ru-RU" sz="1200" dirty="0" err="1" smtClean="0"/>
              <a:t>Т.Цимберг</a:t>
            </a:r>
            <a:r>
              <a:rPr lang="ru-RU" sz="1200" dirty="0" smtClean="0"/>
              <a:t> «Седьмая симфония», </a:t>
            </a:r>
            <a:r>
              <a:rPr lang="ru-RU" sz="1200" dirty="0" err="1" smtClean="0"/>
              <a:t>О.Берггольц</a:t>
            </a:r>
            <a:r>
              <a:rPr lang="ru-RU" sz="1200" dirty="0" smtClean="0"/>
              <a:t> «Мы – ленинградцы», С.Алексеев «Рассказы о ленинградцах и подвиге Ленинграда», </a:t>
            </a:r>
            <a:r>
              <a:rPr lang="ru-RU" sz="1200" dirty="0" err="1" smtClean="0"/>
              <a:t>Н.Ходза</a:t>
            </a:r>
            <a:r>
              <a:rPr lang="ru-RU" sz="1200" dirty="0" smtClean="0"/>
              <a:t>. «Дорога жизни»</a:t>
            </a:r>
          </a:p>
          <a:p>
            <a:r>
              <a:rPr lang="ru-RU" sz="1200" dirty="0" smtClean="0"/>
              <a:t> </a:t>
            </a:r>
            <a:r>
              <a:rPr lang="ru-RU" sz="1200" dirty="0" err="1" smtClean="0"/>
              <a:t>И.Миксон</a:t>
            </a:r>
            <a:r>
              <a:rPr lang="ru-RU" sz="1200" dirty="0" smtClean="0"/>
              <a:t>. «Жила, была»; </a:t>
            </a:r>
          </a:p>
          <a:p>
            <a:r>
              <a:rPr lang="ru-RU" sz="1200" dirty="0" smtClean="0"/>
              <a:t>Прослушивание музыкальных произведений: Д. Шостакович «Ленинградская симфония», Харитонов - «Не стареют душой ветераны», гр. «Ленинград» - «Город-герой Ленинград», минута молчания «Вечная память героям Великой Отечественной войны», песни военных лет.</a:t>
            </a:r>
          </a:p>
          <a:p>
            <a:r>
              <a:rPr lang="ru-RU" sz="1200" dirty="0" smtClean="0"/>
              <a:t>Дидактическая игра «Разрезные картинки», «Что изменилось?».</a:t>
            </a:r>
          </a:p>
          <a:p>
            <a:r>
              <a:rPr lang="ru-RU" sz="1200" dirty="0" smtClean="0"/>
              <a:t> Рассматривание иллюстраций, фотографий с изображением блокадного Ленинграда.</a:t>
            </a:r>
          </a:p>
          <a:p>
            <a:r>
              <a:rPr lang="ru-RU" sz="1200" dirty="0" smtClean="0"/>
              <a:t>Просмотр фильмов и мультфильмов о блокаде:</a:t>
            </a:r>
          </a:p>
          <a:p>
            <a:r>
              <a:rPr lang="ru-RU" sz="1200" dirty="0" smtClean="0"/>
              <a:t>- мультфильмы: «Воробушек», «Шарфик», «Один день в блокадном Ленинграде»;</a:t>
            </a:r>
          </a:p>
          <a:p>
            <a:r>
              <a:rPr lang="ru-RU" sz="1200" dirty="0" smtClean="0"/>
              <a:t>- документальные фильмы: «Блокада Ленинграда» (для детей), «Непокорённые», «Дети блокадного Ленинграда», «Голоса»;</a:t>
            </a:r>
          </a:p>
          <a:p>
            <a:r>
              <a:rPr lang="ru-RU" sz="1200" dirty="0" smtClean="0"/>
              <a:t>- художественные фильмы: «Жила-была девочка», «Ладога», «Зимнее утро».</a:t>
            </a:r>
          </a:p>
          <a:p>
            <a:r>
              <a:rPr lang="ru-RU" sz="1200" dirty="0" smtClean="0"/>
              <a:t>Подвижные игры «Разведчики», «Полоса препятствий».</a:t>
            </a:r>
          </a:p>
          <a:p>
            <a:r>
              <a:rPr lang="ru-RU" sz="1200" dirty="0" smtClean="0"/>
              <a:t>Конструирование «Грузовая машина на Дороге Жизни».</a:t>
            </a:r>
          </a:p>
          <a:p>
            <a:r>
              <a:rPr lang="ru-RU" sz="1200" dirty="0" smtClean="0"/>
              <a:t>Рисование «Разорванное кольцо», «Памятник детям блокады», коллективные работы: «Дорога жизни», «Путешествие по дороге жизни».</a:t>
            </a:r>
          </a:p>
          <a:p>
            <a:r>
              <a:rPr lang="ru-RU" sz="1200" dirty="0" smtClean="0"/>
              <a:t>Аппликация «Разорванное кольцо».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7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782329.selcdn.ru/leonardo/uploadsForSiteId/68531/texteditor/0aea6693-31c1-4e0d-a4c1-f409c782b987.jpg"/>
          <p:cNvPicPr>
            <a:picLocks noChangeAspect="1" noChangeArrowheads="1"/>
          </p:cNvPicPr>
          <p:nvPr/>
        </p:nvPicPr>
        <p:blipFill>
          <a:blip r:embed="rId3" cstate="print"/>
          <a:srcRect r="39216" b="11457"/>
          <a:stretch>
            <a:fillRect/>
          </a:stretch>
        </p:blipFill>
        <p:spPr bwMode="auto">
          <a:xfrm>
            <a:off x="1142976" y="4714884"/>
            <a:ext cx="573170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644008" cy="136815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1500 громкоговорителей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 началом блокады на стенах ленинградских домов установили громкоговорители. </a:t>
            </a:r>
          </a:p>
          <a:p>
            <a:r>
              <a:rPr lang="ru-RU" sz="2000" dirty="0" smtClean="0">
                <a:latin typeface="Arial Black" pitchFamily="34" charset="0"/>
              </a:rPr>
              <a:t>Радиовещание в Ленинграде велось круглосуточно, и жителям города было запрещено отключать свои приемники: </a:t>
            </a:r>
          </a:p>
          <a:p>
            <a:r>
              <a:rPr lang="ru-RU" sz="2000" dirty="0" smtClean="0">
                <a:latin typeface="Arial Black" pitchFamily="34" charset="0"/>
              </a:rPr>
              <a:t>по радио дикторы рассказывали о ситуации в городе.</a:t>
            </a:r>
          </a:p>
          <a:p>
            <a:r>
              <a:rPr lang="ru-RU" sz="2000" dirty="0" smtClean="0">
                <a:latin typeface="Arial Black" pitchFamily="34" charset="0"/>
              </a:rPr>
              <a:t> Когда вещание прекращалось, по радио передавали звук метронома.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В случае тревоги ритм метронома ускорялся, а после завершения обстрелов – замедлялся.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Ленинградцы называли звук метронома по радио живым биением сердца города.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6" name="AutoShape 2" descr="https://thumbs.dreamstime.com/b/%D1%81%D1%82%D0%B0%D1%80%D1%8B%D0%B9-%D1%80%D0%B5%D1%82%D1%80%D0%BE-%D0%B2%D0%B8%D0%BD%D1%82%D0%B0%D0%B6%D0%BD%D1%8B%D0%B9-%D0%B8%D0%B7%D0%BE-%D0%B8%D1%80%D0%BE%D0%B2%D0%B0%D0%BD%D0%BD%D1%8B%D0%B9-%D0%B3%D1%80%D0%BE%D0%BC%D0%BA%D0%BE%D0%B3%D0%BE%D0%B2%D0%BE%D1%80%D0%B8%D1%82%D0%B5-%D1%8C-3242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thumbs.dreamstime.com/b/%D1%81%D1%82%D0%B0%D1%80%D1%8B%D0%B9-%D1%80%D0%B5%D1%82%D1%80%D0%BE-%D0%B2%D0%B8%D0%BD%D1%82%D0%B0%D0%B6%D0%BD%D1%8B%D0%B9-%D0%B8%D0%B7%D0%BE-%D0%B8%D1%80%D0%BE%D0%B2%D0%B0%D0%BD%D0%BD%D1%8B%D0%B9-%D0%B3%D1%80%D0%BE%D0%BC%D0%BA%D0%BE%D0%B3%D0%BE%D0%B2%D0%BE%D1%80%D0%B8%D1%82%D0%B5-%D1%8C-3242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f.otzyv.ru/f/11/08/86894/25496/310114231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57760"/>
            <a:ext cx="2071670" cy="173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метрономМЕДЛ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d.multiurok.ru/html/2017/07/19/s_596fc39b338df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5238744" cy="39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884468" cy="1025212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13 часов 14 минут обстрела</a:t>
            </a:r>
          </a:p>
          <a:p>
            <a:r>
              <a:rPr lang="ru-RU" sz="2200" dirty="0" smtClean="0">
                <a:latin typeface="Arial Black" pitchFamily="34" charset="0"/>
              </a:rPr>
              <a:t>2 тысячи снарядов.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Артобстрелы в блокадном Ленинграде были ежедневными: иногда фашисты атаковали город по несколько раз в день.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Люди </a:t>
            </a:r>
            <a:r>
              <a:rPr lang="ru-RU" sz="2400" dirty="0">
                <a:latin typeface="Arial Black" pitchFamily="34" charset="0"/>
              </a:rPr>
              <a:t>прятались от бомбежек в подвалах домов. 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solidFill>
                <a:srgbClr val="C70B0B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rgbClr val="C70B0B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17 </a:t>
            </a:r>
            <a:r>
              <a:rPr lang="ru-RU" sz="2400" dirty="0">
                <a:solidFill>
                  <a:srgbClr val="C70B0B"/>
                </a:solidFill>
                <a:latin typeface="Arial Black" pitchFamily="34" charset="0"/>
              </a:rPr>
              <a:t>августа 1943 года </a:t>
            </a:r>
            <a:endParaRPr lang="ru-RU" sz="2400" dirty="0" smtClean="0">
              <a:solidFill>
                <a:srgbClr val="C70B0B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Ленинград </a:t>
            </a: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подвергся</a:t>
            </a: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C70B0B"/>
                </a:solidFill>
                <a:latin typeface="Arial Black" pitchFamily="34" charset="0"/>
              </a:rPr>
              <a:t>самому </a:t>
            </a:r>
            <a:endParaRPr lang="ru-RU" sz="2400" dirty="0" smtClean="0">
              <a:solidFill>
                <a:srgbClr val="C70B0B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длительному </a:t>
            </a: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обстрелу </a:t>
            </a: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за </a:t>
            </a:r>
            <a:r>
              <a:rPr lang="ru-RU" sz="2400" dirty="0">
                <a:solidFill>
                  <a:srgbClr val="C70B0B"/>
                </a:solidFill>
                <a:latin typeface="Arial Black" pitchFamily="34" charset="0"/>
              </a:rPr>
              <a:t>всю блокаду</a:t>
            </a:r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C70B0B"/>
                </a:solidFill>
                <a:latin typeface="Arial Black" pitchFamily="34" charset="0"/>
              </a:rPr>
              <a:t> </a:t>
            </a:r>
            <a:r>
              <a:rPr lang="ru-RU" sz="800" dirty="0" smtClean="0">
                <a:latin typeface="Arial Black" pitchFamily="34" charset="0"/>
              </a:rPr>
              <a:t>(весь день, сколько времени мы с вами находимся в саду)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8" name="РадиоОбъявления и обстре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3108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media.moddb.com/images/groups/1/3/2044/bf109k4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6970" y="4643422"/>
            <a:ext cx="4747030" cy="2214578"/>
          </a:xfrm>
          <a:prstGeom prst="rect">
            <a:avLst/>
          </a:prstGeom>
          <a:noFill/>
        </p:spPr>
      </p:pic>
      <p:pic>
        <p:nvPicPr>
          <p:cNvPr id="11266" name="Picture 2" descr="https://warspot-asset.s3.amazonaws.com/articles/pictures/000/013/200/content/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000760" y="214290"/>
            <a:ext cx="3143240" cy="180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0006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За долгие месяцы блокады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враг сбросил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на Ленинград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около 300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тысяч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различных артиллерийских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снарядов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и бомб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Они много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разрушили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зданий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а повредили ещё больше. </a:t>
            </a: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Объявление Воздушная тревога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71934" y="4643446"/>
            <a:ext cx="304800" cy="304800"/>
          </a:xfrm>
          <a:prstGeom prst="rect">
            <a:avLst/>
          </a:prstGeom>
        </p:spPr>
      </p:pic>
      <p:sp>
        <p:nvSpPr>
          <p:cNvPr id="10242" name="AutoShape 2" descr="https://top-fon.com/uploads/posts/2023-01/1674831423_top-fon-com-p-fon-dlya-prezentatsii-blokadnii-leningrad-1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.znanio.ru/methodology/images/96/0e/960e3af304ca4e90c5140cbf9c922e6de49f714a.jpg"/>
          <p:cNvPicPr>
            <a:picLocks noChangeAspect="1" noChangeArrowheads="1"/>
          </p:cNvPicPr>
          <p:nvPr/>
        </p:nvPicPr>
        <p:blipFill>
          <a:blip r:embed="rId2" cstate="print"/>
          <a:srcRect l="2440" t="4938" r="2459" b="22416"/>
          <a:stretch>
            <a:fillRect/>
          </a:stretch>
        </p:blipFill>
        <p:spPr bwMode="auto">
          <a:xfrm>
            <a:off x="428596" y="500042"/>
            <a:ext cx="8494396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85728"/>
            <a:ext cx="214314" cy="63579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14950"/>
            <a:ext cx="4714876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214950"/>
            <a:ext cx="4929190" cy="13573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russiangiant.ru/wp-content/uploads/2023/01/photo_2023-01-28_15-29-13.jpg"/>
          <p:cNvPicPr>
            <a:picLocks noChangeAspect="1" noChangeArrowheads="1"/>
          </p:cNvPicPr>
          <p:nvPr/>
        </p:nvPicPr>
        <p:blipFill>
          <a:blip r:embed="rId3" cstate="print"/>
          <a:srcRect l="18783" r="7963"/>
          <a:stretch>
            <a:fillRect/>
          </a:stretch>
        </p:blipFill>
        <p:spPr bwMode="auto">
          <a:xfrm>
            <a:off x="428596" y="428604"/>
            <a:ext cx="4174986" cy="4786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429264"/>
            <a:ext cx="8643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Все главные памятники города уцелели: ленинградцы спрятали их, укрыв мешками с песком и фанерными щитами. </a:t>
            </a:r>
          </a:p>
          <a:p>
            <a:r>
              <a:rPr lang="ru-RU" dirty="0" smtClean="0">
                <a:latin typeface="Arial Black" pitchFamily="34" charset="0"/>
              </a:rPr>
              <a:t>Некоторые скульптуры сняли с пьедесталов и зарыли в землю до окончания войны.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МЕДНЫЙ ВСАДНИК - Памятник Петру  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s1.showslide.ru/s_slide/6970/a9d76577-39ed-49d6-aed0-d3f8f7f8e632.jpeg"/>
          <p:cNvPicPr>
            <a:picLocks noChangeAspect="1" noChangeArrowheads="1"/>
          </p:cNvPicPr>
          <p:nvPr/>
        </p:nvPicPr>
        <p:blipFill>
          <a:blip r:embed="rId2" cstate="print"/>
          <a:srcRect l="1709" t="4558" r="1709" b="7692"/>
          <a:stretch>
            <a:fillRect/>
          </a:stretch>
        </p:blipFill>
        <p:spPr bwMode="auto">
          <a:xfrm>
            <a:off x="571472" y="500042"/>
            <a:ext cx="807249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icworld.ru/wp-content/uploads/2021/06/9551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715172" cy="5001460"/>
          </a:xfrm>
          <a:prstGeom prst="rect">
            <a:avLst/>
          </a:prstGeom>
          <a:noFill/>
        </p:spPr>
      </p:pic>
      <p:pic>
        <p:nvPicPr>
          <p:cNvPr id="43012" name="Picture 4" descr="https://mykaleidoscope.ru/x/uploads/posts/2022-09/1663439457_35-mykaleidoscope-ru-p-isaakievskii-dvorets-v-sankt-peterburge-ob-41.jpg"/>
          <p:cNvPicPr>
            <a:picLocks noChangeAspect="1" noChangeArrowheads="1"/>
          </p:cNvPicPr>
          <p:nvPr/>
        </p:nvPicPr>
        <p:blipFill>
          <a:blip r:embed="rId3" cstate="print"/>
          <a:srcRect l="12628" t="6322" r="14970" b="8962"/>
          <a:stretch>
            <a:fillRect/>
          </a:stretch>
        </p:blipFill>
        <p:spPr bwMode="auto">
          <a:xfrm>
            <a:off x="4572000" y="3214686"/>
            <a:ext cx="440138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yslide.ru/documents_4/d6c5d5b06714827f975d296f0d09963b/img3.jpg"/>
          <p:cNvPicPr>
            <a:picLocks noChangeAspect="1" noChangeArrowheads="1"/>
          </p:cNvPicPr>
          <p:nvPr/>
        </p:nvPicPr>
        <p:blipFill>
          <a:blip r:embed="rId2" cstate="print"/>
          <a:srcRect l="10313" r="6249" b="9999"/>
          <a:stretch>
            <a:fillRect/>
          </a:stretch>
        </p:blipFill>
        <p:spPr bwMode="auto">
          <a:xfrm>
            <a:off x="1000100" y="571480"/>
            <a:ext cx="732934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-ssr.ru/uploads/posts/2019-01/1548148219_384.jpg"/>
          <p:cNvPicPr>
            <a:picLocks noChangeAspect="1" noChangeArrowheads="1"/>
          </p:cNvPicPr>
          <p:nvPr/>
        </p:nvPicPr>
        <p:blipFill>
          <a:blip r:embed="rId2" cstate="print"/>
          <a:srcRect l="25755"/>
          <a:stretch>
            <a:fillRect/>
          </a:stretch>
        </p:blipFill>
        <p:spPr bwMode="auto">
          <a:xfrm>
            <a:off x="1142976" y="571480"/>
            <a:ext cx="6715172" cy="600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77.userapi.com/impg/CEN3ZaxiKT0xNNlUGD71SQSuUFbknZReUsr8Kg/AORcJtW1i68.jpg?size=800x600&amp;quality=95&amp;sign=4261bd4335151b1fb54af02173af8abe&amp;c_uniq_tag=O8yh-PjTvpTtgWX_Kps3jMiRirBLd-Xr4Fx0WI2-W6Q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4384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7693"/>
            <a:ext cx="8786842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Весной 1942 года немецкое командование заявило: </a:t>
            </a:r>
          </a:p>
          <a:p>
            <a:pPr algn="ctr"/>
            <a:r>
              <a:rPr lang="ru-RU" b="1" i="1" dirty="0" smtClean="0"/>
              <a:t>«Отныне даже птица не сможет пролететь через кольцо блокады». </a:t>
            </a:r>
          </a:p>
          <a:p>
            <a:pPr algn="ctr"/>
            <a:r>
              <a:rPr lang="ru-RU" dirty="0" smtClean="0"/>
              <a:t>Но Ленинградцы продолжали верить в Победу. </a:t>
            </a:r>
          </a:p>
          <a:p>
            <a:pPr algn="ctr"/>
            <a:r>
              <a:rPr lang="ru-RU" dirty="0" smtClean="0"/>
              <a:t>Именно тогда появилась Блокадная ласточка - маленький жестяной значок, на нем – ласточка с письмом в клюве. </a:t>
            </a:r>
          </a:p>
          <a:p>
            <a:pPr algn="ctr"/>
            <a:r>
              <a:rPr lang="ru-RU" dirty="0" smtClean="0"/>
              <a:t>Весной 1942 года его начали носить на одежде многие жители Ленинграда – </a:t>
            </a:r>
          </a:p>
          <a:p>
            <a:pPr algn="ctr"/>
            <a:r>
              <a:rPr lang="ru-RU" dirty="0" smtClean="0"/>
              <a:t>этот символ стал ответом на вражеские гитлеровские заявления.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Предлагаю попробовать  самим   изготовить  такие  значки!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:\Ленинград\блокад.ласточка\Трафарет - Блокадная ласто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6890">
            <a:off x="2203964" y="2031629"/>
            <a:ext cx="4544322" cy="310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5357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Глаза смотрят – и всё видят!</a:t>
            </a:r>
          </a:p>
          <a:p>
            <a:pPr fontAlgn="base"/>
            <a:r>
              <a:rPr lang="ru-RU" dirty="0" smtClean="0"/>
              <a:t>Уши слушают –и слышат..</a:t>
            </a:r>
          </a:p>
          <a:p>
            <a:pPr fontAlgn="base"/>
            <a:r>
              <a:rPr lang="ru-RU" dirty="0" smtClean="0"/>
              <a:t>Ротик – не мешает,</a:t>
            </a:r>
          </a:p>
          <a:p>
            <a:pPr fontAlgn="base"/>
            <a:r>
              <a:rPr lang="ru-RU" dirty="0" smtClean="0"/>
              <a:t>Головка – соображает.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ОТВЕТИТЬ  ХОЧЕШЬ – НЕ КРИЧИ, </a:t>
            </a:r>
          </a:p>
          <a:p>
            <a:pPr fontAlgn="base"/>
            <a:r>
              <a:rPr lang="ru-RU" dirty="0" smtClean="0"/>
              <a:t> А  ЛУЧШЕ  РУКУ  ПОДНИМИ!!!</a:t>
            </a:r>
            <a:endParaRPr lang="ru-RU" dirty="0"/>
          </a:p>
        </p:txBody>
      </p:sp>
      <p:pic>
        <p:nvPicPr>
          <p:cNvPr id="44036" name="Picture 4" descr="https://sun9-59.userapi.com/impg/30kTYnNORTNJvJwwmsE52fgulxWkT3GfGtFkgA/Sev6AbHCMDs.jpg?size=1033x1443&amp;quality=95&amp;sign=646d12790ac995ef98d32619b7c96d58&amp;c_uniq_tag=w9y0xol2YlAQzoQbV2HI41b0MGBLPSEv-z9Dpl0R4Jo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500174"/>
            <a:ext cx="3375243" cy="4714884"/>
          </a:xfrm>
          <a:prstGeom prst="rect">
            <a:avLst/>
          </a:prstGeom>
          <a:noFill/>
        </p:spPr>
      </p:pic>
      <p:pic>
        <p:nvPicPr>
          <p:cNvPr id="44040" name="Picture 8" descr="https://xn--d1aigcdmbw9e3a.xn--p1ai/wp-content/uploads/2023/03/%D1%83%D1%87%D0%B0%D1%81%D1%82-%D0%B6%D0%B8%D0%BB%D0%B8%D1%88%D0%BD%D0%BE%D0%B9-%D0%B3%D1%80%D0%B0%D0%BC%D0%BE%D1%82%D0%BD%D0%BE%D1%81%D1%82%D0%B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0" t="3984" r="7037"/>
          <a:stretch>
            <a:fillRect/>
          </a:stretch>
        </p:blipFill>
        <p:spPr bwMode="auto">
          <a:xfrm>
            <a:off x="428596" y="3357562"/>
            <a:ext cx="4000528" cy="296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753887"/>
            <a:ext cx="8690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динамическая пауза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Раз, два, три, четыре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Руки поочередно то на пояс, то вниз)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всех сильнее в мире.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Руки в стороны и с силой к плечам)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мир мы защищать,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Поднимают прямые руки и скрещивают над головой)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маму обнимать,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(Обнимают себя)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чаще улыбаться,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Повороты в стороны, улыбаются друг другу)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не ссориться и драться!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(Жест указательным пальцем, имитирующий отрицание)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papik.pro/uploads/posts/2022-01/1641181158_31-papik-pro-p-detskaya-zaryadka-risunok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2428892" cy="278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УДОБНЕЙ  УСАЖИВАЙТЕСЬ НА  СВОИ МЕСТА.</a:t>
            </a:r>
          </a:p>
          <a:p>
            <a:pPr algn="ctr"/>
            <a:r>
              <a:rPr lang="ru-RU" dirty="0" smtClean="0"/>
              <a:t> 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НЕ ЗАБЫВАЕМ ПРО ОСАНКУ!!!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НА СТОЛАХ У ВАС ЗАГОТОВКИ </a:t>
            </a:r>
          </a:p>
          <a:p>
            <a:pPr algn="ctr"/>
            <a:r>
              <a:rPr lang="ru-RU" dirty="0" smtClean="0"/>
              <a:t>( с одной стороны приклеить кусочек 2стороннего скотча к картонной заготовке, трафарет  БЛОКАДНОЙ ЛАСТОЧКИ – приложить к фольге и обвести стеком,  обернуть заготовку картона  фольгой с выдавленным изображением ласточки и наклеить жетон себе на одежду, слева на груди)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РАБОТАЕМ ТИХО , БЫСТРО И АККУРАТНО.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НУЖНА ПОМОЩЬ  - ПОДНИМАЕМ РУКУ.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9242"/>
                </a:solidFill>
              </a:rPr>
              <a:t>СДЕЛАЛ САМ  - ПОМОГИ ТОВАРИЩУ!</a:t>
            </a:r>
          </a:p>
        </p:txBody>
      </p:sp>
      <p:pic>
        <p:nvPicPr>
          <p:cNvPr id="15362" name="Picture 2" descr="https://toyandtoy.ru/800/600/https/ds04.infourok.ru/uploads/ex/0c4f/000bf32e-9aadab4b/4/img29.jpg"/>
          <p:cNvPicPr>
            <a:picLocks noChangeAspect="1" noChangeArrowheads="1"/>
          </p:cNvPicPr>
          <p:nvPr/>
        </p:nvPicPr>
        <p:blipFill>
          <a:blip r:embed="rId2" cstate="print"/>
          <a:srcRect t="11715" b="9189"/>
          <a:stretch>
            <a:fillRect/>
          </a:stretch>
        </p:blipFill>
        <p:spPr bwMode="auto">
          <a:xfrm>
            <a:off x="4071934" y="1142984"/>
            <a:ext cx="42148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b="1" dirty="0" smtClean="0">
              <a:solidFill>
                <a:srgbClr val="009242"/>
              </a:solidFill>
            </a:endParaRPr>
          </a:p>
        </p:txBody>
      </p:sp>
      <p:pic>
        <p:nvPicPr>
          <p:cNvPr id="1026" name="Picture 2" descr="H:\Ленинград\1.jpg"/>
          <p:cNvPicPr>
            <a:picLocks noChangeAspect="1" noChangeArrowheads="1"/>
          </p:cNvPicPr>
          <p:nvPr/>
        </p:nvPicPr>
        <p:blipFill>
          <a:blip r:embed="rId2" cstate="print"/>
          <a:srcRect l="20339" r="25424"/>
          <a:stretch>
            <a:fillRect/>
          </a:stretch>
        </p:blipFill>
        <p:spPr bwMode="auto">
          <a:xfrm>
            <a:off x="714348" y="1571612"/>
            <a:ext cx="1928826" cy="2001275"/>
          </a:xfrm>
          <a:prstGeom prst="rect">
            <a:avLst/>
          </a:prstGeom>
          <a:noFill/>
        </p:spPr>
      </p:pic>
      <p:pic>
        <p:nvPicPr>
          <p:cNvPr id="1027" name="Picture 3" descr="H:\Ленинград\2.jpg"/>
          <p:cNvPicPr>
            <a:picLocks noChangeAspect="1" noChangeArrowheads="1"/>
          </p:cNvPicPr>
          <p:nvPr/>
        </p:nvPicPr>
        <p:blipFill>
          <a:blip r:embed="rId3" cstate="print"/>
          <a:srcRect l="18217" t="19782" r="33206" b="8283"/>
          <a:stretch>
            <a:fillRect/>
          </a:stretch>
        </p:blipFill>
        <p:spPr bwMode="auto">
          <a:xfrm rot="16200000" flipH="1">
            <a:off x="3100377" y="1614475"/>
            <a:ext cx="2228866" cy="1857388"/>
          </a:xfrm>
          <a:prstGeom prst="rect">
            <a:avLst/>
          </a:prstGeom>
          <a:noFill/>
        </p:spPr>
      </p:pic>
      <p:pic>
        <p:nvPicPr>
          <p:cNvPr id="1028" name="Picture 4" descr="H:\Ленинград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00504"/>
            <a:ext cx="1930090" cy="2357430"/>
          </a:xfrm>
          <a:prstGeom prst="rect">
            <a:avLst/>
          </a:prstGeom>
          <a:noFill/>
        </p:spPr>
      </p:pic>
      <p:pic>
        <p:nvPicPr>
          <p:cNvPr id="1029" name="Picture 5" descr="H:\Ленинград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2315477" cy="2186972"/>
          </a:xfrm>
          <a:prstGeom prst="rect">
            <a:avLst/>
          </a:prstGeom>
          <a:noFill/>
        </p:spPr>
      </p:pic>
      <p:pic>
        <p:nvPicPr>
          <p:cNvPr id="1030" name="Picture 6" descr="H:\Ленинград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643570" y="1928802"/>
            <a:ext cx="2643206" cy="2677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71414"/>
            <a:ext cx="885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ПРОДУКТИВНАЯ  ДЕЯТЕЛЬНОСТЬ: </a:t>
            </a:r>
          </a:p>
          <a:p>
            <a:pPr algn="ctr"/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ЧЕКАНКА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562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ГИПЕРССЫЛКИ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004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Аудио Левитан</a:t>
            </a:r>
            <a:endParaRPr lang="ru-RU" dirty="0" smtClean="0">
              <a:hlinkClick r:id="rId3"/>
            </a:endParaRPr>
          </a:p>
          <a:p>
            <a:r>
              <a:rPr lang="ru-RU" dirty="0" smtClean="0">
                <a:hlinkClick r:id="rId3"/>
              </a:rPr>
              <a:t>Бомбоубежище</a:t>
            </a:r>
            <a:endParaRPr lang="ru-RU" dirty="0" smtClean="0">
              <a:hlinkClick r:id="rId4" action="ppaction://hlinkfile"/>
            </a:endParaRPr>
          </a:p>
          <a:p>
            <a:r>
              <a:rPr lang="ru-RU" dirty="0" smtClean="0">
                <a:hlinkClick r:id="rId4" action="ppaction://hlinkfile"/>
              </a:rPr>
              <a:t>Буржуйка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Дорога ЖИЗНИ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Жмых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Истребитель </a:t>
            </a:r>
            <a:endParaRPr lang="ru-RU" dirty="0" smtClean="0"/>
          </a:p>
          <a:p>
            <a:r>
              <a:rPr lang="ru-RU" dirty="0" smtClean="0">
                <a:hlinkClick r:id="rId8" action="ppaction://hlinkfile"/>
              </a:rPr>
              <a:t>Календарь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Метроном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МЕДНЫЙ ВСАДНИК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Посадка за столом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Самолёт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Священная война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Где белоствольные берёзки </a:t>
            </a:r>
          </a:p>
          <a:p>
            <a:r>
              <a:rPr lang="ru-RU" dirty="0" smtClean="0"/>
              <a:t>Растут кругом под небом синим? </a:t>
            </a:r>
          </a:p>
          <a:p>
            <a:r>
              <a:rPr lang="ru-RU" dirty="0" smtClean="0"/>
              <a:t>Они милы и так неброски, </a:t>
            </a:r>
          </a:p>
          <a:p>
            <a:r>
              <a:rPr lang="ru-RU" dirty="0" smtClean="0"/>
              <a:t>Берёзки родом из…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3575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Где раньше в праздник всем народом </a:t>
            </a:r>
          </a:p>
          <a:p>
            <a:r>
              <a:rPr lang="ru-RU" dirty="0" smtClean="0"/>
              <a:t>В деревне хоровод водили? </a:t>
            </a:r>
          </a:p>
          <a:p>
            <a:r>
              <a:rPr lang="ru-RU" dirty="0" smtClean="0"/>
              <a:t>Такие танцы у народа </a:t>
            </a:r>
          </a:p>
          <a:p>
            <a:r>
              <a:rPr lang="ru-RU" dirty="0" smtClean="0"/>
              <a:t>В стране по имени 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Откуда яркая матрёшка, </a:t>
            </a:r>
          </a:p>
          <a:p>
            <a:r>
              <a:rPr lang="ru-RU" dirty="0" smtClean="0"/>
              <a:t>А также вкусная окрошка? </a:t>
            </a:r>
          </a:p>
          <a:p>
            <a:r>
              <a:rPr lang="ru-RU" dirty="0" smtClean="0"/>
              <a:t>Кого б об этом ни спросили,</a:t>
            </a:r>
          </a:p>
          <a:p>
            <a:r>
              <a:rPr lang="ru-RU" dirty="0" smtClean="0"/>
              <a:t> Ответят дружно – из…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ну, быстрее угадай-ка, </a:t>
            </a:r>
          </a:p>
          <a:p>
            <a:r>
              <a:rPr lang="ru-RU" dirty="0" smtClean="0"/>
              <a:t>Откуда родом балалайка?</a:t>
            </a:r>
          </a:p>
          <a:p>
            <a:r>
              <a:rPr lang="ru-RU" dirty="0" smtClean="0"/>
              <a:t> Её давно все полюбили, </a:t>
            </a:r>
          </a:p>
          <a:p>
            <a:r>
              <a:rPr lang="ru-RU" dirty="0" smtClean="0"/>
              <a:t>А родилась она в…</a:t>
            </a:r>
            <a:endParaRPr lang="ru-RU" dirty="0"/>
          </a:p>
        </p:txBody>
      </p:sp>
      <p:pic>
        <p:nvPicPr>
          <p:cNvPr id="38914" name="Picture 2" descr="https://avatars.mds.yandex.net/i?id=93458cde1d2b869c8d2176fe1aa7d2ba7a131ff4-421722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643602" cy="2386775"/>
          </a:xfrm>
          <a:prstGeom prst="rect">
            <a:avLst/>
          </a:prstGeom>
          <a:noFill/>
        </p:spPr>
      </p:pic>
      <p:pic>
        <p:nvPicPr>
          <p:cNvPr id="38918" name="Picture 6" descr="https://polotnos.cdnbro.com/posts/14391787-bereza-vektornyi-risunok-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45" r="23159" b="3434"/>
          <a:stretch>
            <a:fillRect/>
          </a:stretch>
        </p:blipFill>
        <p:spPr bwMode="auto">
          <a:xfrm>
            <a:off x="7234658" y="2714620"/>
            <a:ext cx="1909341" cy="4143380"/>
          </a:xfrm>
          <a:prstGeom prst="rect">
            <a:avLst/>
          </a:prstGeom>
          <a:noFill/>
        </p:spPr>
      </p:pic>
      <p:pic>
        <p:nvPicPr>
          <p:cNvPr id="38920" name="Picture 8" descr="https://cdn4.vectorstock.com/i/1000x1000/62/23/balalaika-russian-retro-national-traditional-vector-200462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16" b="8951"/>
          <a:stretch>
            <a:fillRect/>
          </a:stretch>
        </p:blipFill>
        <p:spPr bwMode="auto">
          <a:xfrm flipH="1">
            <a:off x="6286512" y="4286256"/>
            <a:ext cx="807227" cy="1000132"/>
          </a:xfrm>
          <a:prstGeom prst="rect">
            <a:avLst/>
          </a:prstGeom>
          <a:noFill/>
        </p:spPr>
      </p:pic>
      <p:pic>
        <p:nvPicPr>
          <p:cNvPr id="38922" name="Picture 10" descr="https://trafaret-decor.ru/sites/default/files/2023-05/russkie-narodnye-pesni-145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rcRect t="12821" b="11035"/>
          <a:stretch>
            <a:fillRect/>
          </a:stretch>
        </p:blipFill>
        <p:spPr bwMode="auto">
          <a:xfrm>
            <a:off x="214282" y="2514441"/>
            <a:ext cx="1785950" cy="981316"/>
          </a:xfrm>
          <a:prstGeom prst="rect">
            <a:avLst/>
          </a:prstGeom>
          <a:noFill/>
        </p:spPr>
      </p:pic>
      <p:pic>
        <p:nvPicPr>
          <p:cNvPr id="38924" name="Picture 12" descr="https://cdn.culture.ru/images/7896e4e6-6fce-5470-8e83-4c95fb9d424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929066"/>
            <a:ext cx="2004233" cy="1357322"/>
          </a:xfrm>
          <a:prstGeom prst="rect">
            <a:avLst/>
          </a:prstGeom>
          <a:noFill/>
        </p:spPr>
      </p:pic>
      <p:sp>
        <p:nvSpPr>
          <p:cNvPr id="38926" name="AutoShape 14" descr="https://media04.meinbezirk.at/user/2016/03/17/0/9220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8" name="Picture 16" descr="https://www.artshop-rus.com/upload/iblock/e02/e026761918db5e121dc4d9341caeba0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6" t="19403" r="22902" b="4478"/>
          <a:stretch>
            <a:fillRect/>
          </a:stretch>
        </p:blipFill>
        <p:spPr bwMode="auto">
          <a:xfrm>
            <a:off x="3286116" y="5500702"/>
            <a:ext cx="745188" cy="1357298"/>
          </a:xfrm>
          <a:prstGeom prst="rect">
            <a:avLst/>
          </a:prstGeom>
          <a:noFill/>
        </p:spPr>
      </p:pic>
      <p:pic>
        <p:nvPicPr>
          <p:cNvPr id="15" name="gimn-ross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358082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9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Ленинград\Москва.jpg"/>
          <p:cNvPicPr>
            <a:picLocks noChangeAspect="1" noChangeArrowheads="1"/>
          </p:cNvPicPr>
          <p:nvPr/>
        </p:nvPicPr>
        <p:blipFill>
          <a:blip r:embed="rId2" cstate="print"/>
          <a:srcRect l="1818" t="2484" r="9091" b="4373"/>
          <a:stretch>
            <a:fillRect/>
          </a:stretch>
        </p:blipFill>
        <p:spPr bwMode="auto">
          <a:xfrm>
            <a:off x="1071538" y="1142984"/>
            <a:ext cx="7000924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35967" y="0"/>
            <a:ext cx="50720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TitulBrk" pitchFamily="34" charset="-52"/>
              </a:rPr>
              <a:t>СТОЛИЦА  </a:t>
            </a:r>
            <a:endParaRPr lang="ru-RU" sz="3200" b="1" dirty="0" smtClean="0">
              <a:solidFill>
                <a:schemeClr val="bg1"/>
              </a:solidFill>
              <a:latin typeface="a_AlbionicTitulBrk" pitchFamily="34" charset="-52"/>
            </a:endParaRP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НАШЕЙ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dn1.ozone.ru/s3/multimedia-e/c1200/6007491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s1.studylib.ru/store/data/005102179_1-5eba578b7abad5b2d04114b509272c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239019" cy="5429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Санкт-Петербург – это второй по величине город Российской Федерации, основанный Петром I, и во время правления царей являлся столицей страны. Поэтому и сейчас его до сих пор считают северной столицей России. Располагается Санкт-Петербург на северо-западе рядом с Финским заливом.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НПК2020\2-27119_clip-arts-related-to-bullhorn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0364" flipH="1">
            <a:off x="7631040" y="127295"/>
            <a:ext cx="1385665" cy="1385666"/>
          </a:xfrm>
          <a:prstGeom prst="rect">
            <a:avLst/>
          </a:prstGeom>
          <a:noFill/>
        </p:spPr>
      </p:pic>
      <p:pic>
        <p:nvPicPr>
          <p:cNvPr id="5" name="Picture 4" descr="https://pbs.twimg.com/media/DgQdI_gXcAAjgV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357298"/>
            <a:ext cx="1857388" cy="271464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4" name="Picture 11" descr="https://avatanplus.com/files/resources/original/5b543c5921d5c164c10bbc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357298"/>
            <a:ext cx="20002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2860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242"/>
                </a:solidFill>
              </a:rPr>
              <a:t>Воскресенье 22 июня 1941 года в Ленинграде выдалось солнечным и теплым. Люди радовались наступившему лету и выходному дню. </a:t>
            </a:r>
          </a:p>
          <a:p>
            <a:r>
              <a:rPr lang="ru-RU" sz="2400" b="1" dirty="0" smtClean="0">
                <a:solidFill>
                  <a:srgbClr val="009242"/>
                </a:solidFill>
              </a:rPr>
              <a:t>Одни уезжали на дачу, другие собирались в парки.</a:t>
            </a:r>
          </a:p>
          <a:p>
            <a:r>
              <a:rPr lang="ru-RU" sz="2400" b="1" dirty="0" smtClean="0">
                <a:solidFill>
                  <a:srgbClr val="009242"/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И вдруг…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2357430"/>
            <a:ext cx="7929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изменилось сразу!!! Началась война!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928794" y="4214818"/>
            <a:ext cx="721520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Война. Она ворвалась в мирную жизнь жителей всей страны.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Враг наступал на нашу русскую землю.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были  немецкие фашисты.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первые же дни войны родилась песня,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поднявшая весь народ на борьбу с захватчиками.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bg1">
                    <a:lumMod val="75000"/>
                  </a:schemeClr>
                </a:solidFill>
              </a:rPr>
              <a:t>«Священная война»)</a:t>
            </a:r>
            <a:endParaRPr lang="ru-RU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ЛевитанНАЧАЛО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071670" y="2000240"/>
            <a:ext cx="304800" cy="304800"/>
          </a:xfrm>
          <a:prstGeom prst="rect">
            <a:avLst/>
          </a:prstGeom>
        </p:spPr>
      </p:pic>
      <p:pic>
        <p:nvPicPr>
          <p:cNvPr id="12" name="СвященнаяВой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000760" y="6215082"/>
            <a:ext cx="304800" cy="304800"/>
          </a:xfrm>
          <a:prstGeom prst="rect">
            <a:avLst/>
          </a:prstGeom>
        </p:spPr>
      </p:pic>
      <p:sp>
        <p:nvSpPr>
          <p:cNvPr id="46084" name="AutoShape 4" descr="https://pastvu.com/_p/a/e/b/l/ebl083r05gjvy71q8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pastvu.com/_p/a/e/b/l/ebl083r05gjvy71q8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https://ic.pics.livejournal.com/znat_kak/80938184/3345874/3345874_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43182"/>
            <a:ext cx="2615671" cy="40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2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:\Ленинград\КАРТАблокады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7443"/>
            <a:ext cx="8286808" cy="607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Враг подступал к городу Ленинграду. В городе оставались в основном женщины и дети, потому что все, кто мог держать оружие, ушли на фронт. </a:t>
            </a:r>
          </a:p>
          <a:p>
            <a:r>
              <a:rPr lang="ru-RU" b="1" dirty="0" smtClean="0"/>
              <a:t>На подступах к Ленинграду шли жестокие бои.</a:t>
            </a:r>
            <a:r>
              <a:rPr lang="ru-RU" dirty="0" smtClean="0"/>
              <a:t> </a:t>
            </a:r>
            <a:r>
              <a:rPr lang="ru-RU" b="1" dirty="0" smtClean="0"/>
              <a:t>Фашисты хотели уничтожить не только город, но и жителей. Они окружили город со всех сторон…  </a:t>
            </a:r>
            <a:r>
              <a:rPr lang="ru-RU" sz="1400" b="1" dirty="0" smtClean="0"/>
              <a:t>видите это на карте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404664"/>
            <a:ext cx="5040560" cy="936104"/>
          </a:xfrm>
        </p:spPr>
        <p:txBody>
          <a:bodyPr/>
          <a:lstStyle/>
          <a:p>
            <a:r>
              <a:rPr lang="ru-RU" sz="4800" b="1" dirty="0">
                <a:ln>
                  <a:solidFill>
                    <a:srgbClr val="FFC000"/>
                  </a:solidFill>
                </a:ln>
                <a:solidFill>
                  <a:srgbClr val="C70B0B"/>
                </a:solidFill>
              </a:rPr>
              <a:t>872 </a:t>
            </a:r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rgbClr val="C70B0B"/>
                </a:solidFill>
              </a:rPr>
              <a:t>дня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C70B0B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05064"/>
            <a:ext cx="82809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8"/>
            <a:ext cx="892668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Блокада Ленинграда длилась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почти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900 дней и ночей (около 2,5 лет). </a:t>
            </a: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примерно столько мы с вами ходим в нашу группу  РОМАШКИ.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Немцы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взяли город в кольцо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8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сентября 1941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года…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 только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27 января 1944-го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жители нашей  северной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столицы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были обрадованы полному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освобождению города от фашистской блокады. </a:t>
            </a:r>
          </a:p>
        </p:txBody>
      </p:sp>
      <p:pic>
        <p:nvPicPr>
          <p:cNvPr id="7" name="Picture 2" descr="https://api.rbsmi.ru/attachments/2637d2db70e070e47efcd624867b0c00cb98e5ac/store/crop/0/0/582/480/1600/0/0/6a53d41bddb77f4c8103891b90ad5b4937c9d90bfc9796332ccacd35c572/edd26be0ae6c1414fdb0988deca081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2786082" cy="2298518"/>
          </a:xfrm>
          <a:prstGeom prst="rect">
            <a:avLst/>
          </a:prstGeom>
          <a:noFill/>
        </p:spPr>
      </p:pic>
      <p:pic>
        <p:nvPicPr>
          <p:cNvPr id="12290" name="Picture 2" descr="https://pushinka.top/uploads/posts/2023-08/1693219964_pushinka-top-p-list-kalendarya-kartinka-pinterest-56.jpg"/>
          <p:cNvPicPr>
            <a:picLocks noChangeAspect="1" noChangeArrowheads="1"/>
          </p:cNvPicPr>
          <p:nvPr/>
        </p:nvPicPr>
        <p:blipFill>
          <a:blip r:embed="rId3" cstate="print"/>
          <a:srcRect l="18413" t="20205" r="21783" b="14108"/>
          <a:stretch>
            <a:fillRect/>
          </a:stretch>
        </p:blipFill>
        <p:spPr bwMode="auto">
          <a:xfrm flipH="1">
            <a:off x="500034" y="285728"/>
            <a:ext cx="2786082" cy="30601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1214422"/>
            <a:ext cx="20973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8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сентября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1941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071810"/>
            <a:ext cx="13516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1944</a:t>
            </a:r>
            <a:endParaRPr lang="ru-RU" sz="4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820</TotalTime>
  <Words>1195</Words>
  <Application>Microsoft Office PowerPoint</Application>
  <PresentationFormat>Экран (4:3)</PresentationFormat>
  <Paragraphs>254</Paragraphs>
  <Slides>33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земле  взрослые и дети готовились к обороне -рыли окопы и готовили заграждения из брёвен, мешков с песком. Солдаты защищали город, устанавливали орудия.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</cp:lastModifiedBy>
  <cp:revision>79</cp:revision>
  <dcterms:created xsi:type="dcterms:W3CDTF">2024-01-21T06:55:26Z</dcterms:created>
  <dcterms:modified xsi:type="dcterms:W3CDTF">2024-10-06T14:52:58Z</dcterms:modified>
</cp:coreProperties>
</file>