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1" r:id="rId3"/>
    <p:sldId id="297" r:id="rId4"/>
    <p:sldId id="300" r:id="rId5"/>
    <p:sldId id="301" r:id="rId6"/>
    <p:sldId id="307" r:id="rId7"/>
    <p:sldId id="305" r:id="rId8"/>
    <p:sldId id="298" r:id="rId9"/>
    <p:sldId id="306" r:id="rId10"/>
    <p:sldId id="302" r:id="rId11"/>
    <p:sldId id="308" r:id="rId12"/>
    <p:sldId id="304" r:id="rId13"/>
    <p:sldId id="303" r:id="rId14"/>
    <p:sldId id="299" r:id="rId15"/>
    <p:sldId id="309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CC66"/>
    <a:srgbClr val="1064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4;&#1080;&#1085;&#1091;&#1089;&#1055;&#1086;&#1088;&#1072;%20&#1074;%20&#1087;&#1091;&#1090;&#1100;%20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ri_tankista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1;&#1072;&#1103;&#1085;&#1057;&#1084;&#1091;&#1075;&#1083;&#1103;&#1085;&#1082;&#1072;&#1052;&#1048;&#1053;&#1059;&#1057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4;&#1080;&#1085;&#1091;&#1089;&#1050;&#1072;&#1090;&#1102;&#1096;&#1072;&#1056;&#1045;&#1052;&#1048;&#1050;&#1086;&#1073;&#1088;&#1077;&#1079;(mp3cut.net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4;&#1080;&#1085;&#1091;&#1089;&#1057;&#1086;&#1083;&#1076;&#1072;&#1090;%20&#1087;&#1086;%20&#1075;&#1086;&#1088;&#1086;&#1076;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ffs.ru/download/sclti/" TargetMode="External"/><Relationship Id="rId13" Type="http://schemas.openxmlformats.org/officeDocument/2006/relationships/hyperlink" Target="https://www.maam.ru/" TargetMode="External"/><Relationship Id="rId3" Type="http://schemas.openxmlformats.org/officeDocument/2006/relationships/hyperlink" Target="https://hobbi36.ru/wa-data/public/shop/products/01/05/501/images/1323/1323.750x0.jpg" TargetMode="External"/><Relationship Id="rId7" Type="http://schemas.openxmlformats.org/officeDocument/2006/relationships/hyperlink" Target="https://free-png.ru/wp-content/uploads/2022/03/free-png.ru-251.png" TargetMode="External"/><Relationship Id="rId12" Type="http://schemas.openxmlformats.org/officeDocument/2006/relationships/hyperlink" Target="https://vostok-tmn.ru/upload/iblock/42d/42df2f2638bc3fd95f55467995f64489.jpg" TargetMode="External"/><Relationship Id="rId2" Type="http://schemas.openxmlformats.org/officeDocument/2006/relationships/hyperlink" Target="https://antikvariat.ru/upload/iblock/16b/img_9108_157599_16111309354011664.jpg" TargetMode="Externa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01.fotocdn.net/s205/d3d361950bd1af8a/public_pin_l/2352985241.jpg" TargetMode="External"/><Relationship Id="rId11" Type="http://schemas.openxmlformats.org/officeDocument/2006/relationships/hyperlink" Target="https://gotovim7e.ru/stixi-na-23-fevralya-dlya-detej.html#___23__5_6_7" TargetMode="External"/><Relationship Id="rId5" Type="http://schemas.openxmlformats.org/officeDocument/2006/relationships/hyperlink" Target="https://kaksamsdelal.ru/wp-content/uploads/3/f/1/3f149a22835d4cb0dc22565689602b6f.jpeg" TargetMode="External"/><Relationship Id="rId15" Type="http://schemas.openxmlformats.org/officeDocument/2006/relationships/hyperlink" Target="https://ped-kopilka.ru/" TargetMode="External"/><Relationship Id="rId10" Type="http://schemas.openxmlformats.org/officeDocument/2006/relationships/hyperlink" Target="https://alfanit.ru/upload/iblock/419/419e9399d95f303a1add2086d75b0906.jpg" TargetMode="External"/><Relationship Id="rId4" Type="http://schemas.openxmlformats.org/officeDocument/2006/relationships/hyperlink" Target="https://www.maam.ru/detskijsad/kartoteka-stihotvorenii-k-23-fevralja-dlja-detei-starshego-doshkolnogo-vozrasta.html" TargetMode="External"/><Relationship Id="rId9" Type="http://schemas.openxmlformats.org/officeDocument/2006/relationships/hyperlink" Target="https://horosho-rostov.ru/upload/iblock/bb0/zljr7137yudm5ije1xm471ggubs848vv.jpg" TargetMode="External"/><Relationship Id="rId14" Type="http://schemas.openxmlformats.org/officeDocument/2006/relationships/hyperlink" Target="https://nsporta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9;&#1072;&#1088;&#1103;&#1076;&#1082;&#1072;&#1042;&#1086;&#1077;&#1085;&#1085;.&#1084;&#1080;&#1085;&#1091;&#1089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4;&#1080;&#1085;&#1091;&#1089;&#1057;&#1083;&#1072;&#1074;&#1103;&#1085;&#1082;&#1072;&#1041;&#1067;&#1057;&#1058;&#1056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0;&#1075;&#1091;&#1090;&#1080;&#1085;&#1043;&#1088;&#1072;&#1085;&#1080;&#1094;&#1072;&#1052;&#1080;&#1085;&#1091;&#1089;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3;&#1072;&#1079;&#1084;&#1072;&#1085;&#1086;&#1074;&#1057;&#1082;&#1072;&#1082;&#1091;&#1085;&#1099;&#1052;&#1080;&#1085;&#1091;&#1089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76;&#1083;&#1103;%20&#1101;&#1089;&#1090;&#1072;&#1092;&#1077;&#1090;%20(&#1051;&#1102;&#1073;&#1101;)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3фе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«Детский сад №37 «Искорка»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2910" y="1714488"/>
            <a:ext cx="4516594" cy="221457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sz="12300" b="1" i="1" dirty="0" smtClean="0">
                <a:solidFill>
                  <a:srgbClr val="FF0000"/>
                </a:solidFill>
                <a:latin typeface="a_AlbionicTtlRg&amp;Bt" pitchFamily="34" charset="-52"/>
              </a:rPr>
              <a:t>ТЯЖЕЛО В УЧЕНИИ – </a:t>
            </a:r>
          </a:p>
          <a:p>
            <a:pPr algn="ctr">
              <a:buNone/>
            </a:pPr>
            <a:r>
              <a:rPr lang="ru-RU" sz="12300" b="1" i="1" dirty="0" smtClean="0">
                <a:solidFill>
                  <a:srgbClr val="FF0000"/>
                </a:solidFill>
                <a:latin typeface="a_AlbionicTtlRg&amp;Bt" pitchFamily="34" charset="-52"/>
              </a:rPr>
              <a:t>ЛЕГКО В БОЮ</a:t>
            </a:r>
            <a:endParaRPr lang="ru-RU" sz="12300" b="1" i="1" dirty="0" smtClean="0">
              <a:solidFill>
                <a:srgbClr val="FF0000"/>
              </a:solidFill>
              <a:latin typeface="a_AlbionicTtlRg&amp;Bt" pitchFamily="34" charset="-52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572140"/>
            <a:ext cx="400049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Морозова </a:t>
            </a:r>
            <a:r>
              <a:rPr lang="ru-RU" b="1" dirty="0" smtClean="0">
                <a:solidFill>
                  <a:schemeClr val="bg1"/>
                </a:solidFill>
              </a:rPr>
              <a:t>А. В.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r">
              <a:lnSpc>
                <a:spcPct val="114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воспитатель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6286520"/>
            <a:ext cx="27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357298"/>
            <a:ext cx="378591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СПОРТИВНЫЙ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ДОСУГ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14752"/>
            <a:ext cx="393248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тарший дошкольный возраст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Эстафета</a:t>
            </a:r>
            <a:r>
              <a:rPr lang="ru-RU" b="1" dirty="0" smtClean="0"/>
              <a:t> «</a:t>
            </a:r>
            <a:r>
              <a:rPr lang="ru-RU" sz="2700" b="1" dirty="0" smtClean="0"/>
              <a:t>ЗЕНИТЧИКИ - АРТИЛЛЕРИСТЫ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</a:t>
            </a:r>
            <a:r>
              <a:rPr lang="ru-RU" sz="1000" b="1" dirty="0" smtClean="0"/>
              <a:t>ДЛЯ ДЕТЕЙ И ВЗРОСЛЫХ</a:t>
            </a:r>
            <a:endParaRPr lang="ru-RU" sz="1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5572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Напротив каждой команды обруч, </a:t>
            </a:r>
            <a:r>
              <a:rPr lang="ru-RU" dirty="0" smtClean="0"/>
              <a:t>в середине </a:t>
            </a:r>
            <a:r>
              <a:rPr lang="ru-RU" dirty="0" smtClean="0"/>
              <a:t>которого </a:t>
            </a:r>
            <a:r>
              <a:rPr lang="ru-RU" dirty="0" smtClean="0"/>
              <a:t>за шнурок подвешен </a:t>
            </a:r>
            <a:r>
              <a:rPr lang="ru-RU" dirty="0" smtClean="0"/>
              <a:t>самолет </a:t>
            </a:r>
            <a:r>
              <a:rPr lang="ru-RU" dirty="0" smtClean="0"/>
              <a:t>из </a:t>
            </a:r>
            <a:r>
              <a:rPr lang="ru-RU" dirty="0" smtClean="0"/>
              <a:t>бумаги.</a:t>
            </a:r>
          </a:p>
          <a:p>
            <a:r>
              <a:rPr lang="ru-RU" dirty="0" smtClean="0"/>
              <a:t>Задача - попасть снарядами </a:t>
            </a:r>
            <a:r>
              <a:rPr lang="ru-RU" dirty="0" smtClean="0"/>
              <a:t>в </a:t>
            </a:r>
            <a:r>
              <a:rPr lang="ru-RU" dirty="0" smtClean="0"/>
              <a:t>цель и подбить вражеский самолёт - бомбардировщик (</a:t>
            </a:r>
            <a:r>
              <a:rPr lang="ru-RU" dirty="0" err="1" smtClean="0"/>
              <a:t>мякгонабивные</a:t>
            </a:r>
            <a:r>
              <a:rPr lang="ru-RU" dirty="0" smtClean="0"/>
              <a:t> / пластиковые мячики для сухого бассейна). </a:t>
            </a:r>
          </a:p>
          <a:p>
            <a:r>
              <a:rPr lang="ru-RU" dirty="0" smtClean="0"/>
              <a:t>Побеждает </a:t>
            </a:r>
            <a:r>
              <a:rPr lang="ru-RU" dirty="0" smtClean="0"/>
              <a:t>команда, </a:t>
            </a:r>
            <a:r>
              <a:rPr lang="ru-RU" dirty="0" smtClean="0"/>
              <a:t>попавшая  </a:t>
            </a:r>
            <a:r>
              <a:rPr lang="ru-RU" dirty="0" smtClean="0"/>
              <a:t>во вражеский </a:t>
            </a:r>
            <a:r>
              <a:rPr lang="ru-RU" dirty="0" smtClean="0"/>
              <a:t>самолёт наибольшее количество раз.</a:t>
            </a:r>
            <a:endParaRPr lang="ru-RU" dirty="0"/>
          </a:p>
        </p:txBody>
      </p:sp>
      <p:sp>
        <p:nvSpPr>
          <p:cNvPr id="33794" name="AutoShape 2" descr="https://flyclipart.com/thumb2/artillery-clipart-transparent-5119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s://wikids.ru/slides/8M5umaPYvlvmiHXz5r0PXH55KjJT3DZZ.pptx/a9c7e95cb325767eefdf94c525cb1a9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1DEFE"/>
              </a:clrFrom>
              <a:clrTo>
                <a:srgbClr val="C1DEFE">
                  <a:alpha val="0"/>
                </a:srgbClr>
              </a:clrTo>
            </a:clrChange>
            <a:lum bright="20000" contrast="-10000"/>
          </a:blip>
          <a:srcRect/>
          <a:stretch>
            <a:fillRect/>
          </a:stretch>
        </p:blipFill>
        <p:spPr bwMode="auto">
          <a:xfrm>
            <a:off x="4643438" y="2363439"/>
            <a:ext cx="4143404" cy="4259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798" name="AutoShape 6" descr="https://mishka-knizhka.ru/wp-content/uploads/2021/09/general-igrush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4" name="Picture 12" descr="https://catherineasquithgallery.com/uploads/posts/2021-03/1614585763_37-p-voennii-samolet-na-belom-fone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20" y="357167"/>
            <a:ext cx="2143140" cy="1032726"/>
          </a:xfrm>
          <a:prstGeom prst="rect">
            <a:avLst/>
          </a:prstGeom>
          <a:noFill/>
        </p:spPr>
      </p:pic>
      <p:pic>
        <p:nvPicPr>
          <p:cNvPr id="12" name="минусПора в пу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1467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00948" cy="65403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Эстафета</a:t>
            </a:r>
            <a:r>
              <a:rPr lang="ru-RU" b="1" dirty="0" smtClean="0"/>
              <a:t> «ТАНКИСТЫ»  </a:t>
            </a:r>
            <a:r>
              <a:rPr lang="ru-RU" sz="1200" b="1" dirty="0" smtClean="0"/>
              <a:t>ДЛЯ ДЕТЕЙ  И ВЗРОСЛЫХ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1480"/>
            <a:ext cx="628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(корзины-мишени, мячики/мешочки-снаряды, </a:t>
            </a:r>
            <a:r>
              <a:rPr lang="ru-RU" dirty="0" smtClean="0"/>
              <a:t>конусы).</a:t>
            </a:r>
            <a:br>
              <a:rPr lang="ru-RU" dirty="0" smtClean="0"/>
            </a:br>
            <a:r>
              <a:rPr lang="ru-RU" dirty="0" smtClean="0"/>
              <a:t>Командам  </a:t>
            </a:r>
            <a:r>
              <a:rPr lang="ru-RU" dirty="0" smtClean="0"/>
              <a:t>необходимо уничтожить врага, их технику, которая стоит на </a:t>
            </a:r>
            <a:r>
              <a:rPr lang="ru-RU" dirty="0" smtClean="0"/>
              <a:t>пути</a:t>
            </a:r>
            <a:r>
              <a:rPr lang="ru-RU" dirty="0" smtClean="0"/>
              <a:t>. Для этого </a:t>
            </a:r>
            <a:r>
              <a:rPr lang="ru-RU" dirty="0" smtClean="0"/>
              <a:t>нужно подъехать </a:t>
            </a:r>
            <a:r>
              <a:rPr lang="ru-RU" dirty="0" smtClean="0"/>
              <a:t>до огневого рубежа и точным выстрелом попасть в мишень. Обратно вернуться бегом.</a:t>
            </a:r>
            <a:br>
              <a:rPr lang="ru-RU" dirty="0" smtClean="0"/>
            </a:br>
            <a:r>
              <a:rPr lang="ru-RU" i="1" dirty="0" smtClean="0"/>
              <a:t>Главное правило:  </a:t>
            </a:r>
            <a:r>
              <a:rPr lang="ru-RU" dirty="0" smtClean="0"/>
              <a:t>не спешить, а </a:t>
            </a:r>
            <a:r>
              <a:rPr lang="ru-RU" dirty="0" smtClean="0"/>
              <a:t>целиться точнее. </a:t>
            </a:r>
            <a:r>
              <a:rPr lang="ru-RU" dirty="0" smtClean="0"/>
              <a:t>Папа (танк) встает на четвереньки ребенок садится на папу сверху (танкист) со снарядом в руке. Ребёнок бросает снаряд (мешочек) в </a:t>
            </a:r>
            <a:r>
              <a:rPr lang="ru-RU" dirty="0" smtClean="0"/>
              <a:t>мишень - </a:t>
            </a:r>
            <a:r>
              <a:rPr lang="ru-RU" dirty="0" smtClean="0"/>
              <a:t>на противоположной стороне стоит </a:t>
            </a:r>
            <a:r>
              <a:rPr lang="ru-RU" dirty="0" smtClean="0"/>
              <a:t>корзина с иллюстрацией танка, возвращаются </a:t>
            </a:r>
            <a:r>
              <a:rPr lang="ru-RU" dirty="0" smtClean="0"/>
              <a:t>обратно. Задача танкиста попасть мешком в корзину.</a:t>
            </a:r>
            <a:endParaRPr lang="ru-RU" dirty="0"/>
          </a:p>
        </p:txBody>
      </p:sp>
      <p:pic>
        <p:nvPicPr>
          <p:cNvPr id="35842" name="Picture 2" descr="https://gas-kvas.com/uploads/posts/2023-01/1673562693_gas-kvas-com-p-detskii-risunok-tankist-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0" t="6443" r="3030"/>
          <a:stretch>
            <a:fillRect/>
          </a:stretch>
        </p:blipFill>
        <p:spPr bwMode="auto">
          <a:xfrm>
            <a:off x="6429388" y="2214554"/>
            <a:ext cx="2328962" cy="4363610"/>
          </a:xfrm>
          <a:prstGeom prst="rect">
            <a:avLst/>
          </a:prstGeom>
          <a:noFill/>
        </p:spPr>
      </p:pic>
      <p:pic>
        <p:nvPicPr>
          <p:cNvPr id="35844" name="Picture 4" descr="https://gelshariki.ru/upload/iblock/c8a/c8a0c95cde47064199bd7593ae8101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/>
          <a:stretch>
            <a:fillRect/>
          </a:stretch>
        </p:blipFill>
        <p:spPr bwMode="auto">
          <a:xfrm>
            <a:off x="2571736" y="4647319"/>
            <a:ext cx="3286148" cy="2210681"/>
          </a:xfrm>
          <a:prstGeom prst="rect">
            <a:avLst/>
          </a:prstGeom>
          <a:noFill/>
        </p:spPr>
      </p:pic>
      <p:pic>
        <p:nvPicPr>
          <p:cNvPr id="7" name="Tri_tankis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144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go-zaschita.ru/wa-data/public/shop/products/85/15/1585/images/5676/5676.9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43091">
            <a:off x="1022989" y="3116768"/>
            <a:ext cx="4771386" cy="48718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403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Эстафета</a:t>
            </a:r>
            <a:r>
              <a:rPr lang="ru-RU" dirty="0" smtClean="0"/>
              <a:t> «ПЕРЕПРАВА РАНЕНОГО» </a:t>
            </a:r>
            <a:r>
              <a:rPr lang="ru-RU" sz="1200" dirty="0" smtClean="0"/>
              <a:t>для детей и взрослых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В каждой команде по </a:t>
            </a:r>
            <a:r>
              <a:rPr lang="ru-RU" dirty="0" smtClean="0"/>
              <a:t>2е взрослых («медбратья» )держатся за руки, скрестив руки. Задача «санитаров»: соблюдая осторожность, как можно быстрее  переправить, доставить в госпиталь (обозначенное место на противоположной стороне)  «раненых»</a:t>
            </a:r>
            <a:endParaRPr lang="ru-RU" dirty="0"/>
          </a:p>
        </p:txBody>
      </p:sp>
      <p:sp>
        <p:nvSpPr>
          <p:cNvPr id="31752" name="AutoShape 8" descr="https://top-fon.com/uploads/posts/2023-01/1675130510_top-fon-com-p-fon-dlya-prezentatsii-voennie-professii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top-fon.com/uploads/posts/2023-01/1675130510_top-fon-com-p-fon-dlya-prezentatsii-voennie-professii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s://horosho-rostov.ru/upload/iblock/bb0/zljr7137yudm5ije1xm471ggubs848v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9"/>
          <a:stretch>
            <a:fillRect/>
          </a:stretch>
        </p:blipFill>
        <p:spPr bwMode="auto">
          <a:xfrm flipH="1">
            <a:off x="6715139" y="1428736"/>
            <a:ext cx="2103799" cy="5214974"/>
          </a:xfrm>
          <a:prstGeom prst="rect">
            <a:avLst/>
          </a:prstGeom>
          <a:noFill/>
        </p:spPr>
      </p:pic>
      <p:pic>
        <p:nvPicPr>
          <p:cNvPr id="12" name="БаянСмуглянка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8651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00948" cy="65403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Эстафета</a:t>
            </a:r>
            <a:r>
              <a:rPr lang="ru-RU" b="1" dirty="0" smtClean="0"/>
              <a:t> «САНИТАРКИ»  </a:t>
            </a:r>
            <a:r>
              <a:rPr lang="ru-RU" sz="1200" b="1" dirty="0" smtClean="0"/>
              <a:t>ДЛЯ ДЕТЕЙ (ДЕВОЧКИ)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Девочки- санитарки должны как можно</a:t>
            </a:r>
          </a:p>
          <a:p>
            <a:r>
              <a:rPr lang="ru-RU" dirty="0" smtClean="0"/>
              <a:t> быстрее и качественнее/плотнее сделать перевязку «раненому» бойцу.</a:t>
            </a:r>
            <a:endParaRPr lang="ru-RU" sz="1050" dirty="0"/>
          </a:p>
        </p:txBody>
      </p:sp>
      <p:pic>
        <p:nvPicPr>
          <p:cNvPr id="32770" name="Picture 2" descr="https://i.pinimg.com/736x/d5/65/fc/d565fcda0a67b024a057d06a37f53e9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57" r="22425" b="1921"/>
          <a:stretch>
            <a:fillRect/>
          </a:stretch>
        </p:blipFill>
        <p:spPr bwMode="auto">
          <a:xfrm flipH="1">
            <a:off x="5857884" y="1142984"/>
            <a:ext cx="2604322" cy="5143536"/>
          </a:xfrm>
          <a:prstGeom prst="rect">
            <a:avLst/>
          </a:prstGeom>
          <a:noFill/>
        </p:spPr>
      </p:pic>
      <p:pic>
        <p:nvPicPr>
          <p:cNvPr id="7" name="Picture 2" descr="https://voenzakaz-spb.ru/wa-data/public/shop/products/95/83/8395/images/12073/12073.750x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86190"/>
            <a:ext cx="2500330" cy="2500330"/>
          </a:xfrm>
          <a:prstGeom prst="rect">
            <a:avLst/>
          </a:prstGeom>
          <a:noFill/>
        </p:spPr>
      </p:pic>
      <p:pic>
        <p:nvPicPr>
          <p:cNvPr id="8" name="Picture 14" descr="https://altaimag.ru/upload/iblock/c42/5y9r0af5851vajos047i37b61ofinmi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42" t="9636" r="11071" b="13276"/>
          <a:stretch>
            <a:fillRect/>
          </a:stretch>
        </p:blipFill>
        <p:spPr bwMode="auto">
          <a:xfrm rot="354938">
            <a:off x="1703647" y="4790385"/>
            <a:ext cx="1529997" cy="1255133"/>
          </a:xfrm>
          <a:prstGeom prst="rect">
            <a:avLst/>
          </a:prstGeom>
          <a:noFill/>
        </p:spPr>
      </p:pic>
      <p:pic>
        <p:nvPicPr>
          <p:cNvPr id="9" name="Picture 14" descr="https://altaimag.ru/upload/iblock/c42/5y9r0af5851vajos047i37b61ofinmi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42" t="9636" r="11071" b="13276"/>
          <a:stretch>
            <a:fillRect/>
          </a:stretch>
        </p:blipFill>
        <p:spPr bwMode="auto">
          <a:xfrm rot="2090415">
            <a:off x="721430" y="5110865"/>
            <a:ext cx="1529997" cy="12551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6211669"/>
            <a:ext cx="6773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Молодцы! Справились со всеми поставленными задачами! </a:t>
            </a:r>
          </a:p>
          <a:p>
            <a:r>
              <a:rPr lang="ru-RU" dirty="0" smtClean="0"/>
              <a:t>Успешно прошли все учения-испытания!</a:t>
            </a:r>
            <a:endParaRPr lang="ru-RU" dirty="0"/>
          </a:p>
        </p:txBody>
      </p:sp>
      <p:pic>
        <p:nvPicPr>
          <p:cNvPr id="12" name="минусКатюшаРЕМИКобрез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1481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5786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Будущий </a:t>
            </a:r>
            <a:r>
              <a:rPr lang="ru-RU" b="1" i="1" dirty="0" smtClean="0"/>
              <a:t>мужчина</a:t>
            </a:r>
            <a:endParaRPr lang="ru-RU" i="1" dirty="0" smtClean="0"/>
          </a:p>
          <a:p>
            <a:r>
              <a:rPr lang="ru-RU" dirty="0" smtClean="0"/>
              <a:t>У меня пока игрушки:</a:t>
            </a:r>
          </a:p>
          <a:p>
            <a:r>
              <a:rPr lang="ru-RU" dirty="0" smtClean="0"/>
              <a:t>Танки, пестики, хлопушки,</a:t>
            </a:r>
          </a:p>
          <a:p>
            <a:r>
              <a:rPr lang="ru-RU" dirty="0" smtClean="0"/>
              <a:t>Железные солдаты,</a:t>
            </a:r>
          </a:p>
          <a:p>
            <a:r>
              <a:rPr lang="ru-RU" dirty="0" smtClean="0"/>
              <a:t>Бронепоезд, автоматы.</a:t>
            </a:r>
          </a:p>
          <a:p>
            <a:r>
              <a:rPr lang="ru-RU" dirty="0" smtClean="0"/>
              <a:t>А когда настанет срок,</a:t>
            </a:r>
          </a:p>
          <a:p>
            <a:r>
              <a:rPr lang="ru-RU" dirty="0" smtClean="0"/>
              <a:t>Чтоб в армию пойти спокойно мог,</a:t>
            </a:r>
          </a:p>
          <a:p>
            <a:r>
              <a:rPr lang="ru-RU" dirty="0" smtClean="0"/>
              <a:t>Я с ребятами в игре</a:t>
            </a:r>
          </a:p>
          <a:p>
            <a:r>
              <a:rPr lang="ru-RU" dirty="0" smtClean="0"/>
              <a:t>Тренируюсь во дворе.</a:t>
            </a:r>
          </a:p>
          <a:p>
            <a:r>
              <a:rPr lang="ru-RU" dirty="0" smtClean="0"/>
              <a:t>Мы играем там в «Зарницу» —</a:t>
            </a:r>
          </a:p>
          <a:p>
            <a:r>
              <a:rPr lang="ru-RU" dirty="0" smtClean="0"/>
              <a:t>Начертили </a:t>
            </a:r>
            <a:r>
              <a:rPr lang="ru-RU" dirty="0" smtClean="0"/>
              <a:t>мне границу,</a:t>
            </a:r>
          </a:p>
          <a:p>
            <a:r>
              <a:rPr lang="ru-RU" dirty="0" smtClean="0"/>
              <a:t>На посту я! Стерегу!</a:t>
            </a:r>
          </a:p>
          <a:p>
            <a:r>
              <a:rPr lang="ru-RU" dirty="0" smtClean="0"/>
              <a:t>Раз доверили – смогу!</a:t>
            </a:r>
          </a:p>
          <a:p>
            <a:r>
              <a:rPr lang="ru-RU" dirty="0" smtClean="0"/>
              <a:t>А родители в окне</a:t>
            </a:r>
          </a:p>
          <a:p>
            <a:r>
              <a:rPr lang="ru-RU" dirty="0" smtClean="0"/>
              <a:t>Глядят вслед с тревогой </a:t>
            </a:r>
            <a:r>
              <a:rPr lang="ru-RU" dirty="0" smtClean="0"/>
              <a:t>мне…</a:t>
            </a:r>
            <a:endParaRPr lang="ru-RU" dirty="0" smtClean="0"/>
          </a:p>
          <a:p>
            <a:r>
              <a:rPr lang="ru-RU" dirty="0" smtClean="0"/>
              <a:t>Не переживайте вы за сына,</a:t>
            </a:r>
          </a:p>
          <a:p>
            <a:r>
              <a:rPr lang="ru-RU" dirty="0" smtClean="0"/>
              <a:t>Я же – будущий мужчина!</a:t>
            </a:r>
          </a:p>
          <a:p>
            <a:r>
              <a:rPr lang="ru-RU" i="1" dirty="0" smtClean="0"/>
              <a:t>                                   В</a:t>
            </a:r>
            <a:r>
              <a:rPr lang="ru-RU" i="1" dirty="0" smtClean="0"/>
              <a:t>. </a:t>
            </a:r>
            <a:r>
              <a:rPr lang="ru-RU" i="1" dirty="0" err="1" smtClean="0"/>
              <a:t>Косовицкий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7000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 smtClean="0"/>
              <a:t>.  </a:t>
            </a:r>
            <a:endParaRPr lang="ru-RU" sz="1050" dirty="0"/>
          </a:p>
        </p:txBody>
      </p:sp>
      <p:pic>
        <p:nvPicPr>
          <p:cNvPr id="2052" name="Picture 4" descr="https://toprisunki.ru/wp-content/uploads/2023/01/2023-01-18-21_00_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000" t="11000" r="20999" b="9999"/>
          <a:stretch>
            <a:fillRect/>
          </a:stretch>
        </p:blipFill>
        <p:spPr bwMode="auto">
          <a:xfrm>
            <a:off x="3929058" y="2767846"/>
            <a:ext cx="2640490" cy="40901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928670"/>
            <a:ext cx="14959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Ребёнок читает стих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64291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Защитник Отечества —</a:t>
            </a:r>
            <a:br>
              <a:rPr lang="ru-RU" dirty="0" smtClean="0"/>
            </a:br>
            <a:r>
              <a:rPr lang="ru-RU" dirty="0" smtClean="0"/>
              <a:t>Гордо звучит.</a:t>
            </a:r>
            <a:br>
              <a:rPr lang="ru-RU" dirty="0" smtClean="0"/>
            </a:br>
            <a:r>
              <a:rPr lang="ru-RU" dirty="0" smtClean="0"/>
              <a:t>Поздравить хотим</a:t>
            </a:r>
            <a:br>
              <a:rPr lang="ru-RU" dirty="0" smtClean="0"/>
            </a:br>
            <a:r>
              <a:rPr lang="ru-RU" dirty="0" smtClean="0"/>
              <a:t>Настоящих мужчин!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сильные, смелые —</a:t>
            </a:r>
            <a:br>
              <a:rPr lang="ru-RU" dirty="0" smtClean="0"/>
            </a:br>
            <a:r>
              <a:rPr lang="ru-RU" dirty="0" smtClean="0"/>
              <a:t>Вас не сломать.</a:t>
            </a:r>
            <a:br>
              <a:rPr lang="ru-RU" dirty="0" smtClean="0"/>
            </a:br>
            <a:r>
              <a:rPr lang="ru-RU" dirty="0" smtClean="0"/>
              <a:t>И каждый мальчишка</a:t>
            </a:r>
            <a:br>
              <a:rPr lang="ru-RU" dirty="0" smtClean="0"/>
            </a:br>
            <a:r>
              <a:rPr lang="ru-RU" dirty="0" smtClean="0"/>
              <a:t>Таким хочет стать.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Надёжно храните</a:t>
            </a:r>
            <a:br>
              <a:rPr lang="ru-RU" dirty="0" smtClean="0"/>
            </a:br>
            <a:r>
              <a:rPr lang="ru-RU" dirty="0" smtClean="0"/>
              <a:t>Страну нашу, дом</a:t>
            </a:r>
            <a:br>
              <a:rPr lang="ru-RU" dirty="0" smtClean="0"/>
            </a:br>
            <a:r>
              <a:rPr lang="ru-RU" dirty="0" smtClean="0"/>
              <a:t>И будьте во всём</a:t>
            </a:r>
            <a:br>
              <a:rPr lang="ru-RU" dirty="0" smtClean="0"/>
            </a:br>
            <a:r>
              <a:rPr lang="ru-RU" dirty="0" smtClean="0"/>
              <a:t>Вы для нас образцом!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ВРУЧЕНИЕ МЕДАЛЕК ЗАЩИТНИКАМ ОТЕЧЕСТВА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70009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 smtClean="0"/>
              <a:t>.  </a:t>
            </a:r>
            <a:endParaRPr lang="ru-RU" sz="1050" dirty="0"/>
          </a:p>
        </p:txBody>
      </p:sp>
      <p:pic>
        <p:nvPicPr>
          <p:cNvPr id="36866" name="Picture 2" descr="https://i.pinimg.com/originals/c2/83/54/c2835421b2b014660ba5cf756dc5ba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643206" cy="3291945"/>
          </a:xfrm>
          <a:prstGeom prst="rect">
            <a:avLst/>
          </a:prstGeom>
          <a:noFill/>
        </p:spPr>
      </p:pic>
      <p:pic>
        <p:nvPicPr>
          <p:cNvPr id="9" name="Picture 4" descr="https://i01.fotocdn.net/s205/d3d361950bd1af8a/public_pin_l/23529852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96" r="4829" b="52152"/>
          <a:stretch>
            <a:fillRect/>
          </a:stretch>
        </p:blipFill>
        <p:spPr bwMode="auto">
          <a:xfrm>
            <a:off x="3357554" y="1357298"/>
            <a:ext cx="2479814" cy="2895605"/>
          </a:xfrm>
          <a:prstGeom prst="rect">
            <a:avLst/>
          </a:prstGeom>
          <a:noFill/>
        </p:spPr>
      </p:pic>
      <p:pic>
        <p:nvPicPr>
          <p:cNvPr id="12" name="Picture 4" descr="https://i01.fotocdn.net/s205/d3d361950bd1af8a/public_pin_l/23529852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73" r="50284" b="3725"/>
          <a:stretch>
            <a:fillRect/>
          </a:stretch>
        </p:blipFill>
        <p:spPr bwMode="auto">
          <a:xfrm>
            <a:off x="4714876" y="3857628"/>
            <a:ext cx="2569760" cy="2643182"/>
          </a:xfrm>
          <a:prstGeom prst="rect">
            <a:avLst/>
          </a:prstGeom>
          <a:noFill/>
        </p:spPr>
      </p:pic>
      <p:pic>
        <p:nvPicPr>
          <p:cNvPr id="36868" name="Picture 4" descr="https://i01.fotocdn.net/s205/d3d361950bd1af8a/public_pin_l/23529852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704" b="53394"/>
          <a:stretch>
            <a:fillRect/>
          </a:stretch>
        </p:blipFill>
        <p:spPr bwMode="auto">
          <a:xfrm>
            <a:off x="6215074" y="1357298"/>
            <a:ext cx="2623032" cy="2895605"/>
          </a:xfrm>
          <a:prstGeom prst="rect">
            <a:avLst/>
          </a:prstGeom>
          <a:noFill/>
        </p:spPr>
      </p:pic>
      <p:pic>
        <p:nvPicPr>
          <p:cNvPr id="36870" name="Picture 6" descr="https://img.razrisyika.ru/kart/83/1200/329316-k-dnyu-zaschitnika-otechestva-dlya-detey-5-6-let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929066"/>
            <a:ext cx="2357454" cy="2681603"/>
          </a:xfrm>
          <a:prstGeom prst="rect">
            <a:avLst/>
          </a:prstGeom>
          <a:noFill/>
        </p:spPr>
      </p:pic>
      <p:pic>
        <p:nvPicPr>
          <p:cNvPr id="14" name="минусСолдат по гор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4304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РЕСУРСЫ  И ГИПЕРССЫЛКИ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478634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/>
              </a:rPr>
              <a:t>Будёновка</a:t>
            </a:r>
            <a:endParaRPr lang="ru-RU" b="1" dirty="0" smtClean="0"/>
          </a:p>
          <a:p>
            <a:r>
              <a:rPr lang="ru-RU" b="1" dirty="0" smtClean="0">
                <a:hlinkClick r:id="rId3"/>
              </a:rPr>
              <a:t>Вещмешок</a:t>
            </a:r>
            <a:endParaRPr lang="ru-RU" b="1" dirty="0" smtClean="0">
              <a:hlinkClick r:id="rId4"/>
            </a:endParaRPr>
          </a:p>
          <a:p>
            <a:r>
              <a:rPr lang="ru-RU" b="1" dirty="0" smtClean="0">
                <a:hlinkClick r:id="rId5"/>
              </a:rPr>
              <a:t>Конверт</a:t>
            </a:r>
            <a:endParaRPr lang="ru-RU" b="1" dirty="0" smtClean="0"/>
          </a:p>
          <a:p>
            <a:r>
              <a:rPr lang="ru-RU" b="1" dirty="0" smtClean="0">
                <a:hlinkClick r:id="rId6"/>
              </a:rPr>
              <a:t>Медальки</a:t>
            </a:r>
            <a:endParaRPr lang="ru-RU" b="1" dirty="0" smtClean="0"/>
          </a:p>
          <a:p>
            <a:r>
              <a:rPr lang="ru-RU" b="1" dirty="0" smtClean="0">
                <a:hlinkClick r:id="rId7"/>
              </a:rPr>
              <a:t>Мяч</a:t>
            </a:r>
            <a:endParaRPr lang="ru-RU" b="1" dirty="0" smtClean="0">
              <a:hlinkClick r:id="rId4"/>
            </a:endParaRPr>
          </a:p>
          <a:p>
            <a:r>
              <a:rPr lang="ru-RU" b="1" dirty="0" smtClean="0">
                <a:hlinkClick r:id="rId8"/>
              </a:rPr>
              <a:t>Салют</a:t>
            </a:r>
          </a:p>
          <a:p>
            <a:r>
              <a:rPr lang="ru-RU" b="1" dirty="0" smtClean="0">
                <a:hlinkClick r:id="rId9"/>
              </a:rPr>
              <a:t>Санитарка </a:t>
            </a:r>
            <a:endParaRPr lang="ru-RU" b="1" dirty="0" smtClean="0"/>
          </a:p>
          <a:p>
            <a:r>
              <a:rPr lang="ru-RU" b="1" dirty="0" smtClean="0">
                <a:hlinkClick r:id="rId10"/>
              </a:rPr>
              <a:t>Солдатики</a:t>
            </a:r>
            <a:endParaRPr lang="ru-RU" b="1" dirty="0" smtClean="0">
              <a:hlinkClick r:id="rId4"/>
            </a:endParaRPr>
          </a:p>
          <a:p>
            <a:r>
              <a:rPr lang="ru-RU" b="1" dirty="0" smtClean="0">
                <a:hlinkClick r:id="rId4"/>
              </a:rPr>
              <a:t>Стихотворение</a:t>
            </a:r>
            <a:r>
              <a:rPr lang="ru-RU" b="1" dirty="0" smtClean="0"/>
              <a:t> «Будущий мужчина»</a:t>
            </a:r>
          </a:p>
          <a:p>
            <a:r>
              <a:rPr lang="ru-RU" b="1" dirty="0" smtClean="0">
                <a:hlinkClick r:id="rId11"/>
              </a:rPr>
              <a:t>Стихотворение - поздравление</a:t>
            </a:r>
            <a:endParaRPr lang="ru-RU" b="1" dirty="0" smtClean="0"/>
          </a:p>
          <a:p>
            <a:r>
              <a:rPr lang="ru-RU" b="1" dirty="0" smtClean="0">
                <a:hlinkClick r:id="rId12"/>
              </a:rPr>
              <a:t>Фон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https://www.maam.ru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2199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https://nsportal.ru</a:t>
            </a:r>
            <a:r>
              <a:rPr lang="en-US" dirty="0" smtClean="0">
                <a:hlinkClick r:id="rId1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25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https://ped-kopilka.ru</a:t>
            </a:r>
            <a:r>
              <a:rPr lang="en-US" dirty="0" smtClean="0">
                <a:hlinkClick r:id="rId1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74" name="AutoShape 2" descr="https://krot.info/uploads/posts/2022-06/1654704910_38-krot-info-p-pozdravlenie-s-23-fevralya-koti-krasivie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alfanit.ru/upload/iblock/419/419e9399d95f303a1add2086d75b0906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714488"/>
            <a:ext cx="358976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kaleidoscope.ru/x/uploads/posts/2022-09/1663368046_47-mykaleidoscope-ru-p-otkritki-s-23-fevralya-ofitsialnie-oboi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72"/>
            <a:ext cx="4803322" cy="368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 Воспитывать основы </a:t>
            </a:r>
            <a:r>
              <a:rPr lang="ru-RU" dirty="0" smtClean="0"/>
              <a:t>здорового образа жизни.</a:t>
            </a:r>
            <a:br>
              <a:rPr lang="ru-RU" dirty="0" smtClean="0"/>
            </a:br>
            <a:r>
              <a:rPr lang="ru-RU" b="1" dirty="0" smtClean="0"/>
              <a:t>2.</a:t>
            </a:r>
            <a:r>
              <a:rPr lang="ru-RU" dirty="0" smtClean="0"/>
              <a:t> Формировать </a:t>
            </a:r>
            <a:r>
              <a:rPr lang="ru-RU" dirty="0" smtClean="0"/>
              <a:t>представления детей о государственном празднике – Дне защитника Отечества. </a:t>
            </a:r>
            <a:endParaRPr lang="ru-RU" dirty="0" smtClean="0"/>
          </a:p>
          <a:p>
            <a:r>
              <a:rPr lang="ru-RU" b="1" dirty="0" smtClean="0"/>
              <a:t>3.</a:t>
            </a:r>
            <a:r>
              <a:rPr lang="ru-RU" dirty="0" smtClean="0"/>
              <a:t> Расширять , закреплять представления о российской </a:t>
            </a:r>
            <a:r>
              <a:rPr lang="ru-RU" dirty="0" smtClean="0"/>
              <a:t>армии, о военных профессиях и боевой </a:t>
            </a:r>
            <a:r>
              <a:rPr lang="ru-RU" dirty="0" smtClean="0"/>
              <a:t>технике, об особенностях военной службы (для чего нужны солдатам тренировки и учения). </a:t>
            </a:r>
          </a:p>
          <a:p>
            <a:r>
              <a:rPr lang="ru-RU" b="1" dirty="0" smtClean="0"/>
              <a:t>4. </a:t>
            </a:r>
            <a:r>
              <a:rPr lang="ru-RU" dirty="0" smtClean="0"/>
              <a:t>Воспитывать  уважение к </a:t>
            </a:r>
            <a:r>
              <a:rPr lang="ru-RU" dirty="0" smtClean="0"/>
              <a:t>ветеранам и людям военных </a:t>
            </a:r>
            <a:r>
              <a:rPr lang="ru-RU" dirty="0" smtClean="0"/>
              <a:t>профессий, желание быть похожими на  солдат и офицеров, сплочённость.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5.</a:t>
            </a:r>
            <a:r>
              <a:rPr lang="ru-RU" dirty="0" smtClean="0"/>
              <a:t> Развивать </a:t>
            </a:r>
            <a:r>
              <a:rPr lang="ru-RU" dirty="0" smtClean="0"/>
              <a:t>скоростно-силовые и волевые качества воспитанников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6.</a:t>
            </a:r>
            <a:r>
              <a:rPr lang="ru-RU" dirty="0" smtClean="0"/>
              <a:t>Тренировать </a:t>
            </a:r>
            <a:r>
              <a:rPr lang="ru-RU" dirty="0" smtClean="0"/>
              <a:t>выносливость.</a:t>
            </a:r>
            <a:endParaRPr lang="ru-RU" dirty="0"/>
          </a:p>
        </p:txBody>
      </p:sp>
      <p:pic>
        <p:nvPicPr>
          <p:cNvPr id="4100" name="Picture 4" descr="https://i.yapx.cc/HTjD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45148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ХОД  МЕРОПРИЯТИЯ: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1050" dirty="0" smtClean="0"/>
              <a:t>С флажками  в руках перестроение под маршевую музыку.  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28670"/>
            <a:ext cx="5643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сегодня здесь собрались чтобы поздравить всех мужчин с </a:t>
            </a:r>
            <a:r>
              <a:rPr lang="ru-RU" dirty="0" smtClean="0"/>
              <a:t>Днем Защитника </a:t>
            </a:r>
            <a:r>
              <a:rPr lang="ru-RU" dirty="0" smtClean="0"/>
              <a:t>Отечества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https://img.freepik.com/premium-vector/army-soldier-boy-posing_70172-1027.jpg?w=13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809379"/>
            <a:ext cx="2857520" cy="50486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6327085"/>
            <a:ext cx="4572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/>
              <a:t>Итак, все </a:t>
            </a:r>
            <a:r>
              <a:rPr lang="ru-RU" sz="1050" dirty="0" smtClean="0"/>
              <a:t>вместе: Ура! Ура! Ура!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4305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 smtClean="0"/>
              <a:t>Мужчины и мальчишки,</a:t>
            </a:r>
            <a:br>
              <a:rPr lang="ru-RU" dirty="0" smtClean="0"/>
            </a:br>
            <a:r>
              <a:rPr lang="ru-RU" dirty="0" smtClean="0"/>
              <a:t>Вас поздравлять пора,</a:t>
            </a:r>
            <a:br>
              <a:rPr lang="ru-RU" dirty="0" smtClean="0"/>
            </a:br>
            <a:r>
              <a:rPr lang="ru-RU" dirty="0" smtClean="0"/>
              <a:t>С прекрасным праздником таким,</a:t>
            </a:r>
            <a:br>
              <a:rPr lang="ru-RU" dirty="0" smtClean="0"/>
            </a:br>
            <a:r>
              <a:rPr lang="ru-RU" dirty="0" smtClean="0"/>
              <a:t>С 23 Февраля!</a:t>
            </a:r>
          </a:p>
          <a:p>
            <a:pPr algn="ctr" fontAlgn="base"/>
            <a:r>
              <a:rPr lang="ru-RU" dirty="0" smtClean="0"/>
              <a:t>Желаем </a:t>
            </a:r>
            <a:r>
              <a:rPr lang="ru-RU" dirty="0" smtClean="0"/>
              <a:t>здравия, успеха,</a:t>
            </a:r>
            <a:br>
              <a:rPr lang="ru-RU" dirty="0" smtClean="0"/>
            </a:br>
            <a:r>
              <a:rPr lang="ru-RU" dirty="0" smtClean="0"/>
              <a:t>Побольше радости, добра,</a:t>
            </a:r>
            <a:br>
              <a:rPr lang="ru-RU" dirty="0" smtClean="0"/>
            </a:br>
            <a:r>
              <a:rPr lang="ru-RU" dirty="0" smtClean="0"/>
              <a:t>Чтоб не встречались вам помехи,</a:t>
            </a:r>
            <a:br>
              <a:rPr lang="ru-RU" dirty="0" smtClean="0"/>
            </a:br>
            <a:r>
              <a:rPr lang="ru-RU" dirty="0" smtClean="0"/>
              <a:t>Чтоб были легкими дела!</a:t>
            </a:r>
          </a:p>
          <a:p>
            <a:pPr algn="ctr" fontAlgn="base"/>
            <a:r>
              <a:rPr lang="ru-RU" dirty="0" smtClean="0"/>
              <a:t>Чтобы болезней вы не знали,</a:t>
            </a:r>
            <a:br>
              <a:rPr lang="ru-RU" dirty="0" smtClean="0"/>
            </a:br>
            <a:r>
              <a:rPr lang="ru-RU" dirty="0" smtClean="0"/>
              <a:t>Чтоб не грустили никогда,</a:t>
            </a:r>
            <a:br>
              <a:rPr lang="ru-RU" dirty="0" smtClean="0"/>
            </a:br>
            <a:r>
              <a:rPr lang="ru-RU" dirty="0" smtClean="0"/>
              <a:t>Чтоб никогда не унывали,</a:t>
            </a:r>
            <a:br>
              <a:rPr lang="ru-RU" dirty="0" smtClean="0"/>
            </a:br>
            <a:r>
              <a:rPr lang="ru-RU" dirty="0" smtClean="0"/>
              <a:t>Вам троекратное </a:t>
            </a:r>
            <a:r>
              <a:rPr lang="ru-RU" dirty="0" smtClean="0"/>
              <a:t>«УРА»!</a:t>
            </a:r>
            <a:endParaRPr lang="ru-RU" dirty="0"/>
          </a:p>
        </p:txBody>
      </p:sp>
      <p:pic>
        <p:nvPicPr>
          <p:cNvPr id="2056" name="Picture 8" descr="https://i.yapx.cc/HTjD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-428652"/>
            <a:ext cx="4286280" cy="47047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ХОД МЕРОПРИЯТИЯ: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785794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Если кто-то думает, </a:t>
            </a:r>
            <a:r>
              <a:rPr lang="ru-RU" dirty="0" smtClean="0"/>
              <a:t>что 23 февраля – это праздник военнослужащих, то </a:t>
            </a:r>
            <a:r>
              <a:rPr lang="ru-RU" dirty="0" smtClean="0"/>
              <a:t>глубоко ошибается!</a:t>
            </a:r>
          </a:p>
          <a:p>
            <a:r>
              <a:rPr lang="ru-RU" dirty="0" smtClean="0"/>
              <a:t> </a:t>
            </a:r>
            <a:r>
              <a:rPr lang="ru-RU" dirty="0" smtClean="0"/>
              <a:t>23 февраля - это День Защитника Отечества 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каждый мужчина, будь он морским офицером или программистом, бизнесменом или милиционером, ученым или фермером </a:t>
            </a:r>
            <a:r>
              <a:rPr lang="ru-RU" dirty="0" smtClean="0"/>
              <a:t>, поваром или танцором - </a:t>
            </a:r>
            <a:r>
              <a:rPr lang="ru-RU" dirty="0" smtClean="0"/>
              <a:t>Защитник. </a:t>
            </a:r>
            <a:endParaRPr lang="ru-RU" dirty="0" smtClean="0"/>
          </a:p>
          <a:p>
            <a:r>
              <a:rPr lang="ru-RU" dirty="0" smtClean="0"/>
              <a:t>23 </a:t>
            </a:r>
            <a:r>
              <a:rPr lang="ru-RU" dirty="0" smtClean="0"/>
              <a:t>февраля – это День Защитника своего Отечества, своей семьи. </a:t>
            </a:r>
            <a:r>
              <a:rPr lang="ru-RU" dirty="0" smtClean="0"/>
              <a:t>Это </a:t>
            </a:r>
            <a:r>
              <a:rPr lang="ru-RU" dirty="0" smtClean="0"/>
              <a:t>День настоящего мужчины.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Сегодня  у нас пройдут весёлые учения, в которых</a:t>
            </a:r>
          </a:p>
          <a:p>
            <a:r>
              <a:rPr lang="ru-RU" dirty="0" smtClean="0"/>
              <a:t>примут участие дети, а также их </a:t>
            </a:r>
            <a:r>
              <a:rPr lang="ru-RU" dirty="0" smtClean="0"/>
              <a:t>папы, дедушки, </a:t>
            </a:r>
            <a:r>
              <a:rPr lang="ru-RU" dirty="0" smtClean="0"/>
              <a:t>дяди и старшие братья.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Для начала , по порядку с вами выполним зарядку!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 листке календаря</a:t>
            </a:r>
            <a:br>
              <a:rPr lang="ru-RU" dirty="0" smtClean="0"/>
            </a:br>
            <a:r>
              <a:rPr lang="ru-RU" dirty="0" smtClean="0"/>
              <a:t>Двадцать третье февраля.</a:t>
            </a:r>
            <a:br>
              <a:rPr lang="ru-RU" dirty="0" smtClean="0"/>
            </a:br>
            <a:r>
              <a:rPr lang="ru-RU" dirty="0" smtClean="0"/>
              <a:t>Папу, дедушку и брата</a:t>
            </a:r>
            <a:br>
              <a:rPr lang="ru-RU" dirty="0" smtClean="0"/>
            </a:br>
            <a:r>
              <a:rPr lang="ru-RU" dirty="0" smtClean="0"/>
              <a:t>Поздравляю с Днем солдата</a:t>
            </a:r>
            <a:r>
              <a:rPr lang="ru-RU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защитники страны,</a:t>
            </a:r>
            <a:br>
              <a:rPr lang="ru-RU" dirty="0" smtClean="0"/>
            </a:br>
            <a:r>
              <a:rPr lang="ru-RU" dirty="0" smtClean="0"/>
              <a:t>Вы отважны и сильны,</a:t>
            </a:r>
            <a:br>
              <a:rPr lang="ru-RU" dirty="0" smtClean="0"/>
            </a:br>
            <a:r>
              <a:rPr lang="ru-RU" dirty="0" smtClean="0"/>
              <a:t>Вы Отчизны сыновья.</a:t>
            </a:r>
            <a:br>
              <a:rPr lang="ru-RU" dirty="0" smtClean="0"/>
            </a:br>
            <a:r>
              <a:rPr lang="ru-RU" dirty="0" smtClean="0"/>
              <a:t>Счастья вам желаю я!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428660" y="321468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dirty="0" smtClean="0"/>
              <a:t>РЕБЁНОК:</a:t>
            </a:r>
            <a:endParaRPr lang="ru-RU" sz="1050" dirty="0"/>
          </a:p>
        </p:txBody>
      </p:sp>
      <p:pic>
        <p:nvPicPr>
          <p:cNvPr id="28674" name="Picture 2" descr="https://i.pinimg.com/originals/08/89/e1/0889e183c0a17c8637670c6149a4bb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772224"/>
            <a:ext cx="2627446" cy="31571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 МЕРОПРИЯТИЯ: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 музыку  разминка</a:t>
            </a:r>
            <a:endParaRPr lang="ru-RU" sz="1050" dirty="0"/>
          </a:p>
        </p:txBody>
      </p:sp>
      <p:pic>
        <p:nvPicPr>
          <p:cNvPr id="27650" name="Picture 2" descr="https://i.pinimg.com/originals/2f/6d/f3/2f6df3ef9336eedb398ad1f44f89ac3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071678"/>
            <a:ext cx="2085974" cy="3654913"/>
          </a:xfrm>
          <a:prstGeom prst="rect">
            <a:avLst/>
          </a:prstGeom>
          <a:noFill/>
        </p:spPr>
      </p:pic>
      <p:pic>
        <p:nvPicPr>
          <p:cNvPr id="27652" name="Picture 4" descr="https://otvet.imgsmail.ru/download/19335383_799ce1c73b0c593d34e9c8422f431236_8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3333750" cy="3333750"/>
          </a:xfrm>
          <a:prstGeom prst="rect">
            <a:avLst/>
          </a:prstGeom>
          <a:noFill/>
        </p:spPr>
      </p:pic>
      <p:pic>
        <p:nvPicPr>
          <p:cNvPr id="27654" name="Picture 6" descr="https://assets.sutori.com/user-uploads/image/1e1ac095-f2e7-473f-932c-ab9410d0b6c5/d54cff21eb5a9c683374c82791a8eeb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39" y="2285992"/>
            <a:ext cx="3077787" cy="335758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6143644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ДЕЛЕНИЕ НА КОМАНДЫ</a:t>
            </a:r>
            <a:endParaRPr lang="ru-RU" sz="1050" dirty="0"/>
          </a:p>
        </p:txBody>
      </p:sp>
      <p:pic>
        <p:nvPicPr>
          <p:cNvPr id="15" name="зарядкаВоенн.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572132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65403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Эстафета</a:t>
            </a:r>
            <a:r>
              <a:rPr lang="ru-RU" b="1" dirty="0" smtClean="0"/>
              <a:t> «ВОЕННЫЕ СБОРЫ» </a:t>
            </a:r>
            <a:r>
              <a:rPr lang="ru-RU" sz="1200" b="1" dirty="0" smtClean="0"/>
              <a:t>дети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842"/>
            <a:ext cx="6000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На каждую команду: </a:t>
            </a:r>
            <a:r>
              <a:rPr lang="ru-RU" dirty="0" smtClean="0"/>
              <a:t> рюкзак, обруч, бинокль,  автомат, карта,  тушёнка, кружка, ложка, тарелка, бинт </a:t>
            </a:r>
            <a:r>
              <a:rPr lang="ru-RU" dirty="0" smtClean="0"/>
              <a:t>- </a:t>
            </a:r>
            <a:r>
              <a:rPr lang="ru-RU" i="1" dirty="0" smtClean="0"/>
              <a:t>«аптечка</a:t>
            </a:r>
            <a:r>
              <a:rPr lang="ru-RU" i="1" dirty="0" smtClean="0"/>
              <a:t>»</a:t>
            </a:r>
            <a:r>
              <a:rPr lang="ru-RU" dirty="0" smtClean="0"/>
              <a:t>; фляжка, лопатка, мяч, шампунь, жевательная резинка, игрушка.</a:t>
            </a:r>
            <a:endParaRPr lang="ru-RU" dirty="0" smtClean="0"/>
          </a:p>
          <a:p>
            <a:r>
              <a:rPr lang="ru-RU" dirty="0" smtClean="0"/>
              <a:t>По сигналу участники </a:t>
            </a:r>
            <a:r>
              <a:rPr lang="ru-RU" dirty="0" smtClean="0"/>
              <a:t>по одному добегают до обозначенного «склада», берут один НУЖНЫЙ предмет, возвращаются к команде, передают рюкзак/вещмешок товарищам по </a:t>
            </a:r>
            <a:r>
              <a:rPr lang="ru-RU" dirty="0" smtClean="0"/>
              <a:t>порядку.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Выигрывает команда, правильно и быстро выполнившая задание.</a:t>
            </a:r>
            <a:endParaRPr lang="ru-RU" dirty="0" smtClean="0"/>
          </a:p>
        </p:txBody>
      </p:sp>
      <p:sp>
        <p:nvSpPr>
          <p:cNvPr id="34818" name="AutoShape 2" descr="https://gosvoenzakaz.ru/image/cache/catalog/Gosvoenzakaz/veshmeshok-armejskij-obshevojskovoj-10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gosvoenzakaz.ru/image/cache/catalog/Gosvoenzakaz/veshmeshok-armejskij-obshevojskovoj-10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kamukamu.ru/media/713/7131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4" name="Picture 18" descr="https://avatars.mds.yandex.net/i?id=ea855e4a804e0115d5e793cdae83c5aa26aa98fa-985236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572140"/>
            <a:ext cx="1285860" cy="1285860"/>
          </a:xfrm>
          <a:prstGeom prst="rect">
            <a:avLst/>
          </a:prstGeom>
          <a:noFill/>
        </p:spPr>
      </p:pic>
      <p:pic>
        <p:nvPicPr>
          <p:cNvPr id="34828" name="Picture 12" descr="https://tornado.shop/images/detailed/10/P11305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2000" r="14001" b="6000"/>
          <a:stretch>
            <a:fillRect/>
          </a:stretch>
        </p:blipFill>
        <p:spPr bwMode="auto">
          <a:xfrm>
            <a:off x="5286380" y="5715016"/>
            <a:ext cx="714380" cy="966527"/>
          </a:xfrm>
          <a:prstGeom prst="rect">
            <a:avLst/>
          </a:prstGeom>
          <a:noFill/>
        </p:spPr>
      </p:pic>
      <p:pic>
        <p:nvPicPr>
          <p:cNvPr id="34836" name="Picture 20" descr="https://prazdniki-spb.ru/wp-content/uploads/2021/01/6C2340DF-EFE1-49EE-AFD0-09275E79C45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E7C0"/>
              </a:clrFrom>
              <a:clrTo>
                <a:srgbClr val="FDE7C0">
                  <a:alpha val="0"/>
                </a:srgbClr>
              </a:clrTo>
            </a:clrChange>
          </a:blip>
          <a:srcRect t="6993" r="11516"/>
          <a:stretch>
            <a:fillRect/>
          </a:stretch>
        </p:blipFill>
        <p:spPr bwMode="auto">
          <a:xfrm flipH="1">
            <a:off x="6929453" y="1500174"/>
            <a:ext cx="2114946" cy="5357826"/>
          </a:xfrm>
          <a:prstGeom prst="rect">
            <a:avLst/>
          </a:prstGeom>
          <a:noFill/>
        </p:spPr>
      </p:pic>
      <p:pic>
        <p:nvPicPr>
          <p:cNvPr id="34826" name="Picture 10" descr="https://hobbi36.ru/wa-data/public/shop/products/01/05/501/images/1323/1323.750x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90" t="9524" r="21429" b="7143"/>
          <a:stretch>
            <a:fillRect/>
          </a:stretch>
        </p:blipFill>
        <p:spPr bwMode="auto">
          <a:xfrm flipH="1">
            <a:off x="5715008" y="4698624"/>
            <a:ext cx="1357322" cy="2159376"/>
          </a:xfrm>
          <a:prstGeom prst="rect">
            <a:avLst/>
          </a:prstGeom>
          <a:noFill/>
        </p:spPr>
      </p:pic>
      <p:pic>
        <p:nvPicPr>
          <p:cNvPr id="17" name="минусСлавянкаБЫ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35729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65403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Эстафета</a:t>
            </a:r>
            <a:r>
              <a:rPr lang="ru-RU" dirty="0" smtClean="0"/>
              <a:t> «</a:t>
            </a:r>
            <a:r>
              <a:rPr lang="ru-RU" b="1" dirty="0" smtClean="0"/>
              <a:t>ПОЛОСА ПРЕПЯТСТВИЙ</a:t>
            </a:r>
            <a:r>
              <a:rPr lang="ru-RU" dirty="0" smtClean="0"/>
              <a:t>» </a:t>
            </a:r>
            <a:r>
              <a:rPr lang="ru-RU" sz="1200" dirty="0" smtClean="0"/>
              <a:t>для детей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6215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проползти </a:t>
            </a:r>
            <a:r>
              <a:rPr lang="ru-RU" dirty="0" smtClean="0"/>
              <a:t>на животе </a:t>
            </a:r>
            <a:r>
              <a:rPr lang="ru-RU" dirty="0" smtClean="0"/>
              <a:t>под  дугами (2)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</a:t>
            </a:r>
            <a:r>
              <a:rPr lang="ru-RU" dirty="0" smtClean="0"/>
              <a:t>ерепрыгнуть  через «мины» (3-5) (футбольные фишки),</a:t>
            </a:r>
          </a:p>
          <a:p>
            <a:endParaRPr lang="ru-RU" dirty="0" smtClean="0"/>
          </a:p>
          <a:p>
            <a:r>
              <a:rPr lang="ru-RU" dirty="0" smtClean="0"/>
              <a:t>-проползти </a:t>
            </a:r>
            <a:r>
              <a:rPr lang="ru-RU" dirty="0" smtClean="0"/>
              <a:t>по скамье, подтягиваясь на руках, </a:t>
            </a:r>
            <a:r>
              <a:rPr lang="ru-RU" dirty="0" smtClean="0"/>
              <a:t>и бегом вернуться </a:t>
            </a:r>
            <a:r>
              <a:rPr lang="ru-RU" dirty="0" smtClean="0"/>
              <a:t>назад.</a:t>
            </a:r>
            <a:endParaRPr lang="ru-RU" dirty="0"/>
          </a:p>
        </p:txBody>
      </p:sp>
      <p:pic>
        <p:nvPicPr>
          <p:cNvPr id="30722" name="Picture 2" descr="https://kancmir-rostov.ru/upload/iblock/594/0r6y8zzv9827pllc79i8z5eongxyoe0j/400b4378-7379-11ea-aa11-e86a6413b772_a003a9a8-8746-11ea-7792-001e678a941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7" t="6667" r="24999" b="1666"/>
          <a:stretch>
            <a:fillRect/>
          </a:stretch>
        </p:blipFill>
        <p:spPr bwMode="auto">
          <a:xfrm>
            <a:off x="6357950" y="2571744"/>
            <a:ext cx="2286016" cy="3929090"/>
          </a:xfrm>
          <a:prstGeom prst="rect">
            <a:avLst/>
          </a:prstGeom>
          <a:noFill/>
        </p:spPr>
      </p:pic>
      <p:pic>
        <p:nvPicPr>
          <p:cNvPr id="6" name="АгутинГраница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71934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29774" cy="6540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Эстафета</a:t>
            </a:r>
            <a:r>
              <a:rPr lang="ru-RU" b="1" dirty="0" smtClean="0"/>
              <a:t> «</a:t>
            </a:r>
            <a:r>
              <a:rPr lang="ru-RU" sz="2700" b="1" dirty="0" smtClean="0"/>
              <a:t>КАВАЛЕРИСТЫ</a:t>
            </a:r>
            <a:r>
              <a:rPr lang="ru-RU" b="1" dirty="0" smtClean="0"/>
              <a:t>» </a:t>
            </a:r>
            <a:r>
              <a:rPr lang="ru-RU" sz="1200" b="1" dirty="0" smtClean="0"/>
              <a:t>для детей (МАЛЬЧИКОВ) и взрослых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785926"/>
            <a:ext cx="6429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Напротив каждой команды на определённом расстоянии поставлены конусы. По </a:t>
            </a:r>
            <a:r>
              <a:rPr lang="ru-RU" dirty="0" smtClean="0"/>
              <a:t>сигналу первые дети  надевают  «будёновку», садятся </a:t>
            </a:r>
            <a:r>
              <a:rPr lang="ru-RU" dirty="0" smtClean="0"/>
              <a:t>на </a:t>
            </a:r>
            <a:r>
              <a:rPr lang="ru-RU" dirty="0" smtClean="0"/>
              <a:t>коня ( </a:t>
            </a:r>
            <a:r>
              <a:rPr lang="ru-RU" dirty="0" err="1" smtClean="0"/>
              <a:t>фитболы</a:t>
            </a:r>
            <a:r>
              <a:rPr lang="ru-RU" dirty="0" smtClean="0"/>
              <a:t> - большие мячи / кони на палочке) </a:t>
            </a:r>
            <a:r>
              <a:rPr lang="ru-RU" dirty="0" smtClean="0"/>
              <a:t>и скачут «змейкой» </a:t>
            </a:r>
            <a:r>
              <a:rPr lang="ru-RU" dirty="0" smtClean="0"/>
              <a:t>до  крайних конусов с флажком, огибают их и по прямой возвращаются </a:t>
            </a:r>
            <a:r>
              <a:rPr lang="ru-RU" dirty="0" smtClean="0"/>
              <a:t>в свою команду. Передают </a:t>
            </a:r>
            <a:r>
              <a:rPr lang="ru-RU" dirty="0" smtClean="0"/>
              <a:t>«коня» и головной убор  следующему игроку. </a:t>
            </a:r>
          </a:p>
          <a:p>
            <a:r>
              <a:rPr lang="ru-RU" dirty="0" smtClean="0"/>
              <a:t>Выигрывает </a:t>
            </a:r>
            <a:r>
              <a:rPr lang="ru-RU" dirty="0" smtClean="0"/>
              <a:t>команда, быстро справившаяся с заданием.</a:t>
            </a:r>
            <a:endParaRPr lang="ru-RU" dirty="0"/>
          </a:p>
        </p:txBody>
      </p:sp>
      <p:pic>
        <p:nvPicPr>
          <p:cNvPr id="1026" name="Picture 2" descr="https://img.freepik.com/premium-vector/little-boy-riding-a-pony-horse_33070-1670.jpg?w=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48" y="3429000"/>
            <a:ext cx="3429000" cy="3429000"/>
          </a:xfrm>
          <a:prstGeom prst="rect">
            <a:avLst/>
          </a:prstGeom>
          <a:noFill/>
        </p:spPr>
      </p:pic>
      <p:pic>
        <p:nvPicPr>
          <p:cNvPr id="1030" name="Picture 6" descr="https://antikvariat.ru/upload/iblock/16b/img_9108_157599_161113093540116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3377">
            <a:off x="6976851" y="2973596"/>
            <a:ext cx="1930137" cy="1447603"/>
          </a:xfrm>
          <a:prstGeom prst="rect">
            <a:avLst/>
          </a:prstGeom>
          <a:noFill/>
        </p:spPr>
      </p:pic>
      <p:pic>
        <p:nvPicPr>
          <p:cNvPr id="10" name="ГазмановСкакуны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4337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643966" cy="72547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Эстафета</a:t>
            </a:r>
            <a:r>
              <a:rPr lang="ru-RU" b="1" dirty="0" smtClean="0"/>
              <a:t> «конверт </a:t>
            </a:r>
            <a:r>
              <a:rPr lang="ru-RU" b="1" dirty="0" smtClean="0"/>
              <a:t>с секретным донесением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sz="1200" b="1" dirty="0" smtClean="0"/>
              <a:t>для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6143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сигналу </a:t>
            </a:r>
            <a:r>
              <a:rPr lang="ru-RU" dirty="0" smtClean="0"/>
              <a:t>первый </a:t>
            </a:r>
            <a:r>
              <a:rPr lang="ru-RU" dirty="0" smtClean="0"/>
              <a:t>ребенок бежит с конвертом между конусами «змейкой» к обручу, оставляет его, следующий ребенок забирает из обруча и передает следующему игроку. </a:t>
            </a:r>
            <a:endParaRPr lang="ru-RU" dirty="0" smtClean="0"/>
          </a:p>
          <a:p>
            <a:r>
              <a:rPr lang="ru-RU" dirty="0" smtClean="0"/>
              <a:t>Выигрывает </a:t>
            </a:r>
            <a:r>
              <a:rPr lang="ru-RU" dirty="0" smtClean="0"/>
              <a:t>команда быстро и правильно справившаяся с заданием.</a:t>
            </a:r>
            <a:endParaRPr lang="ru-RU" dirty="0"/>
          </a:p>
        </p:txBody>
      </p:sp>
      <p:sp>
        <p:nvSpPr>
          <p:cNvPr id="29698" name="AutoShape 2" descr="https://top-fon.com/uploads/posts/2023-02/1675220282_top-fon-com-p-fon-dlya-prezentatsii-konvert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kaksamsdelal.ru/wp-content/uploads/3/f/1/3f149a22835d4cb0dc22565689602b6f.jpeg"/>
          <p:cNvPicPr>
            <a:picLocks noChangeAspect="1" noChangeArrowheads="1"/>
          </p:cNvPicPr>
          <p:nvPr/>
        </p:nvPicPr>
        <p:blipFill>
          <a:blip r:embed="rId3" cstate="print"/>
          <a:srcRect l="10896" t="9036" r="11017" b="12220"/>
          <a:stretch>
            <a:fillRect/>
          </a:stretch>
        </p:blipFill>
        <p:spPr bwMode="auto">
          <a:xfrm rot="1088892">
            <a:off x="5125183" y="3736462"/>
            <a:ext cx="3399470" cy="2411252"/>
          </a:xfrm>
          <a:prstGeom prst="rect">
            <a:avLst/>
          </a:prstGeom>
          <a:noFill/>
        </p:spPr>
      </p:pic>
      <p:pic>
        <p:nvPicPr>
          <p:cNvPr id="29704" name="Picture 8" descr="https://yt3.googleusercontent.com/ytc/AL5GRJUtpQ7M8pMF-0lNtOF699XIzxbT5HaqO6ZcH_CS=s900-c-k-c0x00ffffff-no-r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7913" t="18464" r="8997" b="22186"/>
          <a:stretch>
            <a:fillRect/>
          </a:stretch>
        </p:blipFill>
        <p:spPr bwMode="auto">
          <a:xfrm>
            <a:off x="6500827" y="4000504"/>
            <a:ext cx="800106" cy="571504"/>
          </a:xfrm>
          <a:prstGeom prst="rect">
            <a:avLst/>
          </a:prstGeom>
          <a:noFill/>
        </p:spPr>
      </p:pic>
      <p:pic>
        <p:nvPicPr>
          <p:cNvPr id="8" name="Picture 10" descr="https://ds24ishim.ucoz.ru/2021/2022/i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43181"/>
            <a:ext cx="2677290" cy="4214819"/>
          </a:xfrm>
          <a:prstGeom prst="rect">
            <a:avLst/>
          </a:prstGeom>
          <a:noFill/>
        </p:spPr>
      </p:pic>
      <p:pic>
        <p:nvPicPr>
          <p:cNvPr id="9" name="для эстафет (Любэ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00049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995</TotalTime>
  <Words>692</Words>
  <Application>Microsoft Office PowerPoint</Application>
  <PresentationFormat>Экран (4:3)</PresentationFormat>
  <Paragraphs>134</Paragraphs>
  <Slides>16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МБДОУ  «Детский сад №37 «Искорка»  </vt:lpstr>
      <vt:lpstr>Цели и задачи:</vt:lpstr>
      <vt:lpstr>ХОД  МЕРОПРИЯТИЯ:</vt:lpstr>
      <vt:lpstr>ХОД МЕРОПРИЯТИЯ:</vt:lpstr>
      <vt:lpstr>ХОД  МЕРОПРИЯТИЯ:</vt:lpstr>
      <vt:lpstr>Эстафета «ВОЕННЫЕ СБОРЫ» дети</vt:lpstr>
      <vt:lpstr>Эстафета «ПОЛОСА ПРЕПЯТСТВИЙ» для детей</vt:lpstr>
      <vt:lpstr>Эстафета «КАВАЛЕРИСТЫ» для детей (МАЛЬЧИКОВ) и взрослых</vt:lpstr>
      <vt:lpstr>Эстафета «конверт с секретным донесением»  для детей </vt:lpstr>
      <vt:lpstr>Эстафета «ЗЕНИТЧИКИ - АРТИЛЛЕРИСТЫ»                                                          ДЛЯ ДЕТЕЙ И ВЗРОСЛЫХ</vt:lpstr>
      <vt:lpstr>Эстафета «ТАНКИСТЫ»  ДЛЯ ДЕТЕЙ  И ВЗРОСЛЫХ</vt:lpstr>
      <vt:lpstr>Эстафета «ПЕРЕПРАВА РАНЕНОГО» для детей и взрослых</vt:lpstr>
      <vt:lpstr>Эстафета «САНИТАРКИ»  ДЛЯ ДЕТЕЙ (ДЕВОЧКИ)</vt:lpstr>
      <vt:lpstr>ЗАКЛЮЧЕНИЕ:</vt:lpstr>
      <vt:lpstr>ВРУЧЕНИЕ МЕДАЛЕК ЗАЩИТНИКАМ ОТЕЧЕСТВА</vt:lpstr>
      <vt:lpstr>РЕСУРСЫ  И ГИПЕРССЫЛКИ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admin</cp:lastModifiedBy>
  <cp:revision>110</cp:revision>
  <dcterms:created xsi:type="dcterms:W3CDTF">2015-11-01T16:37:58Z</dcterms:created>
  <dcterms:modified xsi:type="dcterms:W3CDTF">2024-01-07T18:16:56Z</dcterms:modified>
</cp:coreProperties>
</file>