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272" r:id="rId3"/>
    <p:sldId id="268" r:id="rId4"/>
    <p:sldId id="269" r:id="rId5"/>
    <p:sldId id="270" r:id="rId6"/>
    <p:sldId id="271" r:id="rId7"/>
    <p:sldId id="274" r:id="rId8"/>
    <p:sldId id="275" r:id="rId9"/>
    <p:sldId id="276" r:id="rId10"/>
    <p:sldId id="277" r:id="rId11"/>
    <p:sldId id="278" r:id="rId12"/>
    <p:sldId id="279" r:id="rId13"/>
    <p:sldId id="280" r:id="rId14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3B116-A699-4B24-A15A-FBCBAE005F7A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2F179-E5DC-438B-A84A-1A0E4AA07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990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3B116-A699-4B24-A15A-FBCBAE005F7A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2F179-E5DC-438B-A84A-1A0E4AA07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901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3B116-A699-4B24-A15A-FBCBAE005F7A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2F179-E5DC-438B-A84A-1A0E4AA07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220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3B116-A699-4B24-A15A-FBCBAE005F7A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2F179-E5DC-438B-A84A-1A0E4AA07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722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3B116-A699-4B24-A15A-FBCBAE005F7A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2F179-E5DC-438B-A84A-1A0E4AA07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802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3B116-A699-4B24-A15A-FBCBAE005F7A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2F179-E5DC-438B-A84A-1A0E4AA07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127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3B116-A699-4B24-A15A-FBCBAE005F7A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2F179-E5DC-438B-A84A-1A0E4AA07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529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3B116-A699-4B24-A15A-FBCBAE005F7A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2F179-E5DC-438B-A84A-1A0E4AA07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321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3B116-A699-4B24-A15A-FBCBAE005F7A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2F179-E5DC-438B-A84A-1A0E4AA07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454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3B116-A699-4B24-A15A-FBCBAE005F7A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2F179-E5DC-438B-A84A-1A0E4AA07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156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3B116-A699-4B24-A15A-FBCBAE005F7A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2F179-E5DC-438B-A84A-1A0E4AA07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017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3B116-A699-4B24-A15A-FBCBAE005F7A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2F179-E5DC-438B-A84A-1A0E4AA07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202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gif"/><Relationship Id="rId5" Type="http://schemas.openxmlformats.org/officeDocument/2006/relationships/image" Target="../media/image41.jpeg"/><Relationship Id="rId4" Type="http://schemas.openxmlformats.org/officeDocument/2006/relationships/image" Target="../media/image40.gi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11" Type="http://schemas.openxmlformats.org/officeDocument/2006/relationships/image" Target="../media/image11.gif"/><Relationship Id="rId5" Type="http://schemas.openxmlformats.org/officeDocument/2006/relationships/image" Target="../media/image6.gif"/><Relationship Id="rId10" Type="http://schemas.openxmlformats.org/officeDocument/2006/relationships/image" Target="../media/image10.gif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microsoft.com/office/2007/relationships/hdphoto" Target="../media/hdphoto1.wdp"/><Relationship Id="rId7" Type="http://schemas.openxmlformats.org/officeDocument/2006/relationships/image" Target="../media/image1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gif"/><Relationship Id="rId5" Type="http://schemas.openxmlformats.org/officeDocument/2006/relationships/image" Target="../media/image14.gif"/><Relationship Id="rId10" Type="http://schemas.openxmlformats.org/officeDocument/2006/relationships/image" Target="../media/image19.png"/><Relationship Id="rId4" Type="http://schemas.openxmlformats.org/officeDocument/2006/relationships/image" Target="../media/image13.gif"/><Relationship Id="rId9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microsoft.com/office/2007/relationships/hdphoto" Target="../media/hdphoto1.wdp"/><Relationship Id="rId7" Type="http://schemas.openxmlformats.org/officeDocument/2006/relationships/image" Target="../media/image24.gif"/><Relationship Id="rId12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28.gif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gif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859166-92E6-4DDA-AE69-FF3CB4F67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61D1E759-3C31-4A48-8EBB-DDFE7BF61F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9398"/>
            <a:ext cx="9790289" cy="180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2707EAFF-D5DC-4163-A842-E49D8251EB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7886"/>
            <a:ext cx="9790289" cy="180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>
            <a:extLst>
              <a:ext uri="{FF2B5EF4-FFF2-40B4-BE49-F238E27FC236}">
                <a16:creationId xmlns:a16="http://schemas.microsoft.com/office/drawing/2014/main" id="{E8D188E1-9642-4D3E-A801-60DACA4074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53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04D400-2CC0-49AE-91CA-91A116FE747A}"/>
              </a:ext>
            </a:extLst>
          </p:cNvPr>
          <p:cNvSpPr txBox="1"/>
          <p:nvPr/>
        </p:nvSpPr>
        <p:spPr>
          <a:xfrm>
            <a:off x="135467" y="513645"/>
            <a:ext cx="9539111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ru-RU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АВТОМАТИЗАЦИЯ ЗВУКА </a:t>
            </a:r>
            <a:r>
              <a:rPr lang="en-US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[</a:t>
            </a:r>
            <a:r>
              <a:rPr lang="ru-RU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Р</a:t>
            </a:r>
            <a:r>
              <a:rPr lang="en-US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]</a:t>
            </a:r>
            <a:r>
              <a:rPr lang="ru-RU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 В СЛОГАХ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7C34FC-A0D3-472F-A7D3-33AAA1FD77FE}"/>
              </a:ext>
            </a:extLst>
          </p:cNvPr>
          <p:cNvSpPr txBox="1"/>
          <p:nvPr/>
        </p:nvSpPr>
        <p:spPr>
          <a:xfrm>
            <a:off x="-214489" y="1162755"/>
            <a:ext cx="3793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РА-РА-РА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1371FE-DA01-4B97-B0E2-F68274DD2C6F}"/>
              </a:ext>
            </a:extLst>
          </p:cNvPr>
          <p:cNvSpPr txBox="1"/>
          <p:nvPr/>
        </p:nvSpPr>
        <p:spPr>
          <a:xfrm>
            <a:off x="-259645" y="1958622"/>
            <a:ext cx="3793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РО-РО-РО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3019A6-9AD0-42D6-8274-916ECFF7EDF6}"/>
              </a:ext>
            </a:extLst>
          </p:cNvPr>
          <p:cNvSpPr txBox="1"/>
          <p:nvPr/>
        </p:nvSpPr>
        <p:spPr>
          <a:xfrm>
            <a:off x="5847645" y="1213555"/>
            <a:ext cx="3793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РУ-РУ-РУ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B5FCC7-39A4-4B69-B668-7469902C72BB}"/>
              </a:ext>
            </a:extLst>
          </p:cNvPr>
          <p:cNvSpPr txBox="1"/>
          <p:nvPr/>
        </p:nvSpPr>
        <p:spPr>
          <a:xfrm>
            <a:off x="5785556" y="1975555"/>
            <a:ext cx="3793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РЫ-РЫ-РЫ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DD9D7D-9B37-481D-BF5D-8A57F4BB514E}"/>
              </a:ext>
            </a:extLst>
          </p:cNvPr>
          <p:cNvSpPr txBox="1"/>
          <p:nvPr/>
        </p:nvSpPr>
        <p:spPr>
          <a:xfrm>
            <a:off x="434623" y="3177822"/>
            <a:ext cx="3793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АР-АР-АР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F2CECD-FC95-403B-A21F-3372ADB62ED5}"/>
              </a:ext>
            </a:extLst>
          </p:cNvPr>
          <p:cNvSpPr txBox="1"/>
          <p:nvPr/>
        </p:nvSpPr>
        <p:spPr>
          <a:xfrm>
            <a:off x="389467" y="3973689"/>
            <a:ext cx="3793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ОР-ОР-ОР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77BFCD-79EB-439B-9ABB-1469CA5303EE}"/>
              </a:ext>
            </a:extLst>
          </p:cNvPr>
          <p:cNvSpPr txBox="1"/>
          <p:nvPr/>
        </p:nvSpPr>
        <p:spPr>
          <a:xfrm>
            <a:off x="4871156" y="3273777"/>
            <a:ext cx="3793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УР-УР-УР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2A0256-2763-4EB8-9AC7-F80791F03E5F}"/>
              </a:ext>
            </a:extLst>
          </p:cNvPr>
          <p:cNvSpPr txBox="1"/>
          <p:nvPr/>
        </p:nvSpPr>
        <p:spPr>
          <a:xfrm>
            <a:off x="4809067" y="4035777"/>
            <a:ext cx="3793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ЫР-ЫР-ЫР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977E07-F5C8-4398-B93D-D371E61FD9F0}"/>
              </a:ext>
            </a:extLst>
          </p:cNvPr>
          <p:cNvSpPr txBox="1"/>
          <p:nvPr/>
        </p:nvSpPr>
        <p:spPr>
          <a:xfrm>
            <a:off x="0" y="5113866"/>
            <a:ext cx="3793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АРА-АРА-АРА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004295-DF67-45CB-8BE7-5E4EB8CBC497}"/>
              </a:ext>
            </a:extLst>
          </p:cNvPr>
          <p:cNvSpPr txBox="1"/>
          <p:nvPr/>
        </p:nvSpPr>
        <p:spPr>
          <a:xfrm>
            <a:off x="0" y="5875866"/>
            <a:ext cx="4131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ОРО-ОРО-ОРО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85B65B-D284-408F-9862-8F97739F9F2D}"/>
              </a:ext>
            </a:extLst>
          </p:cNvPr>
          <p:cNvSpPr txBox="1"/>
          <p:nvPr/>
        </p:nvSpPr>
        <p:spPr>
          <a:xfrm>
            <a:off x="5802489" y="5164666"/>
            <a:ext cx="3793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УРУ-УРУ-УРУ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5CC860-43DB-481E-9796-5B04061E84F3}"/>
              </a:ext>
            </a:extLst>
          </p:cNvPr>
          <p:cNvSpPr txBox="1"/>
          <p:nvPr/>
        </p:nvSpPr>
        <p:spPr>
          <a:xfrm>
            <a:off x="5130800" y="5881511"/>
            <a:ext cx="4667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ЫРЫ-ЫРЫ-ЫРЫ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A6A76C1-9ACD-47BE-BE89-E7A5CA2B48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128" y="955035"/>
            <a:ext cx="2381250" cy="182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67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5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850"/>
                            </p:stCondLst>
                            <p:childTnLst>
                              <p:par>
                                <p:cTn id="1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6" grpId="0"/>
      <p:bldP spid="17" grpId="0"/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D8579C-A7D6-47EE-9989-BA855D943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2303A8-5FB9-4270-A27B-F61FF8B6BEA3}"/>
              </a:ext>
            </a:extLst>
          </p:cNvPr>
          <p:cNvSpPr txBox="1"/>
          <p:nvPr/>
        </p:nvSpPr>
        <p:spPr>
          <a:xfrm>
            <a:off x="0" y="259644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А ТЕПЕРЬ ДАВАЙТЕ НЕМНОГО РАЗОМНЕМСЯ И ОТДОХНЕМ: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953900-0FF7-4CED-A9FF-05100C3EF6AC}"/>
              </a:ext>
            </a:extLst>
          </p:cNvPr>
          <p:cNvSpPr txBox="1"/>
          <p:nvPr/>
        </p:nvSpPr>
        <p:spPr>
          <a:xfrm>
            <a:off x="4950178" y="1467051"/>
            <a:ext cx="495582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Раз, два — выше голова,</a:t>
            </a:r>
            <a:br>
              <a:rPr lang="ru-RU" sz="2400" b="1" i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ru-RU" sz="2400" b="1" i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Три, четыре - руки шире,</a:t>
            </a:r>
            <a:br>
              <a:rPr lang="ru-RU" sz="2400" b="1" i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ru-RU" sz="2400" b="1" i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Пять, шесть — тихо сесть,</a:t>
            </a:r>
            <a:br>
              <a:rPr lang="ru-RU" sz="2400" b="1" i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ru-RU" sz="2400" b="1" i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Семь, восемь — лень отбросим.</a:t>
            </a:r>
            <a:br>
              <a:rPr lang="ru-RU" sz="2400" b="1" i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ru-RU" sz="2400" b="1" i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Раз — согнуться-разогнуться,</a:t>
            </a:r>
            <a:br>
              <a:rPr lang="ru-RU" sz="2400" b="1" i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ru-RU" sz="2400" b="1" i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Два — нагнуться, потянуться,</a:t>
            </a:r>
            <a:br>
              <a:rPr lang="ru-RU" sz="2400" b="1" i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ru-RU" sz="2400" b="1" i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Три — в ладоши три хлопка,</a:t>
            </a:r>
            <a:br>
              <a:rPr lang="ru-RU" sz="2400" b="1" i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ru-RU" sz="2400" b="1" i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Головой три кивка.</a:t>
            </a:r>
            <a:br>
              <a:rPr lang="ru-RU" sz="2400" b="1" i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ru-RU" sz="2400" b="1" i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На четыре — руки шире,</a:t>
            </a:r>
            <a:br>
              <a:rPr lang="ru-RU" sz="2400" b="1" i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ru-RU" sz="2400" b="1" i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Пять, шесть — тихо сесть,</a:t>
            </a:r>
            <a:br>
              <a:rPr lang="ru-RU" sz="2400" b="1" i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ru-RU" sz="2400" b="1" i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Семь, восемь — лень отбросим.</a:t>
            </a: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02D2ED70-A269-4CC3-AFDE-CAE032E984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7112"/>
            <a:ext cx="4796719" cy="479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05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388568-CB10-4EE5-8B60-D23BBA25E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>
            <a:extLst>
              <a:ext uri="{FF2B5EF4-FFF2-40B4-BE49-F238E27FC236}">
                <a16:creationId xmlns:a16="http://schemas.microsoft.com/office/drawing/2014/main" id="{E8D188E1-9642-4D3E-A801-60DACA4074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53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0E9865-DB44-4920-88B5-101000696C26}"/>
              </a:ext>
            </a:extLst>
          </p:cNvPr>
          <p:cNvSpPr txBox="1"/>
          <p:nvPr/>
        </p:nvSpPr>
        <p:spPr>
          <a:xfrm>
            <a:off x="124178" y="1078091"/>
            <a:ext cx="9539111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ru-RU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АВТОМАТИЗАЦИЯ ЗВУКА </a:t>
            </a:r>
            <a:r>
              <a:rPr lang="en-US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[</a:t>
            </a:r>
            <a:r>
              <a:rPr lang="ru-RU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Р</a:t>
            </a:r>
            <a:r>
              <a:rPr lang="en-US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]</a:t>
            </a:r>
            <a:r>
              <a:rPr lang="ru-RU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ru-RU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В СКОРОГОВОРКАХ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CC67A1-AA73-412E-85E4-BDE262998344}"/>
              </a:ext>
            </a:extLst>
          </p:cNvPr>
          <p:cNvSpPr txBox="1"/>
          <p:nvPr/>
        </p:nvSpPr>
        <p:spPr>
          <a:xfrm>
            <a:off x="-265288" y="1442282"/>
            <a:ext cx="506871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1" u="none" strike="noStrike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На дворе трава,</a:t>
            </a:r>
            <a:endParaRPr lang="ru-RU" sz="2000" b="1" i="1" dirty="0">
              <a:solidFill>
                <a:srgbClr val="C0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/>
            <a:r>
              <a:rPr lang="ru-RU" sz="2800" b="1" i="1" u="none" strike="noStrike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На траве дрова,</a:t>
            </a:r>
            <a:endParaRPr lang="ru-RU" sz="2000" b="1" i="1" dirty="0">
              <a:solidFill>
                <a:srgbClr val="C0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/>
            <a:r>
              <a:rPr lang="ru-RU" sz="2800" b="1" i="1" u="none" strike="noStrike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Не руби дрова</a:t>
            </a:r>
            <a:endParaRPr lang="ru-RU" sz="2000" b="1" i="1" dirty="0">
              <a:solidFill>
                <a:srgbClr val="C0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/>
            <a:r>
              <a:rPr lang="ru-RU" sz="2800" b="1" i="1" u="none" strike="noStrike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На траве двора.</a:t>
            </a:r>
            <a:endParaRPr lang="ru-RU" sz="2000" b="1" i="1" dirty="0">
              <a:solidFill>
                <a:srgbClr val="C0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47FE07-45FF-45DB-98A3-D59CA879756F}"/>
              </a:ext>
            </a:extLst>
          </p:cNvPr>
          <p:cNvSpPr txBox="1"/>
          <p:nvPr/>
        </p:nvSpPr>
        <p:spPr>
          <a:xfrm>
            <a:off x="4913489" y="4728192"/>
            <a:ext cx="508564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1" u="none" strike="noStrike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Хитрую сороку</a:t>
            </a:r>
            <a:endParaRPr lang="ru-RU" sz="2800" b="1" i="1" dirty="0">
              <a:solidFill>
                <a:srgbClr val="C0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/>
            <a:r>
              <a:rPr lang="ru-RU" sz="2800" b="1" i="1" u="none" strike="noStrike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Поймала морока,</a:t>
            </a:r>
            <a:endParaRPr lang="ru-RU" sz="2800" b="1" i="1" dirty="0">
              <a:solidFill>
                <a:srgbClr val="C0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/>
            <a:r>
              <a:rPr lang="ru-RU" sz="2800" b="1" i="1" u="none" strike="noStrike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А сорок </a:t>
            </a:r>
            <a:r>
              <a:rPr lang="ru-RU" sz="2800" b="1" i="1" u="none" strike="noStrike" dirty="0" err="1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сорок</a:t>
            </a:r>
            <a:r>
              <a:rPr lang="ru-RU" sz="2800" b="1" i="1" u="none" strike="noStrike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–</a:t>
            </a:r>
            <a:endParaRPr lang="ru-RU" sz="2800" b="1" i="1" dirty="0">
              <a:solidFill>
                <a:srgbClr val="C0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/>
            <a:r>
              <a:rPr lang="ru-RU" sz="2800" b="1" i="1" u="none" strike="noStrike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Сорок морок.</a:t>
            </a:r>
            <a:endParaRPr lang="ru-RU" sz="2800" b="1" i="1" dirty="0">
              <a:solidFill>
                <a:srgbClr val="C0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B1559637-D9DB-4D0B-9D33-645163AC0E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6041" y="4585337"/>
            <a:ext cx="7783091" cy="227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4C1D8433-241B-484D-8C90-F850421B6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53" y="3128256"/>
            <a:ext cx="3724015" cy="372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BCCD28A7-B244-4EF1-A721-1FE6E8A602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990" y="851021"/>
            <a:ext cx="4616097" cy="419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90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759D2D-DD92-4EE2-898E-0876A42C5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>
            <a:extLst>
              <a:ext uri="{FF2B5EF4-FFF2-40B4-BE49-F238E27FC236}">
                <a16:creationId xmlns:a16="http://schemas.microsoft.com/office/drawing/2014/main" id="{E8D188E1-9642-4D3E-A801-60DACA4074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53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133653-0DBB-4F73-BFAE-ABB279005FEF}"/>
              </a:ext>
            </a:extLst>
          </p:cNvPr>
          <p:cNvSpPr txBox="1"/>
          <p:nvPr/>
        </p:nvSpPr>
        <p:spPr>
          <a:xfrm>
            <a:off x="135467" y="513645"/>
            <a:ext cx="9539111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ru-RU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АВТОМАТИЗАЦИЯ ЗВУКА </a:t>
            </a:r>
            <a:r>
              <a:rPr lang="en-US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[</a:t>
            </a:r>
            <a:r>
              <a:rPr lang="ru-RU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Р</a:t>
            </a:r>
            <a:r>
              <a:rPr lang="en-US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]</a:t>
            </a:r>
            <a:r>
              <a:rPr lang="ru-RU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 В СТИХАХ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45F6CF-FF5E-4150-A388-6007BAAEF18A}"/>
              </a:ext>
            </a:extLst>
          </p:cNvPr>
          <p:cNvSpPr txBox="1"/>
          <p:nvPr/>
        </p:nvSpPr>
        <p:spPr>
          <a:xfrm>
            <a:off x="4349045" y="1047171"/>
            <a:ext cx="519853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1" u="none" strike="noStrike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Дождь! Дождь! Надо нам</a:t>
            </a:r>
            <a:endParaRPr lang="ru-RU" b="1" i="1" dirty="0">
              <a:solidFill>
                <a:srgbClr val="C0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/>
            <a:r>
              <a:rPr lang="ru-RU" sz="2400" b="1" i="1" u="none" strike="noStrike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Расходиться по домам!</a:t>
            </a:r>
            <a:endParaRPr lang="ru-RU" b="1" i="1" dirty="0">
              <a:solidFill>
                <a:srgbClr val="C0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/>
            <a:r>
              <a:rPr lang="ru-RU" sz="2400" b="1" i="1" u="none" strike="noStrike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Гром, гром, как из пушек.</a:t>
            </a:r>
            <a:endParaRPr lang="ru-RU" b="1" i="1" dirty="0">
              <a:solidFill>
                <a:srgbClr val="C0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/>
            <a:r>
              <a:rPr lang="ru-RU" sz="2400" b="1" i="1" u="none" strike="noStrike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Нынче праздник у лягушек.</a:t>
            </a:r>
            <a:endParaRPr lang="ru-RU" b="1" i="1" dirty="0">
              <a:solidFill>
                <a:srgbClr val="C0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/>
            <a:r>
              <a:rPr lang="ru-RU" sz="2400" b="1" i="1" u="none" strike="noStrike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Град! Град! Сыплет град!</a:t>
            </a:r>
            <a:endParaRPr lang="ru-RU" b="1" i="1" dirty="0">
              <a:solidFill>
                <a:srgbClr val="C0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/>
            <a:r>
              <a:rPr lang="ru-RU" sz="2400" b="1" i="1" u="none" strike="noStrike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Все под крышами сидят,</a:t>
            </a:r>
            <a:endParaRPr lang="ru-RU" b="1" i="1" dirty="0">
              <a:solidFill>
                <a:srgbClr val="C0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/>
            <a:r>
              <a:rPr lang="ru-RU" sz="2400" b="1" i="1" u="none" strike="noStrike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Только мой братишка в луже</a:t>
            </a:r>
            <a:endParaRPr lang="ru-RU" b="1" i="1" dirty="0">
              <a:solidFill>
                <a:srgbClr val="C0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/>
            <a:r>
              <a:rPr lang="ru-RU" sz="2400" b="1" i="1" u="none" strike="noStrike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Ловит рыбу нам на ужин.</a:t>
            </a:r>
            <a:endParaRPr lang="ru-RU" b="1" i="1" dirty="0">
              <a:solidFill>
                <a:srgbClr val="C0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4B5CF782-B4E6-468C-BF5F-9AFEF5338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891822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5BBF821C-B78A-45DC-A8B0-20721A0BC2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3762375"/>
            <a:ext cx="3221214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>
            <a:extLst>
              <a:ext uri="{FF2B5EF4-FFF2-40B4-BE49-F238E27FC236}">
                <a16:creationId xmlns:a16="http://schemas.microsoft.com/office/drawing/2014/main" id="{C33E02D3-D88D-463D-93F3-7367CE8906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0890" y="2607734"/>
            <a:ext cx="5396088" cy="520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31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3B309BF5-7AC2-4808-A38B-21F36DA37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C3CF35-E84B-4B85-9F9C-B2DF6BD4BB56}"/>
              </a:ext>
            </a:extLst>
          </p:cNvPr>
          <p:cNvSpPr txBox="1"/>
          <p:nvPr/>
        </p:nvSpPr>
        <p:spPr>
          <a:xfrm>
            <a:off x="124178" y="1078091"/>
            <a:ext cx="9539111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ru-RU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АВТОМАТИЗАЦИЯ ЗВУКА </a:t>
            </a:r>
            <a:r>
              <a:rPr lang="en-US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[</a:t>
            </a:r>
            <a:r>
              <a:rPr lang="ru-RU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Р</a:t>
            </a:r>
            <a:r>
              <a:rPr lang="en-US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]</a:t>
            </a:r>
            <a:r>
              <a:rPr lang="ru-RU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ru-RU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В РАССКАЗАХ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CF76A6-7642-40E4-8C34-AA5D5C35570E}"/>
              </a:ext>
            </a:extLst>
          </p:cNvPr>
          <p:cNvSpPr txBox="1"/>
          <p:nvPr/>
        </p:nvSpPr>
        <p:spPr>
          <a:xfrm>
            <a:off x="180622" y="1349780"/>
            <a:ext cx="94600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0" u="sng" strike="noStrike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Игра.</a:t>
            </a:r>
            <a:endParaRPr lang="ru-RU" sz="1600" b="1" i="0" u="sng" dirty="0">
              <a:solidFill>
                <a:srgbClr val="C0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6BE467-60C2-4EA7-9C86-E6DCA6345C02}"/>
              </a:ext>
            </a:extLst>
          </p:cNvPr>
          <p:cNvSpPr txBox="1"/>
          <p:nvPr/>
        </p:nvSpPr>
        <p:spPr>
          <a:xfrm>
            <a:off x="135467" y="1711025"/>
            <a:ext cx="94600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1" u="none" strike="noStrike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У Юры – ракета, а у Раи – ракетки. Утром Юра и Рая играют с ракетой. Ракетой правит Юра, а Рая руководит игрой. Потом они идут во двор и играют в бадминтон Раиными ракетками.</a:t>
            </a:r>
            <a:endParaRPr lang="ru-RU" sz="1600" b="1" i="1" dirty="0">
              <a:solidFill>
                <a:srgbClr val="C0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17A01304-EECC-46C8-B190-F8E0B4DCF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1272">
            <a:off x="11289" y="2144888"/>
            <a:ext cx="5136445" cy="513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15610313-99D3-4411-9728-7FB6E0D7D7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76"/>
          <a:stretch/>
        </p:blipFill>
        <p:spPr bwMode="auto">
          <a:xfrm>
            <a:off x="4831645" y="1876445"/>
            <a:ext cx="5463821" cy="523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28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313DA4-AB04-42B8-A91E-AE22EF8C9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>
            <a:extLst>
              <a:ext uri="{FF2B5EF4-FFF2-40B4-BE49-F238E27FC236}">
                <a16:creationId xmlns:a16="http://schemas.microsoft.com/office/drawing/2014/main" id="{E8D188E1-9642-4D3E-A801-60DACA4074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53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5757AC-7B5C-44BC-9AC9-8EC2B27D21FA}"/>
              </a:ext>
            </a:extLst>
          </p:cNvPr>
          <p:cNvSpPr txBox="1"/>
          <p:nvPr/>
        </p:nvSpPr>
        <p:spPr>
          <a:xfrm>
            <a:off x="248356" y="1032934"/>
            <a:ext cx="9539111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ru-RU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ЗВУК </a:t>
            </a:r>
            <a:r>
              <a:rPr lang="en-US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[</a:t>
            </a:r>
            <a:r>
              <a:rPr lang="ru-RU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Р</a:t>
            </a:r>
            <a:r>
              <a:rPr lang="en-US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]</a:t>
            </a:r>
            <a:r>
              <a:rPr lang="ru-RU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 В СЛОВАХ СО </a:t>
            </a:r>
          </a:p>
          <a:p>
            <a:pPr algn="ctr"/>
            <a:r>
              <a:rPr lang="ru-RU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СТЕЧЕНИЕМ СОГЛАСНЫХ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3AB90C-7C5E-4D1C-8626-FB41CFD7922B}"/>
              </a:ext>
            </a:extLst>
          </p:cNvPr>
          <p:cNvSpPr txBox="1"/>
          <p:nvPr/>
        </p:nvSpPr>
        <p:spPr>
          <a:xfrm>
            <a:off x="0" y="1761066"/>
            <a:ext cx="4944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вра</a:t>
            </a:r>
            <a:r>
              <a:rPr lang="ru-RU" sz="40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– </a:t>
            </a:r>
            <a:r>
              <a:rPr lang="ru-RU" sz="4000" b="1" dirty="0" err="1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вро</a:t>
            </a:r>
            <a:r>
              <a:rPr lang="ru-RU" sz="40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– вру – </a:t>
            </a:r>
            <a:r>
              <a:rPr lang="ru-RU" sz="4000" b="1" dirty="0" err="1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вры</a:t>
            </a:r>
            <a:endParaRPr lang="ru-RU" sz="8800" b="1" dirty="0">
              <a:solidFill>
                <a:srgbClr val="C0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738651-3957-440C-9370-BCBF60DB24B6}"/>
              </a:ext>
            </a:extLst>
          </p:cNvPr>
          <p:cNvSpPr txBox="1"/>
          <p:nvPr/>
        </p:nvSpPr>
        <p:spPr>
          <a:xfrm>
            <a:off x="0" y="2579511"/>
            <a:ext cx="4944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кра</a:t>
            </a:r>
            <a:r>
              <a:rPr lang="ru-RU" sz="40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– </a:t>
            </a:r>
            <a:r>
              <a:rPr lang="ru-RU" sz="4000" b="1" dirty="0" err="1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кро</a:t>
            </a:r>
            <a:r>
              <a:rPr lang="ru-RU" sz="40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– кру – </a:t>
            </a:r>
            <a:r>
              <a:rPr lang="ru-RU" sz="4000" b="1" dirty="0" err="1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кры</a:t>
            </a:r>
            <a:endParaRPr lang="ru-RU" sz="8800" b="1" dirty="0">
              <a:solidFill>
                <a:srgbClr val="C0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FC3BCA-A451-4468-9532-8AD11ABFD57C}"/>
              </a:ext>
            </a:extLst>
          </p:cNvPr>
          <p:cNvSpPr txBox="1"/>
          <p:nvPr/>
        </p:nvSpPr>
        <p:spPr>
          <a:xfrm>
            <a:off x="-112888" y="5898444"/>
            <a:ext cx="4944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тра</a:t>
            </a:r>
            <a:r>
              <a:rPr lang="ru-RU" sz="40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– </a:t>
            </a:r>
            <a:r>
              <a:rPr lang="ru-RU" sz="4000" b="1" dirty="0" err="1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тро</a:t>
            </a:r>
            <a:r>
              <a:rPr lang="ru-RU" sz="40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– тру – </a:t>
            </a:r>
            <a:r>
              <a:rPr lang="ru-RU" sz="4000" b="1" dirty="0" err="1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тры</a:t>
            </a:r>
            <a:endParaRPr lang="ru-RU" sz="8800" b="1" dirty="0">
              <a:solidFill>
                <a:srgbClr val="C0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B3C0AC-BED8-4722-8583-D2F227C7C3AD}"/>
              </a:ext>
            </a:extLst>
          </p:cNvPr>
          <p:cNvSpPr txBox="1"/>
          <p:nvPr/>
        </p:nvSpPr>
        <p:spPr>
          <a:xfrm>
            <a:off x="-248355" y="4222044"/>
            <a:ext cx="5514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дра</a:t>
            </a:r>
            <a:r>
              <a:rPr lang="ru-RU" sz="40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– </a:t>
            </a:r>
            <a:r>
              <a:rPr lang="ru-RU" sz="4000" b="1" dirty="0" err="1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дро</a:t>
            </a:r>
            <a:r>
              <a:rPr lang="ru-RU" sz="40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– </a:t>
            </a:r>
            <a:r>
              <a:rPr lang="ru-RU" sz="4000" b="1" dirty="0" err="1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дру</a:t>
            </a:r>
            <a:r>
              <a:rPr lang="ru-RU" sz="40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– </a:t>
            </a:r>
            <a:r>
              <a:rPr lang="ru-RU" sz="4000" b="1" dirty="0" err="1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дры</a:t>
            </a:r>
            <a:endParaRPr lang="ru-RU" sz="8800" b="1" dirty="0">
              <a:solidFill>
                <a:srgbClr val="C0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9C0A1A-2B92-430B-8357-53123672F484}"/>
              </a:ext>
            </a:extLst>
          </p:cNvPr>
          <p:cNvSpPr txBox="1"/>
          <p:nvPr/>
        </p:nvSpPr>
        <p:spPr>
          <a:xfrm>
            <a:off x="-141111" y="3392310"/>
            <a:ext cx="4944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гра</a:t>
            </a:r>
            <a:r>
              <a:rPr lang="ru-RU" sz="40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– </a:t>
            </a:r>
            <a:r>
              <a:rPr lang="ru-RU" sz="4000" b="1" dirty="0" err="1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гро</a:t>
            </a:r>
            <a:r>
              <a:rPr lang="ru-RU" sz="40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– </a:t>
            </a:r>
            <a:r>
              <a:rPr lang="ru-RU" sz="4000" b="1" dirty="0" err="1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гру</a:t>
            </a:r>
            <a:r>
              <a:rPr lang="ru-RU" sz="40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– </a:t>
            </a:r>
            <a:r>
              <a:rPr lang="ru-RU" sz="4000" b="1" dirty="0" err="1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гры</a:t>
            </a:r>
            <a:endParaRPr lang="ru-RU" sz="8800" b="1" dirty="0">
              <a:solidFill>
                <a:srgbClr val="C0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4210AC-56F3-41F6-8719-D235069FC8D7}"/>
              </a:ext>
            </a:extLst>
          </p:cNvPr>
          <p:cNvSpPr txBox="1"/>
          <p:nvPr/>
        </p:nvSpPr>
        <p:spPr>
          <a:xfrm>
            <a:off x="0" y="5125154"/>
            <a:ext cx="4944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бра – </a:t>
            </a:r>
            <a:r>
              <a:rPr lang="ru-RU" sz="4000" b="1" dirty="0" err="1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бро</a:t>
            </a:r>
            <a:r>
              <a:rPr lang="ru-RU" sz="40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– </a:t>
            </a:r>
            <a:r>
              <a:rPr lang="ru-RU" sz="4000" b="1" dirty="0" err="1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бру</a:t>
            </a:r>
            <a:r>
              <a:rPr lang="ru-RU" sz="40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– </a:t>
            </a:r>
            <a:r>
              <a:rPr lang="ru-RU" sz="4000" b="1" dirty="0" err="1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бры</a:t>
            </a:r>
            <a:endParaRPr lang="ru-RU" sz="8800" b="1" dirty="0">
              <a:solidFill>
                <a:srgbClr val="C0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5F35FD9-94DF-49D0-86F7-8CA4426DE6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835" y="1981201"/>
            <a:ext cx="4108097" cy="410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56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20CFC-973A-457D-AA8A-A8A71BC13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>
            <a:extLst>
              <a:ext uri="{FF2B5EF4-FFF2-40B4-BE49-F238E27FC236}">
                <a16:creationId xmlns:a16="http://schemas.microsoft.com/office/drawing/2014/main" id="{E8D188E1-9642-4D3E-A801-60DACA4074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53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960F5A-70EE-4BD0-8F56-7AB51DA57DBB}"/>
              </a:ext>
            </a:extLst>
          </p:cNvPr>
          <p:cNvSpPr txBox="1"/>
          <p:nvPr/>
        </p:nvSpPr>
        <p:spPr>
          <a:xfrm>
            <a:off x="135467" y="513645"/>
            <a:ext cx="9539111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ru-RU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ЗВУК </a:t>
            </a:r>
            <a:r>
              <a:rPr lang="en-US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[</a:t>
            </a:r>
            <a:r>
              <a:rPr lang="ru-RU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Р</a:t>
            </a:r>
            <a:r>
              <a:rPr lang="en-US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]</a:t>
            </a:r>
            <a:r>
              <a:rPr lang="ru-RU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 В НАЧАЛЕ СЛОВА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8AD7F1-6851-4F2E-B95A-86D757122886}"/>
              </a:ext>
            </a:extLst>
          </p:cNvPr>
          <p:cNvSpPr txBox="1"/>
          <p:nvPr/>
        </p:nvSpPr>
        <p:spPr>
          <a:xfrm>
            <a:off x="1275644" y="733778"/>
            <a:ext cx="2901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РАДИО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06B040-9CF4-4E6C-BD09-EC9988AFEE0C}"/>
              </a:ext>
            </a:extLst>
          </p:cNvPr>
          <p:cNvSpPr txBox="1"/>
          <p:nvPr/>
        </p:nvSpPr>
        <p:spPr>
          <a:xfrm>
            <a:off x="4193822" y="784577"/>
            <a:ext cx="2901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РАДУГА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1F0A6C-CF7C-410B-B892-65EF388C9926}"/>
              </a:ext>
            </a:extLst>
          </p:cNvPr>
          <p:cNvSpPr txBox="1"/>
          <p:nvPr/>
        </p:nvSpPr>
        <p:spPr>
          <a:xfrm>
            <a:off x="6835423" y="626534"/>
            <a:ext cx="2901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РАКЕТА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6B2E2E-FB50-4542-878A-99E47E3B6476}"/>
              </a:ext>
            </a:extLst>
          </p:cNvPr>
          <p:cNvSpPr txBox="1"/>
          <p:nvPr/>
        </p:nvSpPr>
        <p:spPr>
          <a:xfrm>
            <a:off x="-107245" y="3019777"/>
            <a:ext cx="2901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РАК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B304C4-BD7C-4F8C-A0F0-C320F76055D6}"/>
              </a:ext>
            </a:extLst>
          </p:cNvPr>
          <p:cNvSpPr txBox="1"/>
          <p:nvPr/>
        </p:nvSpPr>
        <p:spPr>
          <a:xfrm>
            <a:off x="6694311" y="2867378"/>
            <a:ext cx="2901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РОГА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1B3866-2F4C-4673-8BAC-B865307C9722}"/>
              </a:ext>
            </a:extLst>
          </p:cNvPr>
          <p:cNvSpPr txBox="1"/>
          <p:nvPr/>
        </p:nvSpPr>
        <p:spPr>
          <a:xfrm>
            <a:off x="1749777" y="5892800"/>
            <a:ext cx="2901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РЫСЬ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A20B22-B2E8-4878-8CEB-46678225BB49}"/>
              </a:ext>
            </a:extLst>
          </p:cNvPr>
          <p:cNvSpPr txBox="1"/>
          <p:nvPr/>
        </p:nvSpPr>
        <p:spPr>
          <a:xfrm>
            <a:off x="6812843" y="5519003"/>
            <a:ext cx="2901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РЫБАК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0986F0-B25F-4858-A03D-486364D9C2D1}"/>
              </a:ext>
            </a:extLst>
          </p:cNvPr>
          <p:cNvSpPr txBox="1"/>
          <p:nvPr/>
        </p:nvSpPr>
        <p:spPr>
          <a:xfrm>
            <a:off x="2664176" y="2856088"/>
            <a:ext cx="2901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РОТ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BFB5B82-08FF-4F2D-B248-DEF4684A2B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17"/>
          <a:stretch/>
        </p:blipFill>
        <p:spPr bwMode="auto">
          <a:xfrm>
            <a:off x="-97894" y="632178"/>
            <a:ext cx="3505714" cy="234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F4AB89FE-B9D5-43B4-A178-CDFA629DB9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77054"/>
            <a:ext cx="3770489" cy="188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40CF6154-9325-4DE2-B5D8-07E35A6430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680" y="1351139"/>
            <a:ext cx="3407180" cy="17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E16D6835-F461-49EE-AB79-4F38E49F1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93" b="97801" l="1444" r="97667">
                        <a14:foregroundMark x1="78444" y1="8409" x2="80667" y2="3622"/>
                        <a14:foregroundMark x1="92000" y1="19146" x2="97667" y2="13713"/>
                        <a14:foregroundMark x1="8667" y1="61708" x2="2556" y2="61837"/>
                        <a14:foregroundMark x1="48889" y1="92885" x2="50000" y2="97801"/>
                        <a14:foregroundMark x1="2111" y1="83829" x2="2111" y2="83829"/>
                        <a14:foregroundMark x1="1444" y1="61190" x2="1444" y2="61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337">
            <a:off x="6611054" y="2712482"/>
            <a:ext cx="2855207" cy="245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2EFC5B68-6DF0-40F7-A182-A46783733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711" y="3338833"/>
            <a:ext cx="2968978" cy="185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CDF8E306-823A-42A7-933D-A65B05D03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535" y="3107797"/>
            <a:ext cx="1670043" cy="185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F6629C42-0D6B-4C37-B012-6E54E42449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7372" y="3966331"/>
            <a:ext cx="4109861" cy="289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>
            <a:extLst>
              <a:ext uri="{FF2B5EF4-FFF2-40B4-BE49-F238E27FC236}">
                <a16:creationId xmlns:a16="http://schemas.microsoft.com/office/drawing/2014/main" id="{FB675585-62B0-412E-8F5C-F4BFF3C80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977" y="4553651"/>
            <a:ext cx="3012722" cy="230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70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DB961C-11AE-475B-BA96-80FB2AC1A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>
            <a:extLst>
              <a:ext uri="{FF2B5EF4-FFF2-40B4-BE49-F238E27FC236}">
                <a16:creationId xmlns:a16="http://schemas.microsoft.com/office/drawing/2014/main" id="{E8D188E1-9642-4D3E-A801-60DACA4074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53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D67AB7-68D7-4866-B3A0-1A09D8764F84}"/>
              </a:ext>
            </a:extLst>
          </p:cNvPr>
          <p:cNvSpPr txBox="1"/>
          <p:nvPr/>
        </p:nvSpPr>
        <p:spPr>
          <a:xfrm>
            <a:off x="135467" y="513645"/>
            <a:ext cx="9539111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ru-RU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ЗВУК </a:t>
            </a:r>
            <a:r>
              <a:rPr lang="en-US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[</a:t>
            </a:r>
            <a:r>
              <a:rPr lang="ru-RU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Р</a:t>
            </a:r>
            <a:r>
              <a:rPr lang="en-US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]</a:t>
            </a:r>
            <a:r>
              <a:rPr lang="ru-RU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 В СЕРЕДИНЕ СЛОВА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D67C9C-5B41-4B91-B86F-464437D5D6EB}"/>
              </a:ext>
            </a:extLst>
          </p:cNvPr>
          <p:cNvSpPr txBox="1"/>
          <p:nvPr/>
        </p:nvSpPr>
        <p:spPr>
          <a:xfrm>
            <a:off x="146755" y="711200"/>
            <a:ext cx="2901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БАРАН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788A86-C80A-4CF7-AF8C-8F2A6763B6C2}"/>
              </a:ext>
            </a:extLst>
          </p:cNvPr>
          <p:cNvSpPr txBox="1"/>
          <p:nvPr/>
        </p:nvSpPr>
        <p:spPr>
          <a:xfrm>
            <a:off x="3335866" y="637822"/>
            <a:ext cx="2901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ВОРОТА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B33EB6-CC51-4215-A94B-77E9DA518894}"/>
              </a:ext>
            </a:extLst>
          </p:cNvPr>
          <p:cNvSpPr txBox="1"/>
          <p:nvPr/>
        </p:nvSpPr>
        <p:spPr>
          <a:xfrm>
            <a:off x="6835423" y="626534"/>
            <a:ext cx="2901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ГОРА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DD323F-ED49-4FC1-8D93-209B7C7EE489}"/>
              </a:ext>
            </a:extLst>
          </p:cNvPr>
          <p:cNvSpPr txBox="1"/>
          <p:nvPr/>
        </p:nvSpPr>
        <p:spPr>
          <a:xfrm>
            <a:off x="-107245" y="3019777"/>
            <a:ext cx="2901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КОРОВА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24F858-ABCA-4B7E-903E-F269BEF0EC32}"/>
              </a:ext>
            </a:extLst>
          </p:cNvPr>
          <p:cNvSpPr txBox="1"/>
          <p:nvPr/>
        </p:nvSpPr>
        <p:spPr>
          <a:xfrm>
            <a:off x="-406401" y="5644444"/>
            <a:ext cx="2901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НОРА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E85E5B-BA76-4277-935A-8201F65DE610}"/>
              </a:ext>
            </a:extLst>
          </p:cNvPr>
          <p:cNvSpPr txBox="1"/>
          <p:nvPr/>
        </p:nvSpPr>
        <p:spPr>
          <a:xfrm>
            <a:off x="3922887" y="6027003"/>
            <a:ext cx="2901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КОРЫТО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58C78D-D48A-4207-A179-C0927B1B6204}"/>
              </a:ext>
            </a:extLst>
          </p:cNvPr>
          <p:cNvSpPr txBox="1"/>
          <p:nvPr/>
        </p:nvSpPr>
        <p:spPr>
          <a:xfrm>
            <a:off x="7411154" y="3222977"/>
            <a:ext cx="2901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ВОРОН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4581B4-E0A1-48F1-9F7D-6DD9A1AAD846}"/>
              </a:ext>
            </a:extLst>
          </p:cNvPr>
          <p:cNvSpPr txBox="1"/>
          <p:nvPr/>
        </p:nvSpPr>
        <p:spPr>
          <a:xfrm>
            <a:off x="3036709" y="3002843"/>
            <a:ext cx="3431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ПЁРЫШКО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6891BE2-9352-4441-9D26-47EC5E61F3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6148"/>
            <a:ext cx="3377142" cy="190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6D9AE87A-BDF9-4346-A52E-6AFEB0C42B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711" y="1332485"/>
            <a:ext cx="2318808" cy="179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4A765B33-D52C-4773-B5C8-AFFA1DC8F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112" y="1353802"/>
            <a:ext cx="3279422" cy="164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C615AA8F-EA0C-42A4-91F8-E51575ACA6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3825588"/>
            <a:ext cx="2784828" cy="187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20D76117-38B5-4D1F-A4DA-E8690C23E1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423" y="3493911"/>
            <a:ext cx="2765777" cy="276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>
            <a:extLst>
              <a:ext uri="{FF2B5EF4-FFF2-40B4-BE49-F238E27FC236}">
                <a16:creationId xmlns:a16="http://schemas.microsoft.com/office/drawing/2014/main" id="{1B91C32F-76EC-4F3B-BC74-C65F24048B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99" y="2810932"/>
            <a:ext cx="3341511" cy="334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>
            <a:extLst>
              <a:ext uri="{FF2B5EF4-FFF2-40B4-BE49-F238E27FC236}">
                <a16:creationId xmlns:a16="http://schemas.microsoft.com/office/drawing/2014/main" id="{992E4EA4-78ED-4FBD-8B78-5D4103E11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243" y="5209084"/>
            <a:ext cx="3589867" cy="18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>
            <a:extLst>
              <a:ext uri="{FF2B5EF4-FFF2-40B4-BE49-F238E27FC236}">
                <a16:creationId xmlns:a16="http://schemas.microsoft.com/office/drawing/2014/main" id="{752719FA-0BEB-41D0-AB68-905A195606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239" y="5204178"/>
            <a:ext cx="2968934" cy="220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43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7863D0-F41D-4660-A532-85853735A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>
            <a:extLst>
              <a:ext uri="{FF2B5EF4-FFF2-40B4-BE49-F238E27FC236}">
                <a16:creationId xmlns:a16="http://schemas.microsoft.com/office/drawing/2014/main" id="{E8D188E1-9642-4D3E-A801-60DACA4074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53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73DCEC-843A-456D-8304-AB23DA8C4E6C}"/>
              </a:ext>
            </a:extLst>
          </p:cNvPr>
          <p:cNvSpPr txBox="1"/>
          <p:nvPr/>
        </p:nvSpPr>
        <p:spPr>
          <a:xfrm>
            <a:off x="135467" y="513645"/>
            <a:ext cx="9539111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ru-RU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ЗВУК </a:t>
            </a:r>
            <a:r>
              <a:rPr lang="en-US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[</a:t>
            </a:r>
            <a:r>
              <a:rPr lang="ru-RU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Р</a:t>
            </a:r>
            <a:r>
              <a:rPr lang="en-US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]</a:t>
            </a:r>
            <a:r>
              <a:rPr lang="ru-RU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 В КОНЦЕ СЛОВА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C7A7CA-321B-4BB8-B662-40C75ADABB52}"/>
              </a:ext>
            </a:extLst>
          </p:cNvPr>
          <p:cNvSpPr txBox="1"/>
          <p:nvPr/>
        </p:nvSpPr>
        <p:spPr>
          <a:xfrm>
            <a:off x="146755" y="711200"/>
            <a:ext cx="2901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БОБЁР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BF060E-DCD9-46A5-85DD-B7BA167C997E}"/>
              </a:ext>
            </a:extLst>
          </p:cNvPr>
          <p:cNvSpPr txBox="1"/>
          <p:nvPr/>
        </p:nvSpPr>
        <p:spPr>
          <a:xfrm>
            <a:off x="4318000" y="886177"/>
            <a:ext cx="2901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ЖАР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493EA-6EB7-4644-9E8A-4AAAE71EEC6D}"/>
              </a:ext>
            </a:extLst>
          </p:cNvPr>
          <p:cNvSpPr txBox="1"/>
          <p:nvPr/>
        </p:nvSpPr>
        <p:spPr>
          <a:xfrm>
            <a:off x="7648223" y="976489"/>
            <a:ext cx="2901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СЫР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4D5111-5DEC-4781-BD56-29EBFE3F8918}"/>
              </a:ext>
            </a:extLst>
          </p:cNvPr>
          <p:cNvSpPr txBox="1"/>
          <p:nvPr/>
        </p:nvSpPr>
        <p:spPr>
          <a:xfrm>
            <a:off x="-107245" y="3019777"/>
            <a:ext cx="2901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ТОПОР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6AF385-0E4A-4377-A2AA-BC90036C0927}"/>
              </a:ext>
            </a:extLst>
          </p:cNvPr>
          <p:cNvSpPr txBox="1"/>
          <p:nvPr/>
        </p:nvSpPr>
        <p:spPr>
          <a:xfrm>
            <a:off x="7631288" y="3285067"/>
            <a:ext cx="2901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ВЕТЕР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717690-58A2-47D7-9F6C-8533EA58208F}"/>
              </a:ext>
            </a:extLst>
          </p:cNvPr>
          <p:cNvSpPr txBox="1"/>
          <p:nvPr/>
        </p:nvSpPr>
        <p:spPr>
          <a:xfrm>
            <a:off x="79022" y="6027003"/>
            <a:ext cx="2901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ВЕЕР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8A47D9-8213-47E9-B92D-29CD6D7AC929}"/>
              </a:ext>
            </a:extLst>
          </p:cNvPr>
          <p:cNvSpPr txBox="1"/>
          <p:nvPr/>
        </p:nvSpPr>
        <p:spPr>
          <a:xfrm>
            <a:off x="1902176" y="5259359"/>
            <a:ext cx="2901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ПОВАР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EEF417-ACE6-46DD-BFA2-41C0A57F10E2}"/>
              </a:ext>
            </a:extLst>
          </p:cNvPr>
          <p:cNvSpPr txBox="1"/>
          <p:nvPr/>
        </p:nvSpPr>
        <p:spPr>
          <a:xfrm>
            <a:off x="6468534" y="4385733"/>
            <a:ext cx="3595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МУХОМОР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90F34C-E688-4B7D-9DFA-478FC16CBC00}"/>
              </a:ext>
            </a:extLst>
          </p:cNvPr>
          <p:cNvSpPr txBox="1"/>
          <p:nvPr/>
        </p:nvSpPr>
        <p:spPr>
          <a:xfrm>
            <a:off x="2664176" y="2856088"/>
            <a:ext cx="2901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КАТЕР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E63ED2D-12C0-43AC-BC87-0AF9ADEFCD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338086"/>
            <a:ext cx="2623304" cy="176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9847C0AB-6378-4057-BB8B-A94FDA350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08" y="948266"/>
            <a:ext cx="2268026" cy="202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DA5DC7A3-30E8-47F1-A90B-984C0DA0B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243" y="225778"/>
            <a:ext cx="2703689" cy="270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33ED0B71-D5E6-47D7-B61A-E851086BE4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302" y="1933575"/>
            <a:ext cx="330517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1444E1D7-E540-47C7-AAD9-4B9B48FC39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111" y="2929466"/>
            <a:ext cx="2754489" cy="275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id="{114DF949-6C0B-4C77-B870-DC0C5E4FB6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40"/>
          <a:stretch/>
        </p:blipFill>
        <p:spPr bwMode="auto">
          <a:xfrm>
            <a:off x="1665111" y="3079598"/>
            <a:ext cx="2410178" cy="230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>
            <a:extLst>
              <a:ext uri="{FF2B5EF4-FFF2-40B4-BE49-F238E27FC236}">
                <a16:creationId xmlns:a16="http://schemas.microsoft.com/office/drawing/2014/main" id="{8DAEAE79-53FD-432D-A737-4EC2E2F7B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89" y="4125069"/>
            <a:ext cx="2596620" cy="205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>
            <a:extLst>
              <a:ext uri="{FF2B5EF4-FFF2-40B4-BE49-F238E27FC236}">
                <a16:creationId xmlns:a16="http://schemas.microsoft.com/office/drawing/2014/main" id="{4B613B30-E4EF-4066-B866-56B5444182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222" y="4667955"/>
            <a:ext cx="2190045" cy="219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>
            <a:extLst>
              <a:ext uri="{FF2B5EF4-FFF2-40B4-BE49-F238E27FC236}">
                <a16:creationId xmlns:a16="http://schemas.microsoft.com/office/drawing/2014/main" id="{B36DB8BB-4F5C-4FD6-B5F7-ACC914BE6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733" y="4289777"/>
            <a:ext cx="3019778" cy="301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76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BC772763-816C-438A-AD5D-1F60890E2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135C96-A8C9-4785-B3DA-E2731E949442}"/>
              </a:ext>
            </a:extLst>
          </p:cNvPr>
          <p:cNvSpPr txBox="1"/>
          <p:nvPr/>
        </p:nvSpPr>
        <p:spPr>
          <a:xfrm>
            <a:off x="0" y="259644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А ТЕПЕРЬ, РЕБЯТА, ДАВАЙТЕ С ВАМИ НЕМНОГО ОТВЛЕЧЕМСЯ И ВЫПОЛНИМ ПАРУ УПРАЖНЕНИЙ: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94254C-83F9-48D4-90A5-90DA1324239A}"/>
              </a:ext>
            </a:extLst>
          </p:cNvPr>
          <p:cNvSpPr txBox="1"/>
          <p:nvPr/>
        </p:nvSpPr>
        <p:spPr>
          <a:xfrm>
            <a:off x="-1349023" y="1294178"/>
            <a:ext cx="4978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0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губы открыты</a:t>
            </a:r>
            <a:endParaRPr lang="ru-RU" sz="2000" b="1" dirty="0">
              <a:solidFill>
                <a:srgbClr val="C0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540976-AF75-45FB-8069-BE0907D76704}"/>
              </a:ext>
            </a:extLst>
          </p:cNvPr>
          <p:cNvSpPr txBox="1"/>
          <p:nvPr/>
        </p:nvSpPr>
        <p:spPr>
          <a:xfrm>
            <a:off x="378178" y="5797602"/>
            <a:ext cx="95278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кончик языка поднят к небу (альвеолам, боковые края прижаты к верхним коренным зубам. Под напором выдыхаемого воздуха, проходящего по середине языка, кончик языка вибрирует у альвеол</a:t>
            </a:r>
            <a:endParaRPr lang="ru-RU" b="1" dirty="0">
              <a:solidFill>
                <a:srgbClr val="C0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7DD85D-6DF2-4AF5-AD79-AECC33C7F598}"/>
              </a:ext>
            </a:extLst>
          </p:cNvPr>
          <p:cNvSpPr txBox="1"/>
          <p:nvPr/>
        </p:nvSpPr>
        <p:spPr>
          <a:xfrm>
            <a:off x="-1179689" y="3856756"/>
            <a:ext cx="4978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0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зубы разомкнуты</a:t>
            </a:r>
            <a:endParaRPr lang="ru-RU" sz="2000" b="1" dirty="0">
              <a:solidFill>
                <a:srgbClr val="C0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5BF891-DF17-4635-A92D-C4747913A50B}"/>
              </a:ext>
            </a:extLst>
          </p:cNvPr>
          <p:cNvSpPr txBox="1"/>
          <p:nvPr/>
        </p:nvSpPr>
        <p:spPr>
          <a:xfrm>
            <a:off x="7258756" y="3958356"/>
            <a:ext cx="26472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0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воздушная струя сильная</a:t>
            </a:r>
            <a:endParaRPr lang="ru-RU" sz="2000" b="1" dirty="0">
              <a:solidFill>
                <a:srgbClr val="C0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D6012D-DCFB-4A5B-80CC-8C97D7F08555}"/>
              </a:ext>
            </a:extLst>
          </p:cNvPr>
          <p:cNvSpPr txBox="1"/>
          <p:nvPr/>
        </p:nvSpPr>
        <p:spPr>
          <a:xfrm>
            <a:off x="7337778" y="1136133"/>
            <a:ext cx="24666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0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звук </a:t>
            </a:r>
            <a:r>
              <a:rPr lang="ru-RU" sz="2000" b="1" i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«Р»</a:t>
            </a:r>
            <a:r>
              <a:rPr lang="ru-RU" sz="2000" b="1" i="0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 произносится с голосом - звонкий</a:t>
            </a:r>
            <a:endParaRPr lang="ru-RU" sz="2000" b="1" dirty="0">
              <a:solidFill>
                <a:srgbClr val="C0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AFB5A8F-FBC5-40A3-954C-8E59B702F2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133" y="731282"/>
            <a:ext cx="3725333" cy="496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59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A238DD-F115-48DB-8A02-51E54DAEC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>
            <a:extLst>
              <a:ext uri="{FF2B5EF4-FFF2-40B4-BE49-F238E27FC236}">
                <a16:creationId xmlns:a16="http://schemas.microsoft.com/office/drawing/2014/main" id="{E8D188E1-9642-4D3E-A801-60DACA4074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53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9249E7-F787-4104-B129-7FCD54621333}"/>
              </a:ext>
            </a:extLst>
          </p:cNvPr>
          <p:cNvSpPr txBox="1"/>
          <p:nvPr/>
        </p:nvSpPr>
        <p:spPr>
          <a:xfrm>
            <a:off x="124178" y="1078091"/>
            <a:ext cx="9539111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ru-RU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АВТОМАТИЗАЦИЯ ЗВУКА </a:t>
            </a:r>
            <a:r>
              <a:rPr lang="en-US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[</a:t>
            </a:r>
            <a:r>
              <a:rPr lang="ru-RU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Р</a:t>
            </a:r>
            <a:r>
              <a:rPr lang="en-US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]</a:t>
            </a:r>
            <a:r>
              <a:rPr lang="ru-RU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ru-RU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В СЛОВОСОЧЕТАНИЯХ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A207DA-B0E1-4C09-B8F8-3DC6AEB53B39}"/>
              </a:ext>
            </a:extLst>
          </p:cNvPr>
          <p:cNvSpPr txBox="1"/>
          <p:nvPr/>
        </p:nvSpPr>
        <p:spPr>
          <a:xfrm>
            <a:off x="0" y="1467555"/>
            <a:ext cx="5475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КРАСИВАЯ БРОШЬ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82337E-7D71-4B56-A9D2-813507F7C8F4}"/>
              </a:ext>
            </a:extLst>
          </p:cNvPr>
          <p:cNvSpPr txBox="1"/>
          <p:nvPr/>
        </p:nvSpPr>
        <p:spPr>
          <a:xfrm>
            <a:off x="4430889" y="3539066"/>
            <a:ext cx="5475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КРУПНЫЙ ГРАД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B42973-9AFE-410B-B665-1CFAAD39D83C}"/>
              </a:ext>
            </a:extLst>
          </p:cNvPr>
          <p:cNvSpPr txBox="1"/>
          <p:nvPr/>
        </p:nvSpPr>
        <p:spPr>
          <a:xfrm>
            <a:off x="-615244" y="5288844"/>
            <a:ext cx="5475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РОЗОВЫЙ ЗЕФИР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B8BD4385-88F8-4790-9FDD-AC1585DEDC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535" y="1145825"/>
            <a:ext cx="2551287" cy="255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F536AAA8-2162-4E27-AF77-0A96E336DB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67" y="2424288"/>
            <a:ext cx="2559755" cy="255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F88B04DD-A35E-4BD7-8F35-2A12C90EC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378" y="4049198"/>
            <a:ext cx="5895622" cy="268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10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EFEE0D-806E-4FF1-9F83-B35CD6F61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>
            <a:extLst>
              <a:ext uri="{FF2B5EF4-FFF2-40B4-BE49-F238E27FC236}">
                <a16:creationId xmlns:a16="http://schemas.microsoft.com/office/drawing/2014/main" id="{E8D188E1-9642-4D3E-A801-60DACA4074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53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63D5C1-AF36-4F47-8BD5-014EEA2290E1}"/>
              </a:ext>
            </a:extLst>
          </p:cNvPr>
          <p:cNvSpPr txBox="1"/>
          <p:nvPr/>
        </p:nvSpPr>
        <p:spPr>
          <a:xfrm>
            <a:off x="124178" y="1078091"/>
            <a:ext cx="9539111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ru-RU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АВТОМАТИЗАЦИЯ ЗВУКА </a:t>
            </a:r>
            <a:r>
              <a:rPr lang="en-US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[</a:t>
            </a:r>
            <a:r>
              <a:rPr lang="ru-RU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Р</a:t>
            </a:r>
            <a:r>
              <a:rPr lang="en-US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]</a:t>
            </a:r>
            <a:r>
              <a:rPr lang="ru-RU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ru-RU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В ПРЕДЛОЖЕНИЯХ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94B91A-CFD6-40F0-A195-90EC03180866}"/>
              </a:ext>
            </a:extLst>
          </p:cNvPr>
          <p:cNvSpPr txBox="1"/>
          <p:nvPr/>
        </p:nvSpPr>
        <p:spPr>
          <a:xfrm>
            <a:off x="0" y="1467555"/>
            <a:ext cx="5508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БРАТ РВЕТ РУКАМИ ТРАВУ.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8333B1-39AF-450D-901C-24029B0902A1}"/>
              </a:ext>
            </a:extLst>
          </p:cNvPr>
          <p:cNvSpPr txBox="1"/>
          <p:nvPr/>
        </p:nvSpPr>
        <p:spPr>
          <a:xfrm>
            <a:off x="4278489" y="3245556"/>
            <a:ext cx="5627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КРАСНАЯ БРУСНИКА РАСТЁТ  В ТРАВЕ.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BF33A0-9975-4152-861E-4A0DD234F6F8}"/>
              </a:ext>
            </a:extLst>
          </p:cNvPr>
          <p:cNvSpPr txBox="1"/>
          <p:nvPr/>
        </p:nvSpPr>
        <p:spPr>
          <a:xfrm>
            <a:off x="-180622" y="5232400"/>
            <a:ext cx="4346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РОМА ПРЫГНУЛ В ОЗЕРО.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4EBCAB92-0BB1-4D01-B079-E4E6EBC127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6"/>
          <a:stretch/>
        </p:blipFill>
        <p:spPr bwMode="auto">
          <a:xfrm>
            <a:off x="6503812" y="885971"/>
            <a:ext cx="3402188" cy="242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C075DF79-F216-4780-BCB3-3A320C3EA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7056"/>
            <a:ext cx="5012268" cy="267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4CBFBE6B-55EB-46CD-A6F7-FDA3DA945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645" y="4267200"/>
            <a:ext cx="2843036" cy="284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25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C3F1E2-1224-496F-B4C7-3865D4840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>
            <a:extLst>
              <a:ext uri="{FF2B5EF4-FFF2-40B4-BE49-F238E27FC236}">
                <a16:creationId xmlns:a16="http://schemas.microsoft.com/office/drawing/2014/main" id="{E8D188E1-9642-4D3E-A801-60DACA4074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53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866705-FF6E-4B22-A051-244B1874C95B}"/>
              </a:ext>
            </a:extLst>
          </p:cNvPr>
          <p:cNvSpPr txBox="1"/>
          <p:nvPr/>
        </p:nvSpPr>
        <p:spPr>
          <a:xfrm>
            <a:off x="124178" y="1078091"/>
            <a:ext cx="9539111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ru-RU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АВТОМАТИЗАЦИЯ ЗВУКА </a:t>
            </a:r>
            <a:r>
              <a:rPr lang="en-US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[</a:t>
            </a:r>
            <a:r>
              <a:rPr lang="ru-RU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Р</a:t>
            </a:r>
            <a:r>
              <a:rPr lang="en-US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]</a:t>
            </a:r>
            <a:r>
              <a:rPr lang="ru-RU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ru-RU" sz="4000" b="1" i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В ЧИСТОГОВОРКАХ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591436-413A-44AA-8988-221961956186}"/>
              </a:ext>
            </a:extLst>
          </p:cNvPr>
          <p:cNvSpPr txBox="1"/>
          <p:nvPr/>
        </p:nvSpPr>
        <p:spPr>
          <a:xfrm>
            <a:off x="124178" y="1478844"/>
            <a:ext cx="34656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Ра – </a:t>
            </a:r>
            <a:r>
              <a:rPr lang="ru-RU" sz="3200" b="1" dirty="0" err="1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ра</a:t>
            </a:r>
            <a:r>
              <a:rPr lang="ru-RU" sz="32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– </a:t>
            </a:r>
            <a:r>
              <a:rPr lang="ru-RU" sz="3200" b="1" dirty="0" err="1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ра</a:t>
            </a:r>
            <a:r>
              <a:rPr lang="ru-RU" sz="32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– перед нами гора.</a:t>
            </a:r>
            <a:endParaRPr lang="ru-RU" sz="5400" b="1" dirty="0">
              <a:solidFill>
                <a:srgbClr val="C0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91D611-484D-4288-9B47-70FBCC0A1D9D}"/>
              </a:ext>
            </a:extLst>
          </p:cNvPr>
          <p:cNvSpPr txBox="1"/>
          <p:nvPr/>
        </p:nvSpPr>
        <p:spPr>
          <a:xfrm>
            <a:off x="4047066" y="3900312"/>
            <a:ext cx="5983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Ро</a:t>
            </a:r>
            <a:r>
              <a:rPr lang="ru-RU" sz="32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– </a:t>
            </a:r>
            <a:r>
              <a:rPr lang="ru-RU" sz="3200" b="1" dirty="0" err="1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ро</a:t>
            </a:r>
            <a:r>
              <a:rPr lang="ru-RU" sz="32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– </a:t>
            </a:r>
            <a:r>
              <a:rPr lang="ru-RU" sz="3200" b="1" dirty="0" err="1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ро</a:t>
            </a:r>
            <a:r>
              <a:rPr lang="ru-RU" sz="32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– возьми перо.</a:t>
            </a:r>
            <a:endParaRPr lang="ru-RU" sz="5400" b="1" dirty="0">
              <a:solidFill>
                <a:srgbClr val="C0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F943E6-712B-423D-BD6C-57B28E1863B6}"/>
              </a:ext>
            </a:extLst>
          </p:cNvPr>
          <p:cNvSpPr txBox="1"/>
          <p:nvPr/>
        </p:nvSpPr>
        <p:spPr>
          <a:xfrm>
            <a:off x="158043" y="5418667"/>
            <a:ext cx="43462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Ру</a:t>
            </a:r>
            <a:r>
              <a:rPr lang="ru-RU" sz="32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– </a:t>
            </a:r>
            <a:r>
              <a:rPr lang="ru-RU" sz="3200" b="1" dirty="0" err="1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ру</a:t>
            </a:r>
            <a:r>
              <a:rPr lang="ru-RU" sz="32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– </a:t>
            </a:r>
            <a:r>
              <a:rPr lang="ru-RU" sz="3200" b="1" dirty="0" err="1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ру</a:t>
            </a:r>
            <a:r>
              <a:rPr lang="ru-RU" sz="3200" b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– спрятался бобёр в нору.</a:t>
            </a:r>
            <a:endParaRPr lang="ru-RU" sz="5400" b="1" dirty="0">
              <a:solidFill>
                <a:srgbClr val="C0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BBF65A74-9FC4-4DB5-A75E-2705FE230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179" y="1246699"/>
            <a:ext cx="6225821" cy="264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DD971FE0-FFD5-4B9C-81FF-BE1AE0C0AF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6" y="2025296"/>
            <a:ext cx="3331281" cy="333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>
            <a:extLst>
              <a:ext uri="{FF2B5EF4-FFF2-40B4-BE49-F238E27FC236}">
                <a16:creationId xmlns:a16="http://schemas.microsoft.com/office/drawing/2014/main" id="{97339966-84E4-4E0A-AE01-C28CC5F2EC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017" y="4493684"/>
            <a:ext cx="41529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74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</TotalTime>
  <Words>474</Words>
  <Application>Microsoft Office PowerPoint</Application>
  <PresentationFormat>Лист A4 (210x297 мм)</PresentationFormat>
  <Paragraphs>95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Comic Sans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kritin201@gmail.com</dc:creator>
  <cp:lastModifiedBy>kritin201@gmail.com</cp:lastModifiedBy>
  <cp:revision>10</cp:revision>
  <dcterms:created xsi:type="dcterms:W3CDTF">2023-06-26T10:55:45Z</dcterms:created>
  <dcterms:modified xsi:type="dcterms:W3CDTF">2023-06-28T16:25:56Z</dcterms:modified>
</cp:coreProperties>
</file>