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  <p:sldMasterId id="2147483664" r:id="rId4"/>
  </p:sldMasterIdLst>
  <p:sldIdLst>
    <p:sldId id="257" r:id="rId5"/>
    <p:sldId id="305" r:id="rId6"/>
    <p:sldId id="306" r:id="rId7"/>
    <p:sldId id="307" r:id="rId8"/>
    <p:sldId id="319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260" r:id="rId17"/>
    <p:sldId id="303" r:id="rId18"/>
    <p:sldId id="263" r:id="rId19"/>
    <p:sldId id="265" r:id="rId20"/>
    <p:sldId id="273" r:id="rId21"/>
    <p:sldId id="274" r:id="rId22"/>
    <p:sldId id="322" r:id="rId23"/>
    <p:sldId id="323" r:id="rId24"/>
    <p:sldId id="324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300" r:id="rId33"/>
    <p:sldId id="301" r:id="rId34"/>
    <p:sldId id="302" r:id="rId35"/>
    <p:sldId id="321" r:id="rId36"/>
    <p:sldId id="291" r:id="rId37"/>
    <p:sldId id="289" r:id="rId38"/>
    <p:sldId id="299" r:id="rId39"/>
    <p:sldId id="29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244" y="1801368"/>
            <a:ext cx="6858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259" y="4566542"/>
            <a:ext cx="432148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866417" y="4919485"/>
            <a:ext cx="585584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66422" y="2486190"/>
            <a:ext cx="4896829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728217" y="3148546"/>
            <a:ext cx="710246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rot="21284064" flipH="1">
            <a:off x="6780068" y="280346"/>
            <a:ext cx="1215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 rot="922264">
            <a:off x="324656" y="866690"/>
            <a:ext cx="1711137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25815" y="5120640"/>
            <a:ext cx="346955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159213" y="-494119"/>
            <a:ext cx="2044505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5734142" y="785524"/>
            <a:ext cx="391197" cy="818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13945" y="1031437"/>
            <a:ext cx="3629259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1" y="1032932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1" y="2497135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79527" y="3962833"/>
            <a:ext cx="2556298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299861" y="4982085"/>
            <a:ext cx="1698356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7889131" y="624273"/>
            <a:ext cx="815816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889131" y="2288674"/>
            <a:ext cx="1034156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666161" y="160767"/>
            <a:ext cx="633700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10759" y="1896936"/>
            <a:ext cx="309776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8126121" y="3776476"/>
            <a:ext cx="797166" cy="1357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125463" y="-416425"/>
            <a:ext cx="1579197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13945" y="1031437"/>
            <a:ext cx="3629259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1" y="1032932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1" y="2497135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79527" y="3962833"/>
            <a:ext cx="2556298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082059" y="105247"/>
            <a:ext cx="561146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1648" y="1617231"/>
            <a:ext cx="442913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8259361" y="4179053"/>
            <a:ext cx="624193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5003119" y="4768561"/>
            <a:ext cx="1123482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271326" y="5605935"/>
            <a:ext cx="1019964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4386954" y="5631452"/>
            <a:ext cx="1038004" cy="662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304693" y="-347322"/>
            <a:ext cx="176154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13945" y="1031437"/>
            <a:ext cx="3629259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1" y="1032932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1" y="2497135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79527" y="3962833"/>
            <a:ext cx="2556298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318616" y="5166360"/>
            <a:ext cx="6936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78161" y="2020246"/>
            <a:ext cx="342715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1459951" flipH="1">
            <a:off x="154372" y="3358523"/>
            <a:ext cx="728888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4451873" y="89169"/>
            <a:ext cx="690259" cy="75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13945" y="1031437"/>
            <a:ext cx="3629259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1" y="1032932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1" y="2497135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79527" y="3962833"/>
            <a:ext cx="2556298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68551" y="169358"/>
            <a:ext cx="574670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503053" y="5047492"/>
            <a:ext cx="371448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41910" y="3233119"/>
            <a:ext cx="1037498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3109388" y="5688912"/>
            <a:ext cx="1312535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7679985" y="-281815"/>
            <a:ext cx="1435444" cy="2027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84705" y="1171080"/>
            <a:ext cx="1383444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35708" y="1964368"/>
            <a:ext cx="4657780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5341682" y="-1521677"/>
            <a:ext cx="651775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369763" y="6858000"/>
            <a:ext cx="85725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-990891" y="4246511"/>
            <a:ext cx="797816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-947457" y="247307"/>
            <a:ext cx="75438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9004" y="5255401"/>
            <a:ext cx="299046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9144002" y="4366661"/>
            <a:ext cx="883503" cy="1281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00" decel="451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13945" y="1031437"/>
            <a:ext cx="3629259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5" y="1032932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5" y="2497135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79527" y="3962833"/>
            <a:ext cx="2556298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13945" y="1031437"/>
            <a:ext cx="3629259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5" y="1032932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5" y="2497135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79527" y="3962833"/>
            <a:ext cx="2556298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13945" y="1031437"/>
            <a:ext cx="3629259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5" y="1032932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5" y="2497135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79527" y="3962833"/>
            <a:ext cx="2556298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299861" y="4982093"/>
            <a:ext cx="1698356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7889131" y="624281"/>
            <a:ext cx="815816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889131" y="2288674"/>
            <a:ext cx="1034156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666161" y="160775"/>
            <a:ext cx="633700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10759" y="1896944"/>
            <a:ext cx="309776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8126121" y="3776484"/>
            <a:ext cx="797166" cy="1357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125463" y="-416425"/>
            <a:ext cx="1579197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13945" y="1031437"/>
            <a:ext cx="3629259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5" y="1032932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5" y="2497135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79527" y="3962833"/>
            <a:ext cx="2556298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082059" y="105247"/>
            <a:ext cx="561146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1652" y="1617231"/>
            <a:ext cx="442913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8259365" y="4179061"/>
            <a:ext cx="624193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5003119" y="4768561"/>
            <a:ext cx="1123482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271326" y="5605943"/>
            <a:ext cx="1019964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4386954" y="5631460"/>
            <a:ext cx="1038004" cy="662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304697" y="-347322"/>
            <a:ext cx="176154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13945" y="1031437"/>
            <a:ext cx="3629259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5" y="1032932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5" y="2497135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79527" y="3962833"/>
            <a:ext cx="2556298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318616" y="5166360"/>
            <a:ext cx="6936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78165" y="2020246"/>
            <a:ext cx="342715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1459951" flipH="1">
            <a:off x="154372" y="3358523"/>
            <a:ext cx="728888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4451877" y="89169"/>
            <a:ext cx="690259" cy="75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13945" y="1031437"/>
            <a:ext cx="3629259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5" y="1032932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5" y="2497135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79527" y="3962833"/>
            <a:ext cx="2556298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68551" y="169358"/>
            <a:ext cx="574670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503053" y="5047500"/>
            <a:ext cx="371448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41910" y="3233119"/>
            <a:ext cx="1037498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3109392" y="5688912"/>
            <a:ext cx="1312535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7679985" y="-281815"/>
            <a:ext cx="1435444" cy="2027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84705" y="1171088"/>
            <a:ext cx="1383444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35708" y="1964368"/>
            <a:ext cx="4657780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5341686" y="-1521677"/>
            <a:ext cx="651775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369763" y="6858000"/>
            <a:ext cx="85725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-990891" y="4246511"/>
            <a:ext cx="797816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-947457" y="247307"/>
            <a:ext cx="75438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9004" y="5255401"/>
            <a:ext cx="299046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9144002" y="4366661"/>
            <a:ext cx="883503" cy="1281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00" decel="451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244" y="1801368"/>
            <a:ext cx="6858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259" y="4566542"/>
            <a:ext cx="432148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866417" y="4919477"/>
            <a:ext cx="585584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66418" y="2486190"/>
            <a:ext cx="4896829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728217" y="3148546"/>
            <a:ext cx="710246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rot="21284064" flipH="1">
            <a:off x="6780068" y="280346"/>
            <a:ext cx="1215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 rot="922264">
            <a:off x="324656" y="866690"/>
            <a:ext cx="1711137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25811" y="5120640"/>
            <a:ext cx="346955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159209" y="-494119"/>
            <a:ext cx="2044505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5734142" y="785524"/>
            <a:ext cx="391197" cy="818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13945" y="1031437"/>
            <a:ext cx="3629259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1" y="1032932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1" y="2497135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79527" y="3962833"/>
            <a:ext cx="2556298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D66BB5-FA43-4133-A57F-33DEFA0D4249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9.jpeg"/><Relationship Id="rId1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6.jpeg"/><Relationship Id="rId1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jpeg"/><Relationship Id="rId8" Type="http://schemas.openxmlformats.org/officeDocument/2006/relationships/image" Target="../media/image42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2" Type="http://schemas.openxmlformats.org/officeDocument/2006/relationships/slideLayout" Target="../slideLayouts/slideLayout26.xml"/><Relationship Id="rId11" Type="http://schemas.openxmlformats.org/officeDocument/2006/relationships/audio" Target="../media/audio2.wav"/><Relationship Id="rId10" Type="http://schemas.openxmlformats.org/officeDocument/2006/relationships/image" Target="../media/image44.jpeg"/><Relationship Id="rId1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90.png"/><Relationship Id="rId1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46.jpeg"/><Relationship Id="rId7" Type="http://schemas.openxmlformats.org/officeDocument/2006/relationships/image" Target="../media/image45.jpeg"/><Relationship Id="rId6" Type="http://schemas.openxmlformats.org/officeDocument/2006/relationships/image" Target="../media/image4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0" Type="http://schemas.openxmlformats.org/officeDocument/2006/relationships/slideLayout" Target="../slideLayouts/slideLayout26.xml"/><Relationship Id="rId1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90.png"/><Relationship Id="rId1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90.png"/><Relationship Id="rId1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90.png"/><Relationship Id="rId1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5.jpeg"/><Relationship Id="rId1" Type="http://schemas.openxmlformats.org/officeDocument/2006/relationships/image" Target="../media/image9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image" Target="../media/image9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28.png"/><Relationship Id="rId5" Type="http://schemas.openxmlformats.org/officeDocument/2006/relationships/image" Target="../media/image48.png"/><Relationship Id="rId4" Type="http://schemas.openxmlformats.org/officeDocument/2006/relationships/image" Target="../media/image32.png"/><Relationship Id="rId3" Type="http://schemas.openxmlformats.org/officeDocument/2006/relationships/image" Target="../media/image47.png"/><Relationship Id="rId2" Type="http://schemas.openxmlformats.org/officeDocument/2006/relationships/image" Target="../media/image3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2.jpeg"/><Relationship Id="rId7" Type="http://schemas.openxmlformats.org/officeDocument/2006/relationships/image" Target="../media/image42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jpeg"/><Relationship Id="rId8" Type="http://schemas.openxmlformats.org/officeDocument/2006/relationships/image" Target="../media/image53.jpeg"/><Relationship Id="rId7" Type="http://schemas.openxmlformats.org/officeDocument/2006/relationships/image" Target="../media/image42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jpeg"/><Relationship Id="rId8" Type="http://schemas.openxmlformats.org/officeDocument/2006/relationships/image" Target="../media/image56.jpeg"/><Relationship Id="rId7" Type="http://schemas.openxmlformats.org/officeDocument/2006/relationships/image" Target="../media/image55.jpeg"/><Relationship Id="rId6" Type="http://schemas.openxmlformats.org/officeDocument/2006/relationships/image" Target="../media/image4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8.jpe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62.jpeg"/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19672" y="2276872"/>
            <a:ext cx="5770004" cy="299925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 smtClean="0"/>
            </a:br>
            <a:br>
              <a:rPr lang="ru-RU" dirty="0" smtClean="0"/>
            </a:br>
            <a:r>
              <a:rPr lang="ru-RU" sz="89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«птицы»</a:t>
            </a:r>
            <a:br>
              <a:rPr lang="ru-RU" sz="89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89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58200" cy="1285884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подготовительной группы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386" y="5373352"/>
            <a:ext cx="30750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" panose="020B0502040204020203" pitchFamily="34" charset="0"/>
              </a:rPr>
              <a:t>Подготовил воспитатель </a:t>
            </a:r>
            <a:r>
              <a:rPr lang="ru-RU" sz="1400" dirty="0" err="1" smtClean="0">
                <a:latin typeface="Bahnschrift" panose="020B0502040204020203" pitchFamily="34" charset="0"/>
              </a:rPr>
              <a:t>Холодкоа О.С.</a:t>
            </a:r>
            <a:endParaRPr lang="ru-RU" sz="1400" dirty="0" smtClean="0">
              <a:latin typeface="Bahnschrift" panose="020B0502040204020203" pitchFamily="34" charset="0"/>
            </a:endParaRPr>
          </a:p>
          <a:p>
            <a:r>
              <a:rPr lang="ru-RU" sz="1400" dirty="0" smtClean="0">
                <a:latin typeface="Bahnschrift" panose="020B0502040204020203" pitchFamily="34" charset="0"/>
              </a:rPr>
              <a:t>МБДОУ "Детский сад №6 "Ромашка"</a:t>
            </a:r>
            <a:endParaRPr lang="ru-RU" sz="1400" dirty="0" smtClean="0">
              <a:latin typeface="Bahnschrift" panose="020B0502040204020203" pitchFamily="34" charset="0"/>
            </a:endParaRPr>
          </a:p>
          <a:p>
            <a:r>
              <a:rPr lang="ru-RU" sz="1400" dirty="0" smtClean="0">
                <a:latin typeface="Bahnschrift" panose="020B0502040204020203" pitchFamily="34" charset="0"/>
              </a:rPr>
              <a:t> </a:t>
            </a:r>
            <a:r>
              <a:rPr lang="ru-RU" sz="1400" dirty="0" err="1" smtClean="0">
                <a:latin typeface="Bahnschrift" panose="020B0502040204020203" pitchFamily="34" charset="0"/>
              </a:rPr>
              <a:t>Г.ТМБДОУ "Детский сад №6 "Ромашка"еждуреченск</a:t>
            </a:r>
            <a:endParaRPr lang="ru-RU" sz="1400" dirty="0" err="1" smtClean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 flipH="1">
            <a:off x="2849154" y="4187976"/>
            <a:ext cx="3117983" cy="196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8065" y="4114003"/>
            <a:ext cx="2597468" cy="211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60757" y="4114000"/>
            <a:ext cx="2940368" cy="221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878969" y="5429250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</a:rPr>
              <a:t>гаги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2955" y="4187976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4472C4">
                    <a:lumMod val="50000"/>
                  </a:srgbClr>
                </a:solidFill>
              </a:rPr>
              <a:t>утки</a:t>
            </a:r>
            <a:endParaRPr lang="ru-RU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84" y="4114000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4472C4">
                    <a:lumMod val="50000"/>
                  </a:srgbClr>
                </a:solidFill>
              </a:rPr>
              <a:t>морянки</a:t>
            </a:r>
            <a:endParaRPr lang="ru-RU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/>
          <a:srcRect t="-1"/>
          <a:stretch>
            <a:fillRect/>
          </a:stretch>
        </p:blipFill>
        <p:spPr>
          <a:xfrm>
            <a:off x="979420" y="129813"/>
            <a:ext cx="7221494" cy="287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456799" y="3016310"/>
            <a:ext cx="5333255" cy="954107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ru-RU" sz="2800" b="1" u="sng" dirty="0"/>
              <a:t>Выстраиваются в прямую </a:t>
            </a:r>
            <a:r>
              <a:rPr lang="ru-RU" sz="2800" b="1" u="sng" dirty="0" smtClean="0"/>
              <a:t>линию</a:t>
            </a:r>
            <a:endParaRPr lang="ru-RU" sz="2800" b="1" u="sng" dirty="0" smtClean="0"/>
          </a:p>
          <a:p>
            <a:r>
              <a:rPr lang="ru-RU" sz="2800" b="1" u="sng" dirty="0" smtClean="0"/>
              <a:t> </a:t>
            </a:r>
            <a:r>
              <a:rPr lang="ru-RU" sz="2800" b="1" u="sng" dirty="0"/>
              <a:t>или </a:t>
            </a:r>
            <a:r>
              <a:rPr lang="ru-RU" sz="2800" b="1" u="sng" dirty="0" smtClean="0"/>
              <a:t>образуют </a:t>
            </a:r>
            <a:r>
              <a:rPr lang="ru-RU" sz="2800" b="1" u="sng" dirty="0"/>
              <a:t>дугу.</a:t>
            </a:r>
            <a:endParaRPr lang="ru-RU" sz="2800" b="1" u="sng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268730" y="954107"/>
            <a:ext cx="6892290" cy="576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9552" y="0"/>
            <a:ext cx="7682950" cy="95410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Скворцы, дрозды и другие маленькие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птицы </a:t>
            </a:r>
            <a:r>
              <a:rPr lang="ru-RU" sz="2800" b="1" dirty="0"/>
              <a:t>порядка не </a:t>
            </a:r>
            <a:r>
              <a:rPr lang="ru-RU" sz="2800" b="1" dirty="0" smtClean="0"/>
              <a:t>любят: </a:t>
            </a:r>
            <a:r>
              <a:rPr lang="ru-RU" sz="2800" b="1" u="sng" dirty="0" smtClean="0"/>
              <a:t>летят </a:t>
            </a:r>
            <a:r>
              <a:rPr lang="ru-RU" sz="2800" b="1" u="sng" dirty="0"/>
              <a:t>как попало</a:t>
            </a:r>
            <a:r>
              <a:rPr lang="ru-RU" sz="2800" b="1" dirty="0"/>
              <a:t>.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7704" y="249646"/>
            <a:ext cx="4957383" cy="156966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А крупные хищные птицы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компаний </a:t>
            </a:r>
            <a:r>
              <a:rPr lang="ru-RU" sz="3200" b="1" dirty="0"/>
              <a:t>не признают:</a:t>
            </a:r>
            <a:endParaRPr lang="ru-RU" sz="3200" b="1" dirty="0"/>
          </a:p>
          <a:p>
            <a:pPr algn="ctr"/>
            <a:r>
              <a:rPr lang="ru-RU" sz="3200" b="1" dirty="0"/>
              <a:t> </a:t>
            </a:r>
            <a:r>
              <a:rPr lang="ru-RU" sz="3200" b="1" u="sng" dirty="0"/>
              <a:t>летят в одиночку.</a:t>
            </a:r>
            <a:endParaRPr lang="ru-RU" sz="3200" b="1" u="sng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48628" y="2602230"/>
            <a:ext cx="3688080" cy="2766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646295" y="2674620"/>
            <a:ext cx="4012120" cy="262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095064" y="5509259"/>
            <a:ext cx="239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ЯСТРЕБ МАЛЫЙ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ПЕРЕПЕЛЯТНИК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8438" y="5486400"/>
            <a:ext cx="1447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ОРЁЛ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СТЕПНОЙ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Перелетные птицы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936081"/>
            <a:ext cx="5472608" cy="3024336"/>
          </a:xfrm>
          <a:noFill/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По весне к нам с </a:t>
            </a:r>
            <a:r>
              <a:rPr lang="ru-RU" sz="2000" b="1" dirty="0" smtClean="0">
                <a:latin typeface="Arial Black" panose="020B0A04020102020204" pitchFamily="34" charset="0"/>
              </a:rPr>
              <a:t>юга мчится</a:t>
            </a:r>
            <a:endParaRPr lang="ru-RU" sz="2000" b="1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 Black" panose="020B0A04020102020204" pitchFamily="34" charset="0"/>
              </a:rPr>
              <a:t>Черная , как ворон, птица:</a:t>
            </a:r>
            <a:endParaRPr lang="ru-RU" sz="2000" b="1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 Black" panose="020B0A04020102020204" pitchFamily="34" charset="0"/>
              </a:rPr>
              <a:t>Для деревьев наших врач.</a:t>
            </a:r>
            <a:endParaRPr lang="ru-RU" sz="2000" b="1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 Black" panose="020B0A04020102020204" pitchFamily="34" charset="0"/>
              </a:rPr>
              <a:t>Угадай, кто это?... </a:t>
            </a:r>
            <a:endParaRPr lang="ru-RU" sz="2000" b="1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/>
          </a:p>
        </p:txBody>
      </p:sp>
      <p:pic>
        <p:nvPicPr>
          <p:cNvPr id="7" name="Содержимое 6" descr="желторотый.jpg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779912" y="3284984"/>
            <a:ext cx="4315056" cy="32362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501062" cy="198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4000" dirty="0" smtClean="0">
                <a:effectLst/>
              </a:rPr>
              <a:t>Дикие утки</a:t>
            </a:r>
            <a:br>
              <a:rPr lang="ru-RU" altLang="en-US" sz="4000" dirty="0" smtClean="0">
                <a:effectLst/>
              </a:rPr>
            </a:br>
            <a:r>
              <a:rPr lang="ru-RU" altLang="en-US" sz="2200" dirty="0" smtClean="0">
                <a:effectLst/>
              </a:rPr>
              <a:t>стали привычной частью городского пейзажа. </a:t>
            </a:r>
            <a:br>
              <a:rPr lang="ru-RU" altLang="en-US" sz="2200" dirty="0" smtClean="0">
                <a:effectLst/>
              </a:rPr>
            </a:br>
            <a:r>
              <a:rPr lang="ru-RU" altLang="en-US" sz="2200" dirty="0" smtClean="0">
                <a:effectLst/>
              </a:rPr>
              <a:t>Те утки, что живут и гнездятся в городских парках, не улетают в теплые края, они одомашнились.</a:t>
            </a:r>
            <a:br>
              <a:rPr lang="ru-RU" altLang="en-US" sz="2200" dirty="0" smtClean="0">
                <a:effectLst/>
              </a:rPr>
            </a:br>
            <a:r>
              <a:rPr lang="ru-RU" altLang="en-US" sz="2200" dirty="0" smtClean="0">
                <a:effectLst/>
              </a:rPr>
              <a:t>А их дикие собратья собираются в стаи и покидают гнезда до весны . </a:t>
            </a:r>
            <a:endParaRPr lang="ru-RU" altLang="en-US" sz="2200" dirty="0" smtClean="0">
              <a:effectLst/>
            </a:endParaRPr>
          </a:p>
        </p:txBody>
      </p:sp>
      <p:pic>
        <p:nvPicPr>
          <p:cNvPr id="4099" name="Picture 3" descr="Дикая утка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3" y="2545556"/>
            <a:ext cx="4067175" cy="3048000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-500090"/>
            <a:ext cx="86868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63888" y="4149080"/>
            <a:ext cx="4767064" cy="2448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Прилетела к нам с теплом,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проделав длинный.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Лепит домик под окном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травы и глины.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ласточка.jpg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139952" y="116632"/>
            <a:ext cx="4045386" cy="3371155"/>
          </a:xfrm>
        </p:spPr>
      </p:pic>
      <p:pic>
        <p:nvPicPr>
          <p:cNvPr id="6" name="Рисунок 5" descr="гнездо ласто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996952"/>
            <a:ext cx="3286148" cy="2500330"/>
          </a:xfrm>
          <a:prstGeom prst="rect">
            <a:avLst/>
          </a:prstGeom>
        </p:spPr>
      </p:pic>
      <p:pic>
        <p:nvPicPr>
          <p:cNvPr id="7" name="Содержимое 4" descr="гнезда ласточек береговуше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88" y="116632"/>
            <a:ext cx="328614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1752" y="-500090"/>
            <a:ext cx="8686800" cy="4543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3573016"/>
            <a:ext cx="5328592" cy="3384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на ветке она сидит.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«ку-ку» она твердит,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она нам всем считает,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Птенцов своих она теряет.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«Ку-ку» то там то тут,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птицу эту зовут?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кукушка.jpg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55976" y="188640"/>
            <a:ext cx="4512502" cy="3384376"/>
          </a:xfrm>
        </p:spPr>
      </p:pic>
      <p:pic>
        <p:nvPicPr>
          <p:cNvPr id="6" name="Содержимое 4" descr="яйцо кукуш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332656"/>
            <a:ext cx="3286148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7680960" cy="13716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Скворец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скворец у скворечника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79512" y="2060848"/>
            <a:ext cx="5544616" cy="45541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5054" y="561229"/>
            <a:ext cx="3501760" cy="54832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Прилетают в марте.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Гнезда строят в любой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пустоте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чаще в скворечниках.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имитировать голоса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птиц.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Питаются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личинками,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жуками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гусеницами.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31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гнездо жаворонка.jp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95134" y="908720"/>
            <a:ext cx="5616624" cy="46563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1758" y="1268760"/>
            <a:ext cx="3132242" cy="44715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Прилетают ранней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весной,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едва появляются на полях проталины. Их дом – луг и пастбище. 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Жаворонки – славные певцы. Гнездо строят на земле, кочках. Питаются насекомыми, личинками, жучками, паучками, семенами и зеленой травой.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8652227" cy="648072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125463" y="-416425"/>
            <a:ext cx="1579197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654015" y="-3242"/>
            <a:ext cx="561146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52" y="1617231"/>
            <a:ext cx="442913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59365" y="4179061"/>
            <a:ext cx="624193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704659" y="-991538"/>
            <a:ext cx="1123482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71326" y="5605943"/>
            <a:ext cx="1019964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386954" y="5631460"/>
            <a:ext cx="1038004" cy="66276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25941" y="436683"/>
            <a:ext cx="5890770" cy="397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Где бы ты ни гулял – в городском парке, по берегу моря…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085363" y="3369476"/>
            <a:ext cx="289606" cy="606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35982" y="2137083"/>
            <a:ext cx="3975808" cy="367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430578" y="1199097"/>
            <a:ext cx="3836009" cy="3836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5" y="30621"/>
            <a:ext cx="8863193" cy="6638739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511"/>
            <a:ext cx="8785895" cy="6580841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2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2635" y="692706"/>
            <a:ext cx="54040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33750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1960" y="1700811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Летом синицы питаются только насекомыми. Зимой насекомые прячутся, и птичкам приходится плохо, зимой они прилетают к нашим домам за помощью. Они будут клевать всё, что дадите: зерно, крупу, крошки хлеба, кусочки мяса, несолёного сала. 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2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202" y="1268760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Снегирь 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913" y="2118087"/>
            <a:ext cx="4806681" cy="2621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72635" y="692706"/>
            <a:ext cx="54040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79512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4" y="1916832"/>
            <a:ext cx="453507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</a:t>
            </a: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539553" y="1765215"/>
            <a:ext cx="3270844" cy="245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72635" y="692706"/>
            <a:ext cx="54040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125" y="4510414"/>
            <a:ext cx="745436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радуги и ультрафиолетовые лучи. Питается растительными кормами: семенами, ягодами, плодами фруктовых деревьев.</a:t>
            </a: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2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8"/>
            <a:ext cx="453507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635" y="692706"/>
            <a:ext cx="54040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611560" y="184482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79512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53"/>
            <a:ext cx="453507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пёстрые дятлы питаются древесными насекомыми, а зимой – семенами хвойных деревьев. Весной дятел пьёт берёзовый сок. Это одна из очень полезных птиц наших лесов: работает круглый год по уничтожению вредителей.</a:t>
            </a:r>
            <a:endParaRPr lang="ru-RU" sz="280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635" y="692706"/>
            <a:ext cx="54040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latoro.ru/oboi/animals/17500-oboi-dyatel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395536" y="1844824"/>
            <a:ext cx="352463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2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7"/>
            <a:ext cx="453507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воровкой.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635" y="692706"/>
            <a:ext cx="54040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755578" y="1811633"/>
            <a:ext cx="3096344" cy="238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2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Свиристель живет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разреженных хвойных и смешанных лесах, на зарастающих горах и вырубках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Летом питаются ягодами, насекомыми и побегами растений. Зимой любят полакомиться рябиной. В холода перебираются к жилью человека.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635" y="692706"/>
            <a:ext cx="54040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auka21vek.ru/wp-content/uploads/2012/05/1399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611566" y="1844824"/>
            <a:ext cx="3158195" cy="210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2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03495" y="733946"/>
            <a:ext cx="67370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Sergei\Desktop\28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2861696" cy="2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93188" y="1634033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304697" y="-347322"/>
            <a:ext cx="176154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747949" y="5200321"/>
            <a:ext cx="6936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8165" y="2020246"/>
            <a:ext cx="342715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459951" flipH="1">
            <a:off x="154372" y="3358523"/>
            <a:ext cx="728888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195327" y="0"/>
            <a:ext cx="690259" cy="7539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37785" y="249938"/>
            <a:ext cx="5841179" cy="374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…в деревне, в лесу,- повсюду ты встретишь птиц.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8555" y="2725356"/>
            <a:ext cx="289606" cy="606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20873" y="919101"/>
            <a:ext cx="3386727" cy="361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307602" y="2639048"/>
            <a:ext cx="3973160" cy="341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22563" y="6068337"/>
            <a:ext cx="466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Почти все они умеют летать. 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2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03495" y="692705"/>
            <a:ext cx="67370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ergei\Desktop\bird25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23702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98884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2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03495" y="690273"/>
            <a:ext cx="67370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41" y="1810670"/>
            <a:ext cx="3913246" cy="4008785"/>
          </a:xfrm>
          <a:prstGeom prst="rect">
            <a:avLst/>
          </a:prstGeom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2389469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2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704100"/>
            <a:ext cx="67370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4112469" cy="4341144"/>
          </a:xfrm>
          <a:prstGeom prst="rect">
            <a:avLst/>
          </a:prstGeom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1916832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16632"/>
            <a:ext cx="7680960" cy="13716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птиц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Уничтожают вредных насекомых, тем самым спасают урожаи ягод, фруктов, овощей.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Радуют своим пением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замечательные песни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0628" y="1857364"/>
            <a:ext cx="3571900" cy="3643338"/>
          </a:xfrm>
          <a:prstGeom prst="rect">
            <a:avLst/>
          </a:prstGeom>
        </p:spPr>
      </p:pic>
      <p:pic>
        <p:nvPicPr>
          <p:cNvPr id="7" name="Рисунок 6" descr="кормит птичка птенц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643182"/>
            <a:ext cx="357190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перелетным птицам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-Нельзя громко кричать, чтобы не спугнуть птиц;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-Нельзя разорять гнезда;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-Нельзя трогать яйца;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-Больше развешивать для птиц скворечников;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начале весны, когда возможен еще снегопад,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мороз, и для перелетных птиц сыпать корм в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2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42063" y="318339"/>
            <a:ext cx="66599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467544" y="1911432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18" y="1659147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66881" y="4007918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14" y="4154130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53" y="3460934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24129" y="1534253"/>
            <a:ext cx="283736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686800" cy="371477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03053" y="5047502"/>
            <a:ext cx="371448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96774" y="3306275"/>
            <a:ext cx="1037498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03622" y="5677911"/>
            <a:ext cx="1324901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79985" y="-281815"/>
            <a:ext cx="1435444" cy="20277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381720" y="5533072"/>
            <a:ext cx="4652552" cy="864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Птицы – это животные с перьями и крыльями.</a:t>
            </a:r>
            <a:endParaRPr lang="ru-RU" sz="2000" b="1" dirty="0">
              <a:solidFill>
                <a:srgbClr val="4472C4">
                  <a:lumMod val="75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928363" y="2314576"/>
            <a:ext cx="35351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703257" y="12905"/>
            <a:ext cx="574670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9902861">
            <a:off x="467961" y="956957"/>
            <a:ext cx="5350324" cy="5304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3380815">
            <a:off x="3825269" y="1103556"/>
            <a:ext cx="5232271" cy="2589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5klass.net/datas/okruzhajuschij-mir/Stroenie-ptitsy/0004-004-Stroenie-ptitsy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t="9422" r="9024" b="8919"/>
          <a:stretch>
            <a:fillRect/>
          </a:stretch>
        </p:blipFill>
        <p:spPr bwMode="auto">
          <a:xfrm>
            <a:off x="683568" y="692696"/>
            <a:ext cx="763284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430451" y="1556792"/>
            <a:ext cx="2885965" cy="5053552"/>
          </a:xfrm>
          <a:solidFill>
            <a:srgbClr val="99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7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Птицы часто охорашиваются, то есть чистят перья, втирая в них свой жир. Они также вырывают старые перья там, где растут новые.</a:t>
            </a:r>
            <a:endParaRPr lang="ru-RU" sz="27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21065" y="6991856"/>
            <a:ext cx="1698356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74995" y="-1019175"/>
            <a:ext cx="815816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9131" y="2288674"/>
            <a:ext cx="1034156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697993" y="238397"/>
            <a:ext cx="633700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0759" y="1896942"/>
            <a:ext cx="309776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126121" y="3776482"/>
            <a:ext cx="797166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889133" y="3120551"/>
            <a:ext cx="289606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165209" y="805380"/>
            <a:ext cx="4265243" cy="404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42363" y="244402"/>
            <a:ext cx="7291573" cy="952964"/>
          </a:xfrm>
          <a:solidFill>
            <a:srgbClr val="99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700" b="1" dirty="0">
                <a:solidFill>
                  <a:schemeClr val="tx1"/>
                </a:solidFill>
              </a:rPr>
              <a:t>Осенью птицы собираются в стаи и улетают на юг, чтобы перезимовать.</a:t>
            </a:r>
            <a:endParaRPr lang="ru-RU" sz="27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21065" y="6991856"/>
            <a:ext cx="1698356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74995" y="-1019175"/>
            <a:ext cx="815816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9131" y="2288674"/>
            <a:ext cx="1034156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697993" y="238397"/>
            <a:ext cx="633700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0759" y="1896942"/>
            <a:ext cx="309776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126121" y="3776482"/>
            <a:ext cx="797166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889133" y="3120551"/>
            <a:ext cx="289606" cy="6060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455792">
            <a:off x="3841882" y="1446738"/>
            <a:ext cx="4022906" cy="376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20738260">
            <a:off x="830590" y="2398194"/>
            <a:ext cx="3551972" cy="295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304695" y="-347322"/>
            <a:ext cx="176154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747949" y="5200321"/>
            <a:ext cx="6936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8163" y="2020246"/>
            <a:ext cx="342715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459951" flipH="1">
            <a:off x="154372" y="3358523"/>
            <a:ext cx="728888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195325" y="0"/>
            <a:ext cx="690259" cy="7539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8555" y="2725352"/>
            <a:ext cx="289606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86775" y="1342639"/>
            <a:ext cx="2888933" cy="233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6266497" y="1293346"/>
            <a:ext cx="2528888" cy="235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24982" y="801572"/>
            <a:ext cx="2892503" cy="241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872371" y="3028356"/>
            <a:ext cx="5658570" cy="3772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069039" y="861810"/>
            <a:ext cx="1554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4472C4">
                    <a:lumMod val="50000"/>
                  </a:srgbClr>
                </a:solidFill>
              </a:rPr>
              <a:t>журавли</a:t>
            </a:r>
            <a:endParaRPr lang="ru-RU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0061" y="492478"/>
            <a:ext cx="829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4472C4">
                    <a:lumMod val="50000"/>
                  </a:srgbClr>
                </a:solidFill>
              </a:rPr>
              <a:t>гуси</a:t>
            </a:r>
            <a:endParaRPr lang="ru-RU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2158" y="986777"/>
            <a:ext cx="1330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4472C4">
                    <a:lumMod val="50000"/>
                  </a:srgbClr>
                </a:solidFill>
              </a:rPr>
              <a:t>лебеди</a:t>
            </a:r>
            <a:endParaRPr lang="ru-RU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2598" y="4697119"/>
            <a:ext cx="2518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rgbClr val="4472C4">
                    <a:lumMod val="50000"/>
                  </a:srgbClr>
                </a:solidFill>
              </a:rPr>
              <a:t>Летят </a:t>
            </a:r>
            <a:r>
              <a:rPr lang="ru-RU" sz="3200" b="1" u="sng" dirty="0">
                <a:solidFill>
                  <a:srgbClr val="4472C4">
                    <a:lumMod val="50000"/>
                  </a:srgbClr>
                </a:solidFill>
              </a:rPr>
              <a:t>клином</a:t>
            </a:r>
            <a:endParaRPr lang="ru-RU" sz="2800" b="1" u="sng" dirty="0">
              <a:solidFill>
                <a:srgbClr val="4472C4">
                  <a:lumMod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4540569" y="195860"/>
            <a:ext cx="4361974" cy="190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flipH="1">
            <a:off x="4540570" y="4617726"/>
            <a:ext cx="4397693" cy="201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540569" y="2280375"/>
            <a:ext cx="4361974" cy="216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97170" y="1557561"/>
            <a:ext cx="4166234" cy="360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321511" y="88788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</a:rPr>
              <a:t>цапли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0365" y="3173946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аисты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8635" y="4640063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</a:rPr>
              <a:t>ибисы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195860"/>
            <a:ext cx="3024336" cy="95410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Летят ШЕРЕНГОЙ</a:t>
            </a:r>
            <a:r>
              <a:rPr lang="ru-RU" sz="2800" b="1" u="sng" dirty="0" smtClean="0"/>
              <a:t>,</a:t>
            </a:r>
            <a:endParaRPr lang="ru-RU" sz="2800" b="1" u="sng" dirty="0" smtClean="0"/>
          </a:p>
          <a:p>
            <a:r>
              <a:rPr lang="ru-RU" sz="2800" b="1" u="sng" dirty="0" smtClean="0"/>
              <a:t> </a:t>
            </a:r>
            <a:r>
              <a:rPr lang="ru-RU" sz="2800" b="1" u="sng" dirty="0"/>
              <a:t>крылом к крылу.</a:t>
            </a:r>
            <a:endParaRPr lang="ru-RU" sz="2800" b="1" u="sng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4128</Words>
  <Application>WPS Presentation</Application>
  <PresentationFormat>Экран (4:3)</PresentationFormat>
  <Paragraphs>175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52" baseType="lpstr">
      <vt:lpstr>Arial</vt:lpstr>
      <vt:lpstr>SimSun</vt:lpstr>
      <vt:lpstr>Wingdings</vt:lpstr>
      <vt:lpstr>Segoe UI Light</vt:lpstr>
      <vt:lpstr>Segoe UI</vt:lpstr>
      <vt:lpstr>Garamond</vt:lpstr>
      <vt:lpstr>Times New Roman</vt:lpstr>
      <vt:lpstr>Bahnschrift</vt:lpstr>
      <vt:lpstr>Century Gothic</vt:lpstr>
      <vt:lpstr>Microsoft YaHei</vt:lpstr>
      <vt:lpstr>Arial Unicode MS</vt:lpstr>
      <vt:lpstr>Calibri</vt:lpstr>
      <vt:lpstr>Arial Black</vt:lpstr>
      <vt:lpstr>Тема1</vt:lpstr>
      <vt:lpstr>1_Тема1</vt:lpstr>
      <vt:lpstr>Savon</vt:lpstr>
      <vt:lpstr>  «птицы»                                  </vt:lpstr>
      <vt:lpstr>PowerPoint 演示文稿</vt:lpstr>
      <vt:lpstr>PowerPoint 演示文稿</vt:lpstr>
      <vt:lpstr>PowerPoint 演示文稿</vt:lpstr>
      <vt:lpstr>PowerPoint 演示文稿</vt:lpstr>
      <vt:lpstr>Птицы часто охорашиваются, то есть чистят перья, втирая в них свой жир. Они также вырывают старые перья там, где растут новые.</vt:lpstr>
      <vt:lpstr>Осенью птицы собираются в стаи и улетают на юг, чтобы перезимовать.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Перелетные птицы</vt:lpstr>
      <vt:lpstr>Дикие утки стали привычной частью городского пейзажа.  Те утки, что живут и гнездятся в городских парках, не улетают в теплые края, они одомашнились. А их дикие собратья собираются в стаи и покидают гнезда до весны . </vt:lpstr>
      <vt:lpstr>PowerPoint 演示文稿</vt:lpstr>
      <vt:lpstr>PowerPoint 演示文稿</vt:lpstr>
      <vt:lpstr>Скворец</vt:lpstr>
      <vt:lpstr>Жаворонок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Основная польза от птиц</vt:lpstr>
      <vt:lpstr>Как помочь перелетным птицам</vt:lpstr>
      <vt:lpstr>PowerPoint 演示文稿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user</cp:lastModifiedBy>
  <cp:revision>57</cp:revision>
  <dcterms:created xsi:type="dcterms:W3CDTF">2014-03-14T15:41:00Z</dcterms:created>
  <dcterms:modified xsi:type="dcterms:W3CDTF">2023-10-05T16:37:40Z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22FED511F02F44228DE794530152180D_12</vt:lpwstr>
  </property>
  <property fmtid="{D5CDD505-2E9C-101B-9397-08002B2CF9AE}" pid="3" name="KSOProductBuildVer">
    <vt:lpwstr>1049-12.2.0.13215</vt:lpwstr>
  </property>
</Properties>
</file>