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4" r:id="rId3"/>
    <p:sldId id="291" r:id="rId4"/>
    <p:sldId id="278" r:id="rId5"/>
    <p:sldId id="269" r:id="rId6"/>
    <p:sldId id="287" r:id="rId7"/>
    <p:sldId id="289" r:id="rId8"/>
    <p:sldId id="257" r:id="rId9"/>
    <p:sldId id="290" r:id="rId10"/>
    <p:sldId id="292" r:id="rId11"/>
    <p:sldId id="280" r:id="rId12"/>
    <p:sldId id="293" r:id="rId13"/>
    <p:sldId id="271" r:id="rId14"/>
    <p:sldId id="294" r:id="rId15"/>
    <p:sldId id="277" r:id="rId16"/>
    <p:sldId id="286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93617"/>
    <a:srgbClr val="CC6804"/>
    <a:srgbClr val="004070"/>
    <a:srgbClr val="0133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3A43-153A-48D8-BFCB-07C801E8819C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71D7-3840-45A0-B946-0AF364A0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976C-6024-4D2C-A11A-712AC13D2F78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4C2D-BD4B-4468-A07F-7395EAF8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9CE-4744-46A0-BD1C-4FABA5A56E0A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FA3-77E5-4D9A-BA0C-6754801D9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2" descr="1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vneurok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150" y="1979613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9125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0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5013" y="3148013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1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43275"/>
            <a:ext cx="15208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2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4213" y="3336925"/>
            <a:ext cx="15128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3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9913" y="3138488"/>
            <a:ext cx="1512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600" y="1293813"/>
            <a:ext cx="4622800" cy="1203325"/>
          </a:xfrm>
        </p:spPr>
        <p:txBody>
          <a:bodyPr/>
          <a:lstStyle>
            <a:lvl1pPr>
              <a:defRPr sz="18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3232150"/>
            <a:ext cx="4559300" cy="1290638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1400">
                <a:solidFill>
                  <a:srgbClr val="4D4D4D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6D84ED-A605-4E22-9900-D135301DD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8BC83-2A27-4E05-B1F0-B00E41F92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448E8E-2A33-47D1-A1FD-03A0FB852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0AD3D-B680-4785-A852-982E0290E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20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21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3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6760DA-2671-4576-8FB1-8E0F83CA6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6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7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9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F9913-6724-4D23-A4B7-C02A42BAE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DA0CC3-499D-4932-9465-9D86A2C6D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0ECBD5-440D-451D-8204-5D9CBBF34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3EF6-311F-458C-B936-D120297E777A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2B02-65C7-4D66-8AF1-7538E86A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5F893-54CB-493A-A895-C8D67E53D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D30D-73A2-4CB4-9990-C58A9ED0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704850"/>
            <a:ext cx="186690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04850"/>
            <a:ext cx="5448300" cy="5434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F92C2B-5197-4348-96D7-4968EE9C0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1352-3D19-44BC-A556-B6F0EBE9CD54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43DD-8AE4-4304-A0D1-811BC716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3DFF-5101-437E-A830-F5717E4567B0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6DA4-D2BD-46C7-94FA-581F5874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08C1-8072-4033-B3BD-367F1C0D1765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3F96-4CCB-46E2-8F5F-9C79D107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863-FFD2-40FE-BF25-384BD29FCAA1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4525-D3B9-45C9-95CF-B30829AC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5126-BA43-4DAD-85EB-B1D6A11FF6FF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683-B75E-487F-90CD-B18AFE6D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E27E-6DB8-4E8E-B9B1-5AD8B5447849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BCC-14BD-4440-B903-B60857F1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07B-BA68-49AB-A0FE-1B1BB69A195B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CDFC-7712-482E-BD79-B4A659CB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9E9F5-F1DE-4CBF-B482-AD9F8F558470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0773E-45EB-47AB-BD8A-17BA6A67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1406525"/>
            <a:ext cx="42814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76" name="Picture 52" descr="vneurok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 descr="vneurok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 descr="vneuroka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 descr="1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 descr="vneurok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vneuroka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vneuroka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 descr="vneuroka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 descr="vneuroka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vneuroka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 descr="vneuroka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0" descr="vneuroka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7B2D2-6BBB-4DD1-904E-C3B353470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5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04850"/>
            <a:ext cx="7467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grpSp>
        <p:nvGrpSpPr>
          <p:cNvPr id="110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10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10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-1171536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55" grpId="0" animBg="1"/>
      <p:bldP spid="1055" grpId="1" animBg="1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Ý"/>
        <a:defRPr sz="20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ã"/>
        <a:defRPr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à"/>
        <a:defRPr sz="16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á"/>
        <a:defRPr sz="14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7548" y="1148071"/>
            <a:ext cx="5557652" cy="15843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altLang="ru-RU" sz="3200" dirty="0" smtClean="0">
                <a:solidFill>
                  <a:schemeClr val="tx1"/>
                </a:solidFill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>МБДОУ «Детский сад №37 «Искорка</a:t>
            </a:r>
            <a:r>
              <a:rPr lang="ru-RU" altLang="ru-RU" sz="1400" dirty="0" smtClean="0">
                <a:solidFill>
                  <a:schemeClr val="tx1"/>
                </a:solidFill>
              </a:rPr>
              <a:t>»</a:t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sz="1600" dirty="0" smtClean="0">
                <a:solidFill>
                  <a:srgbClr val="CC6804"/>
                </a:solidFill>
              </a:rPr>
              <a:t>для детей старшего дошкольного возраста </a:t>
            </a:r>
            <a:r>
              <a:rPr lang="ru-RU" altLang="ru-RU" sz="2400" dirty="0" smtClean="0">
                <a:solidFill>
                  <a:srgbClr val="004070"/>
                </a:solidFill>
              </a:rPr>
              <a:t/>
            </a:r>
            <a:br>
              <a:rPr lang="ru-RU" altLang="ru-RU" sz="2400" dirty="0" smtClean="0">
                <a:solidFill>
                  <a:srgbClr val="004070"/>
                </a:solidFill>
              </a:rPr>
            </a:br>
            <a:r>
              <a:rPr lang="ru-RU" altLang="ru-RU" sz="2400" dirty="0" smtClean="0">
                <a:solidFill>
                  <a:srgbClr val="A93617"/>
                </a:solidFill>
              </a:rPr>
              <a:t> </a:t>
            </a:r>
            <a:r>
              <a:rPr lang="ru-RU" altLang="ru-RU" sz="2400" u="sng" dirty="0" smtClean="0">
                <a:solidFill>
                  <a:srgbClr val="A93617"/>
                </a:solidFill>
              </a:rPr>
              <a:t>«Богатыри земли русской»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3182587"/>
            <a:ext cx="4559300" cy="109253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Воспитатель: Морозова  А.В.</a:t>
            </a:r>
          </a:p>
          <a:p>
            <a:pPr eaLnBrk="1" hangingPunct="1"/>
            <a:endParaRPr lang="ru-RU" altLang="ru-RU" dirty="0" smtClean="0">
              <a:solidFill>
                <a:srgbClr val="C00000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Междуреченск 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6247"/>
            <a:ext cx="8686800" cy="111318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Физкультминутка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000" dirty="0" smtClean="0">
                <a:solidFill>
                  <a:srgbClr val="7030A0"/>
                </a:solidFill>
              </a:rPr>
              <a:t>Русские богатыри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307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Дружно встали – раз, два, три-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Мы теперь богатыри.</a:t>
            </a:r>
          </a:p>
          <a:p>
            <a:pPr marL="0" indent="0" eaLnBrk="1" hangingPunct="1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Ноги крепче мы расставим.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Да ладонь к глазам приставим,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Поворачиваясь вправо,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Оглядимся величаво.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И налево надо тоже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Поглядеть из под ладошки.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И направо, и еще через левое плечо.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Буквой Л расставим ноги,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Точно в танце руки в боки.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Наклонились влево, право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Получается на славу.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5122" name="Picture 2" descr="C:\Users\Александр\Pictures\Юля\богатыри\89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75" y="1582738"/>
            <a:ext cx="3721100" cy="470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50026" y="1638794"/>
            <a:ext cx="1151906" cy="118753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 descr="https://phonoteka.org/uploads/posts/2021-05/1621717517_16-phonoteka_org-p-fon-konverti-pism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413" y="1389721"/>
            <a:ext cx="6055035" cy="5318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251889">
            <a:off x="2905824" y="2962700"/>
            <a:ext cx="3547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ЗАДАНИЕ  3.</a:t>
            </a:r>
            <a:endParaRPr lang="ru-RU" sz="2800" b="1" i="1" dirty="0" smtClean="0"/>
          </a:p>
          <a:p>
            <a:pPr algn="ctr"/>
            <a:r>
              <a:rPr lang="ru-RU" sz="2800" b="1" i="1" dirty="0" smtClean="0">
                <a:latin typeface="Aquarelle" pitchFamily="66" charset="-52"/>
              </a:rPr>
              <a:t>Портрет  богатыря</a:t>
            </a:r>
          </a:p>
          <a:p>
            <a:pPr algn="ctr"/>
            <a:r>
              <a:rPr lang="ru-RU" sz="2000" dirty="0" smtClean="0">
                <a:latin typeface="Aquarelle" pitchFamily="66" charset="-52"/>
              </a:rPr>
              <a:t>аппликация</a:t>
            </a:r>
            <a:endParaRPr lang="ru-RU" sz="2000" dirty="0">
              <a:latin typeface="Aquarelle" pitchFamily="66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3800" y="643638"/>
            <a:ext cx="233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От Ильи Муромца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40" y="302253"/>
            <a:ext cx="8253350" cy="7665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ЗАГОТОВКИ   И   МАТЕРИАЛЫ  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ДЛЯ  АППЛИКАЦИИ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кольчуг.jpg"/>
          <p:cNvPicPr>
            <a:picLocks noChangeAspect="1"/>
          </p:cNvPicPr>
          <p:nvPr/>
        </p:nvPicPr>
        <p:blipFill>
          <a:blip r:embed="rId2" cstate="print"/>
          <a:srcRect t="44813" b="37468"/>
          <a:stretch>
            <a:fillRect/>
          </a:stretch>
        </p:blipFill>
        <p:spPr>
          <a:xfrm>
            <a:off x="712516" y="5063306"/>
            <a:ext cx="5747662" cy="85060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Рисунок 7" descr="шлемЗаготовкаа.jpg"/>
          <p:cNvPicPr>
            <a:picLocks noChangeAspect="1"/>
          </p:cNvPicPr>
          <p:nvPr/>
        </p:nvPicPr>
        <p:blipFill>
          <a:blip r:embed="rId3" cstate="print"/>
          <a:srcRect l="8458" t="-2141" r="5461"/>
          <a:stretch>
            <a:fillRect/>
          </a:stretch>
        </p:blipFill>
        <p:spPr>
          <a:xfrm rot="5400000">
            <a:off x="3987567" y="2448111"/>
            <a:ext cx="2190242" cy="194915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Рисунок 8" descr="портрет.jpg"/>
          <p:cNvPicPr>
            <a:picLocks noChangeAspect="1"/>
          </p:cNvPicPr>
          <p:nvPr/>
        </p:nvPicPr>
        <p:blipFill>
          <a:blip r:embed="rId4" cstate="print"/>
          <a:srcRect l="23415" t="6618" r="14839" b="13548"/>
          <a:stretch>
            <a:fillRect/>
          </a:stretch>
        </p:blipFill>
        <p:spPr>
          <a:xfrm rot="5400000">
            <a:off x="332323" y="1745859"/>
            <a:ext cx="3147334" cy="305196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267" name="Picture 3" descr="https://www.tsmnn.ru/upload/iblock/868/868c384bd6c6b1ea8fd32451244b1d4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90" t="34871" r="906" b="27540"/>
          <a:stretch>
            <a:fillRect/>
          </a:stretch>
        </p:blipFill>
        <p:spPr bwMode="auto">
          <a:xfrm>
            <a:off x="7053944" y="5218865"/>
            <a:ext cx="1947552" cy="837549"/>
          </a:xfrm>
          <a:prstGeom prst="rect">
            <a:avLst/>
          </a:prstGeom>
          <a:noFill/>
        </p:spPr>
      </p:pic>
      <p:sp>
        <p:nvSpPr>
          <p:cNvPr id="11271" name="AutoShape 7" descr="https://images.freeimages.com/images/large-previews/a35/scissors-14203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https://www.pinclipart.com/picdir/big/24-241494_scissors-png-pluspng-png-images-scissors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6424" y="3197510"/>
            <a:ext cx="2545781" cy="1920756"/>
          </a:xfrm>
          <a:prstGeom prst="rect">
            <a:avLst/>
          </a:prstGeom>
          <a:noFill/>
        </p:spPr>
      </p:pic>
      <p:sp>
        <p:nvSpPr>
          <p:cNvPr id="11275" name="AutoShape 11" descr="https://cdn.pngsumo.com/colored-pencils-education-school-pencil-png-and-vector-for-free-png-pencils-650_6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7" name="Picture 13" descr="https://www.clipartkey.com/mpngs/m/131-1316561_clip-art-pencils-transprent-png-free-colored-pencil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322546" y="1307832"/>
            <a:ext cx="1851280" cy="179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097" y="219125"/>
            <a:ext cx="5312228" cy="7665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ГОТОВАЯ   РАБОТА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I:\богатыри\готовый.jpg"/>
          <p:cNvPicPr>
            <a:picLocks noChangeAspect="1" noChangeArrowheads="1"/>
          </p:cNvPicPr>
          <p:nvPr/>
        </p:nvPicPr>
        <p:blipFill>
          <a:blip r:embed="rId2" cstate="print"/>
          <a:srcRect l="2670" t="4329" r="7518" b="2567"/>
          <a:stretch>
            <a:fillRect/>
          </a:stretch>
        </p:blipFill>
        <p:spPr bwMode="auto">
          <a:xfrm>
            <a:off x="3194462" y="1605056"/>
            <a:ext cx="3340791" cy="46176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Пословицы о смелости и отваге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русских героев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Смелость силе воевода.</a:t>
            </a:r>
          </a:p>
          <a:p>
            <a:pPr eaLnBrk="1" hangingPunct="1"/>
            <a:r>
              <a:rPr lang="ru-RU" dirty="0" smtClean="0"/>
              <a:t>Кто смел, тот на коня сел.</a:t>
            </a:r>
          </a:p>
          <a:p>
            <a:pPr eaLnBrk="1" hangingPunct="1"/>
            <a:r>
              <a:rPr lang="ru-RU" dirty="0" smtClean="0"/>
              <a:t>Русский ни с мечом, ни с калачом не шутит.</a:t>
            </a:r>
          </a:p>
          <a:p>
            <a:pPr eaLnBrk="1" hangingPunct="1"/>
            <a:r>
              <a:rPr lang="ru-RU" dirty="0" smtClean="0"/>
              <a:t>Смелому горох хлебать, а несмелому и щей не видать.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Pictures\Юля\богатыри\slide_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7188"/>
            <a:ext cx="8189913" cy="617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Pictures\Юля\богатыри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81000"/>
            <a:ext cx="8334375" cy="613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Pictures\Юля\богатыри\foto_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71588"/>
            <a:ext cx="3706812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394200" y="1074738"/>
            <a:ext cx="4000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Силён, как вольный ветер,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Могуч, как ураган.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защищает землю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От злобных бусурман!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силой доброю богат,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защищает стольный град.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Спасает бедных и детей,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И стариков, и матерей!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Pictures\Юля\богатыри\201610191212067135dc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1128156"/>
            <a:ext cx="7620000" cy="513069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463136" y="326746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smtClean="0">
                <a:solidFill>
                  <a:srgbClr val="4E3B30"/>
                </a:solidFill>
                <a:latin typeface="Franklin Gothic Book"/>
                <a:cs typeface="+mn-cs"/>
              </a:rPr>
              <a:t>Картина «Богатыри»</a:t>
            </a:r>
            <a:r>
              <a:rPr lang="en-US" sz="2800" dirty="0" smtClean="0">
                <a:solidFill>
                  <a:srgbClr val="4E3B30"/>
                </a:solidFill>
                <a:latin typeface="Franklin Gothic Book"/>
                <a:cs typeface="+mn-cs"/>
              </a:rPr>
              <a:t>.</a:t>
            </a:r>
            <a:r>
              <a:rPr lang="ru-RU" sz="2800" dirty="0" smtClean="0">
                <a:solidFill>
                  <a:srgbClr val="4E3B30"/>
                </a:solidFill>
                <a:latin typeface="Franklin Gothic Book"/>
                <a:cs typeface="+mn-cs"/>
              </a:rPr>
              <a:t> </a:t>
            </a:r>
            <a:r>
              <a:rPr lang="ru-RU" sz="1000" dirty="0" smtClean="0">
                <a:solidFill>
                  <a:srgbClr val="4E3B30"/>
                </a:solidFill>
                <a:latin typeface="Franklin Gothic Book"/>
                <a:cs typeface="+mn-cs"/>
              </a:rPr>
              <a:t>художник В.М. 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50026" y="1638794"/>
            <a:ext cx="1151906" cy="118753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 descr="https://phonoteka.org/uploads/posts/2021-05/1621717517_16-phonoteka_org-p-fon-konverti-pism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413" y="1389721"/>
            <a:ext cx="6055035" cy="5318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251889">
            <a:off x="3072078" y="3330343"/>
            <a:ext cx="3547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ЗАДАНИЕ  1.</a:t>
            </a:r>
            <a:endParaRPr lang="ru-RU" sz="2800" b="1" i="1" dirty="0" smtClean="0"/>
          </a:p>
          <a:p>
            <a:pPr algn="ctr"/>
            <a:r>
              <a:rPr lang="ru-RU" sz="2800" b="1" i="1" dirty="0" smtClean="0">
                <a:latin typeface="Aquarelle" pitchFamily="66" charset="-52"/>
              </a:rPr>
              <a:t>Отгадайте загадки</a:t>
            </a:r>
            <a:endParaRPr lang="ru-RU" sz="2800" b="1" i="1" dirty="0">
              <a:latin typeface="Aquarelle" pitchFamily="66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5039" y="64363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От Алёши Поповича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6629" y="374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Гусеницы две ползут, </a:t>
            </a:r>
          </a:p>
          <a:p>
            <a:pPr algn="ctr"/>
            <a:r>
              <a:rPr lang="ru-RU" b="1" dirty="0" smtClean="0"/>
              <a:t>Башню с пушкою везут. </a:t>
            </a:r>
            <a:endParaRPr lang="ru-RU" sz="800" b="1" strike="sngStrike" dirty="0"/>
          </a:p>
        </p:txBody>
      </p:sp>
      <p:pic>
        <p:nvPicPr>
          <p:cNvPr id="1026" name="Picture 2" descr="I:\богатыри\танк.png"/>
          <p:cNvPicPr>
            <a:picLocks noChangeAspect="1" noChangeArrowheads="1"/>
          </p:cNvPicPr>
          <p:nvPr/>
        </p:nvPicPr>
        <p:blipFill>
          <a:blip r:embed="rId2" cstate="print"/>
          <a:srcRect l="6143" t="9591" r="3671" b="13677"/>
          <a:stretch>
            <a:fillRect/>
          </a:stretch>
        </p:blipFill>
        <p:spPr bwMode="auto">
          <a:xfrm>
            <a:off x="855024" y="3063834"/>
            <a:ext cx="3562598" cy="2565070"/>
          </a:xfrm>
          <a:prstGeom prst="rect">
            <a:avLst/>
          </a:prstGeom>
          <a:noFill/>
        </p:spPr>
      </p:pic>
      <p:pic>
        <p:nvPicPr>
          <p:cNvPr id="2" name="Picture 3" descr="I:\богатыри\52766231e7d144b39437054383a11b8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86" t="597" r="20078"/>
          <a:stretch>
            <a:fillRect/>
          </a:stretch>
        </p:blipFill>
        <p:spPr bwMode="auto">
          <a:xfrm flipH="1">
            <a:off x="5284519" y="2426693"/>
            <a:ext cx="2244437" cy="3741054"/>
          </a:xfrm>
          <a:prstGeom prst="rect">
            <a:avLst/>
          </a:prstGeom>
          <a:noFill/>
        </p:spPr>
      </p:pic>
      <p:pic>
        <p:nvPicPr>
          <p:cNvPr id="1029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70" y="1846613"/>
            <a:ext cx="3656404" cy="4399807"/>
          </a:xfrm>
          <a:prstGeom prst="rect">
            <a:avLst/>
          </a:prstGeom>
          <a:noFill/>
        </p:spPr>
      </p:pic>
      <p:pic>
        <p:nvPicPr>
          <p:cNvPr id="9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475" y="1832758"/>
            <a:ext cx="3656404" cy="439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I:\богатыри\вертол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40" y="1765700"/>
            <a:ext cx="2553195" cy="1621076"/>
          </a:xfrm>
          <a:prstGeom prst="rect">
            <a:avLst/>
          </a:prstGeom>
          <a:noFill/>
        </p:spPr>
      </p:pic>
      <p:pic>
        <p:nvPicPr>
          <p:cNvPr id="46084" name="Picture 4" descr="I:\богатыри\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46" t="10672" r="21947" b="6362"/>
          <a:stretch>
            <a:fillRect/>
          </a:stretch>
        </p:blipFill>
        <p:spPr bwMode="auto">
          <a:xfrm>
            <a:off x="5462649" y="1876301"/>
            <a:ext cx="2090057" cy="3650030"/>
          </a:xfrm>
          <a:prstGeom prst="rect">
            <a:avLst/>
          </a:prstGeom>
          <a:noFill/>
        </p:spPr>
      </p:pic>
      <p:pic>
        <p:nvPicPr>
          <p:cNvPr id="46083" name="Picture 3" descr="I:\богатыри\самолет.png"/>
          <p:cNvPicPr>
            <a:picLocks noChangeAspect="1" noChangeArrowheads="1"/>
          </p:cNvPicPr>
          <p:nvPr/>
        </p:nvPicPr>
        <p:blipFill>
          <a:blip r:embed="rId4" cstate="print"/>
          <a:srcRect t="34930" r="3323" b="21484"/>
          <a:stretch>
            <a:fillRect/>
          </a:stretch>
        </p:blipFill>
        <p:spPr bwMode="auto">
          <a:xfrm>
            <a:off x="513607" y="3372592"/>
            <a:ext cx="3714008" cy="1674421"/>
          </a:xfrm>
          <a:prstGeom prst="rect">
            <a:avLst/>
          </a:prstGeom>
          <a:noFill/>
        </p:spPr>
      </p:pic>
      <p:pic>
        <p:nvPicPr>
          <p:cNvPr id="1029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337" y="1365663"/>
            <a:ext cx="3656404" cy="4399807"/>
          </a:xfrm>
          <a:prstGeom prst="rect">
            <a:avLst/>
          </a:prstGeom>
          <a:noFill/>
        </p:spPr>
      </p:pic>
      <p:pic>
        <p:nvPicPr>
          <p:cNvPr id="9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9342" y="1401288"/>
            <a:ext cx="3656404" cy="4399807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398816" y="80489"/>
            <a:ext cx="4135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Аrial"/>
                <a:ea typeface="Times New Roman" pitchFamily="18" charset="0"/>
                <a:cs typeface="Times New Roman" pitchFamily="18" charset="0"/>
              </a:rPr>
              <a:t>Кто мне скажет, что за птица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Аrial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Аrial"/>
                <a:ea typeface="Times New Roman" pitchFamily="18" charset="0"/>
                <a:cs typeface="Times New Roman" pitchFamily="18" charset="0"/>
              </a:rPr>
              <a:t>В небесах, как ветер, мчится,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Аrial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Аrial"/>
                <a:ea typeface="Times New Roman" pitchFamily="18" charset="0"/>
                <a:cs typeface="Times New Roman" pitchFamily="18" charset="0"/>
              </a:rPr>
              <a:t>Белый чертит за собой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Аrial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Аrial"/>
                <a:ea typeface="Times New Roman" pitchFamily="18" charset="0"/>
                <a:cs typeface="Arial" pitchFamily="34" charset="0"/>
              </a:rPr>
              <a:t>След в лазури голубой?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А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:\богатыри\море.png"/>
          <p:cNvPicPr>
            <a:picLocks noChangeAspect="1" noChangeArrowheads="1"/>
          </p:cNvPicPr>
          <p:nvPr/>
        </p:nvPicPr>
        <p:blipFill>
          <a:blip r:embed="rId2" cstate="print"/>
          <a:srcRect l="7176" t="30651" r="9658" b="29376"/>
          <a:stretch>
            <a:fillRect/>
          </a:stretch>
        </p:blipFill>
        <p:spPr bwMode="auto">
          <a:xfrm>
            <a:off x="380010" y="3538846"/>
            <a:ext cx="3966359" cy="2481943"/>
          </a:xfrm>
          <a:prstGeom prst="rect">
            <a:avLst/>
          </a:prstGeom>
          <a:noFill/>
        </p:spPr>
      </p:pic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42900" y="236538"/>
            <a:ext cx="8562975" cy="595471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 </a:t>
            </a:r>
            <a:endParaRPr lang="ru-RU" sz="800" strike="sngStrike" dirty="0" smtClean="0"/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Отдыхает он в порту,</a:t>
            </a:r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А как работать час настанет –</a:t>
            </a:r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В море нужно выходить ему.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sz="1800" dirty="0" smtClean="0">
              <a:latin typeface="Arial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8433" name="Picture 1" descr="I:\богатыри\127066-800x800-product_pop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5BD"/>
              </a:clrFrom>
              <a:clrTo>
                <a:srgbClr val="F7E5BD">
                  <a:alpha val="0"/>
                </a:srgbClr>
              </a:clrTo>
            </a:clrChange>
          </a:blip>
          <a:srcRect l="24327" t="1902" r="24643"/>
          <a:stretch>
            <a:fillRect/>
          </a:stretch>
        </p:blipFill>
        <p:spPr bwMode="auto">
          <a:xfrm>
            <a:off x="5439436" y="2505694"/>
            <a:ext cx="1745135" cy="3354778"/>
          </a:xfrm>
          <a:prstGeom prst="rect">
            <a:avLst/>
          </a:prstGeom>
          <a:noFill/>
        </p:spPr>
      </p:pic>
      <p:pic>
        <p:nvPicPr>
          <p:cNvPr id="18435" name="Picture 3" descr="I:\богатыри\корабль 2.pn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21021" t="14107" r="5723" b="11276"/>
          <a:stretch>
            <a:fillRect/>
          </a:stretch>
        </p:blipFill>
        <p:spPr bwMode="auto">
          <a:xfrm rot="21041163" flipH="1">
            <a:off x="926279" y="2944440"/>
            <a:ext cx="1330034" cy="903165"/>
          </a:xfrm>
          <a:prstGeom prst="rect">
            <a:avLst/>
          </a:prstGeom>
          <a:noFill/>
        </p:spPr>
      </p:pic>
      <p:pic>
        <p:nvPicPr>
          <p:cNvPr id="18434" name="Picture 2" descr="I:\богатыри\корабль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5024" y="3184131"/>
            <a:ext cx="3123209" cy="2494249"/>
          </a:xfrm>
          <a:prstGeom prst="rect">
            <a:avLst/>
          </a:prstGeom>
          <a:noFill/>
        </p:spPr>
      </p:pic>
      <p:pic>
        <p:nvPicPr>
          <p:cNvPr id="18437" name="Picture 5" descr="I:\богатыри\podlodka-6-0.png"/>
          <p:cNvPicPr>
            <a:picLocks noChangeAspect="1" noChangeArrowheads="1"/>
          </p:cNvPicPr>
          <p:nvPr/>
        </p:nvPicPr>
        <p:blipFill>
          <a:blip r:embed="rId6" cstate="print"/>
          <a:srcRect l="8130" t="5512" r="4094" b="15354"/>
          <a:stretch>
            <a:fillRect/>
          </a:stretch>
        </p:blipFill>
        <p:spPr bwMode="auto">
          <a:xfrm>
            <a:off x="2778826" y="3363796"/>
            <a:ext cx="1068779" cy="626311"/>
          </a:xfrm>
          <a:prstGeom prst="rect">
            <a:avLst/>
          </a:prstGeom>
          <a:noFill/>
        </p:spPr>
      </p:pic>
      <p:pic>
        <p:nvPicPr>
          <p:cNvPr id="8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834" y="1781299"/>
            <a:ext cx="3751407" cy="4399807"/>
          </a:xfrm>
          <a:prstGeom prst="rect">
            <a:avLst/>
          </a:prstGeom>
          <a:noFill/>
        </p:spPr>
      </p:pic>
      <p:pic>
        <p:nvPicPr>
          <p:cNvPr id="9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3714" y="1803070"/>
            <a:ext cx="3751407" cy="439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42900" y="236538"/>
            <a:ext cx="8562975" cy="595471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Аrial"/>
              </a:rPr>
              <a:t>Он чужих не пропускает</a:t>
            </a:r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Осторожно, покусает!</a:t>
            </a:r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Или в миг затеет драку,</a:t>
            </a:r>
          </a:p>
          <a:p>
            <a:pPr algn="ctr">
              <a:buNone/>
            </a:pPr>
            <a:r>
              <a:rPr lang="ru-RU" sz="1800" b="1" dirty="0" smtClean="0">
                <a:latin typeface="Аrial"/>
              </a:rPr>
              <a:t>Кто же это, кто?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sz="1800" dirty="0" smtClean="0">
              <a:latin typeface="Arial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7106" name="Picture 2" descr="I:\богатыри\1000997-400x4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70" t="8623" r="26312"/>
          <a:stretch>
            <a:fillRect/>
          </a:stretch>
        </p:blipFill>
        <p:spPr bwMode="auto">
          <a:xfrm rot="362827">
            <a:off x="5581403" y="2624448"/>
            <a:ext cx="1745673" cy="3481449"/>
          </a:xfrm>
          <a:prstGeom prst="rect">
            <a:avLst/>
          </a:prstGeom>
          <a:noFill/>
        </p:spPr>
      </p:pic>
      <p:pic>
        <p:nvPicPr>
          <p:cNvPr id="47108" name="Picture 4" descr="I:\богатыри\столб пограни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28" t="5887" r="35108" b="6147"/>
          <a:stretch>
            <a:fillRect/>
          </a:stretch>
        </p:blipFill>
        <p:spPr bwMode="auto">
          <a:xfrm flipH="1">
            <a:off x="1165627" y="3123210"/>
            <a:ext cx="936304" cy="2814452"/>
          </a:xfrm>
          <a:prstGeom prst="rect">
            <a:avLst/>
          </a:prstGeom>
          <a:noFill/>
        </p:spPr>
      </p:pic>
      <p:pic>
        <p:nvPicPr>
          <p:cNvPr id="47107" name="Picture 3" descr="I:\богатыри\овчар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4439" y="3930732"/>
            <a:ext cx="2806906" cy="2163535"/>
          </a:xfrm>
          <a:prstGeom prst="rect">
            <a:avLst/>
          </a:prstGeom>
          <a:noFill/>
        </p:spPr>
      </p:pic>
      <p:pic>
        <p:nvPicPr>
          <p:cNvPr id="7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34" y="1781299"/>
            <a:ext cx="3751407" cy="4399807"/>
          </a:xfrm>
          <a:prstGeom prst="rect">
            <a:avLst/>
          </a:prstGeom>
          <a:noFill/>
        </p:spPr>
      </p:pic>
      <p:pic>
        <p:nvPicPr>
          <p:cNvPr id="8" name="Picture 5" descr="https://edu-teh.ru/images/detailed/3/44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3715" y="1779320"/>
            <a:ext cx="3751407" cy="439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50026" y="1638794"/>
            <a:ext cx="1151906" cy="118753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 descr="https://phonoteka.org/uploads/posts/2021-05/1621717517_16-phonoteka_org-p-fon-konverti-pism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413" y="1389721"/>
            <a:ext cx="6055035" cy="5318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251889">
            <a:off x="2905824" y="2685701"/>
            <a:ext cx="3547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ЗАДАНИЕ  2.</a:t>
            </a:r>
            <a:endParaRPr lang="ru-RU" sz="2800" b="1" i="1" dirty="0" smtClean="0"/>
          </a:p>
          <a:p>
            <a:pPr algn="ctr"/>
            <a:r>
              <a:rPr lang="ru-RU" sz="2800" b="1" i="1" dirty="0" smtClean="0">
                <a:latin typeface="Aquarelle" pitchFamily="66" charset="-52"/>
              </a:rPr>
              <a:t>Рассортируйте  картинки</a:t>
            </a:r>
          </a:p>
          <a:p>
            <a:pPr algn="ctr"/>
            <a:r>
              <a:rPr lang="ru-RU" sz="2800" b="1" i="1" dirty="0" smtClean="0">
                <a:latin typeface="Aquarelle" pitchFamily="66" charset="-52"/>
              </a:rPr>
              <a:t> </a:t>
            </a:r>
            <a:r>
              <a:rPr lang="ru-RU" sz="800" b="1" i="1" dirty="0" smtClean="0">
                <a:latin typeface="Аrial"/>
              </a:rPr>
              <a:t>(подгруппы)</a:t>
            </a:r>
            <a:endParaRPr lang="ru-RU" sz="800" b="1" i="1" dirty="0">
              <a:latin typeface="А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2337" y="643638"/>
            <a:ext cx="294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От Добрыни Никитича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EAEAEA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380</TotalTime>
  <Words>250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Оформление по умолчанию</vt:lpstr>
      <vt:lpstr> МБДОУ «Детский сад №37 «Искорка»  для детей старшего дошкольного возраста   «Богатыри земли русской»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Физкультминутка «Русские богатыри»</vt:lpstr>
      <vt:lpstr>Слайд 11</vt:lpstr>
      <vt:lpstr>ЗАГОТОВКИ   И   МАТЕРИАЛЫ    ДЛЯ  АППЛИКАЦИИ</vt:lpstr>
      <vt:lpstr>ГОТОВАЯ   РАБОТА </vt:lpstr>
      <vt:lpstr>Пословицы о смелости и отваге русских героев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64</cp:revision>
  <dcterms:created xsi:type="dcterms:W3CDTF">2013-11-19T05:52:05Z</dcterms:created>
  <dcterms:modified xsi:type="dcterms:W3CDTF">2023-10-05T14:51:05Z</dcterms:modified>
</cp:coreProperties>
</file>