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0" r:id="rId2"/>
    <p:sldId id="281" r:id="rId3"/>
    <p:sldId id="285" r:id="rId4"/>
    <p:sldId id="284" r:id="rId5"/>
    <p:sldId id="283" r:id="rId6"/>
    <p:sldId id="286" r:id="rId7"/>
    <p:sldId id="287" r:id="rId8"/>
    <p:sldId id="292" r:id="rId9"/>
    <p:sldId id="291" r:id="rId10"/>
    <p:sldId id="290" r:id="rId11"/>
    <p:sldId id="297" r:id="rId12"/>
    <p:sldId id="299" r:id="rId13"/>
    <p:sldId id="289" r:id="rId14"/>
    <p:sldId id="293" r:id="rId15"/>
    <p:sldId id="296" r:id="rId16"/>
    <p:sldId id="294" r:id="rId17"/>
    <p:sldId id="298" r:id="rId18"/>
    <p:sldId id="300" r:id="rId19"/>
    <p:sldId id="301" r:id="rId20"/>
    <p:sldId id="302" r:id="rId21"/>
    <p:sldId id="303" r:id="rId22"/>
    <p:sldId id="304" r:id="rId23"/>
    <p:sldId id="306" r:id="rId24"/>
    <p:sldId id="307" r:id="rId25"/>
    <p:sldId id="309" r:id="rId26"/>
    <p:sldId id="311" r:id="rId27"/>
    <p:sldId id="313" r:id="rId28"/>
    <p:sldId id="31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C042-B59D-496E-A198-A06C59116EF0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79F4-E697-44BD-AF89-2D2FBE998A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AA29-D419-4126-952D-C75CCB9A08B6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8F61-F5C0-4423-A5C7-C415084954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AADD-C57E-45C9-939E-C1ADDFD3EC69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6801-D3AA-4208-9A50-B1E221A5B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BC3-F90C-4F38-BC04-240C1DA1D965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73C6-65D3-440C-93E3-FD988ACB6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8DB1-56CD-4B3C-8209-D436F63DB836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B2B8-DA39-4817-9CFF-F05DEAD9F5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D8C6-6D82-4DAA-80A5-34A3A60E38A9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AA94-9317-4151-B46C-171405389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9DB3-C329-4EF7-8E1D-2CA31E95BF63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76FB-5210-454C-8CCB-D44A9EA2A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6F48-87EE-440B-935B-4FE657CA9EE9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8955-010D-41DA-B448-CE01236DA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F6D6-2BBF-4DFD-BD08-D587CDC18930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C4DC-B755-46A9-BFEE-33B6D41D9E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D2DD-6083-4179-BFEF-8AA41DE8FD20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1955-7073-4FAE-A9EE-D5C2E2DE4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7839-2490-46CE-8162-F63796D7E1CE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C7C6D-965E-4C44-A41B-FF5DC60EC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0A056A-92B2-41EE-A1FB-F5FDD597A9B3}" type="datetimeFigureOut">
              <a:rPr lang="ru-RU"/>
              <a:pPr>
                <a:defRPr/>
              </a:pPr>
              <a:t>31.10.2023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93C112-9777-49D8-A6C5-B3D5E8AE8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avatars.mds.yandex.net/i?id=ae9c72a1a3b2fbc8a64970a3a0056060_l-849740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C:\Users\%D0%95%D0%BB%D0%B5%D0%BD%D0%B0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95%D0%BB%D0%B5%D0%BD%D0%B0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%D0%95%D0%BB%D0%B5%D0%BD%D0%B0\Desktop\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№ 17 «Ручеёк»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(МБДОУ «Детский сад № 17 «Ручеёк»)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340768"/>
            <a:ext cx="73448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Творческий проект 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alt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Р</a:t>
            </a:r>
            <a:r>
              <a:rPr lang="ru-RU" alt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а</a:t>
            </a:r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alt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alt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о</a:t>
            </a:r>
            <a:r>
              <a:rPr lang="ru-RU" alt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ц</a:t>
            </a:r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alt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е</a:t>
            </a:r>
            <a:r>
              <a:rPr lang="ru-RU" alt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т</a:t>
            </a:r>
            <a:r>
              <a:rPr lang="ru-RU" alt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н</a:t>
            </a:r>
            <a:r>
              <a:rPr lang="ru-RU" alt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alt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я неделя»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для детей второй младшей  </a:t>
            </a:r>
          </a:p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группы «Лучики</a:t>
            </a:r>
            <a:endParaRPr lang="ru-RU" alt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149080"/>
            <a:ext cx="6102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воспитатель группы:</a:t>
            </a:r>
          </a:p>
          <a:p>
            <a: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Е. Н. Верткова</a:t>
            </a:r>
          </a:p>
          <a:p>
            <a: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endParaRPr lang="ru-RU" altLang="ru-RU" sz="20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eaLnBrk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Междуреченск, 2023 г.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Comic Sans MS" pitchFamily="66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Comic Sans MS" pitchFamily="66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Список используемой литературы: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Comic Sans MS" pitchFamily="66" charset="0"/>
            </a:endParaRP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1. Давай поиграем./ Под ред. А.А. Столяра. М.: Просвещение, 1999.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2. Калинина Т.В. Первые успехи в рисовании. Цветы и Травы. – СПб.: речь, образовательные проекты; М.: Сфера, 2009. – 64с.</a:t>
            </a:r>
          </a:p>
          <a:p>
            <a:pPr lvl="0">
              <a:lnSpc>
                <a:spcPct val="150000"/>
              </a:lnSpc>
            </a:pPr>
            <a:r>
              <a:rPr lang="ru-RU" dirty="0" smtClean="0">
                <a:latin typeface="Comic Sans MS" pitchFamily="66" charset="0"/>
              </a:rPr>
              <a:t>3. </a:t>
            </a:r>
            <a:r>
              <a:rPr lang="ru-RU" dirty="0" err="1" smtClean="0">
                <a:latin typeface="Comic Sans MS" pitchFamily="66" charset="0"/>
              </a:rPr>
              <a:t>Нищева</a:t>
            </a:r>
            <a:r>
              <a:rPr lang="ru-RU" dirty="0" smtClean="0">
                <a:latin typeface="Comic Sans MS" pitchFamily="66" charset="0"/>
              </a:rPr>
              <a:t> Н.В. Разноцветные сказки: Цикл занятий по развитию речи, формирование </a:t>
            </a:r>
            <a:r>
              <a:rPr lang="ru-RU" dirty="0" err="1" smtClean="0">
                <a:latin typeface="Comic Sans MS" pitchFamily="66" charset="0"/>
              </a:rPr>
              <a:t>цветовосприятия</a:t>
            </a:r>
            <a:r>
              <a:rPr lang="ru-RU" dirty="0" smtClean="0">
                <a:latin typeface="Comic Sans MS" pitchFamily="66" charset="0"/>
              </a:rPr>
              <a:t> и цветоразличения у детей дошкольного возраста: </a:t>
            </a:r>
            <a:r>
              <a:rPr lang="ru-RU" dirty="0" err="1" smtClean="0">
                <a:latin typeface="Comic Sans MS" pitchFamily="66" charset="0"/>
              </a:rPr>
              <a:t>Уч</a:t>
            </a:r>
            <a:r>
              <a:rPr lang="ru-RU" dirty="0" smtClean="0">
                <a:latin typeface="Comic Sans MS" pitchFamily="66" charset="0"/>
              </a:rPr>
              <a:t>. методическое пособие конспект – 48 с.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      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0" y="0"/>
            <a:ext cx="9151140" cy="6858000"/>
          </a:xfrm>
          <a:prstGeom prst="rect">
            <a:avLst/>
          </a:prstGeom>
          <a:noFill/>
        </p:spPr>
      </p:pic>
      <p:pic>
        <p:nvPicPr>
          <p:cNvPr id="45058" name="Picture 2" descr="C:\Users\Елена\Desktop\фото\25-09-2023_20-06-04\IMG_20230925_184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86006"/>
            <a:ext cx="3532735" cy="27967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4024" y="2996952"/>
            <a:ext cx="6120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Игры выполненные своими руками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5059" name="Picture 3" descr="C:\Users\Елена\Desktop\фото\25-09-2023_20-06-04\IMG_20230925_185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4664"/>
            <a:ext cx="2751151" cy="2448272"/>
          </a:xfrm>
          <a:prstGeom prst="rect">
            <a:avLst/>
          </a:prstGeom>
          <a:noFill/>
        </p:spPr>
      </p:pic>
      <p:pic>
        <p:nvPicPr>
          <p:cNvPr id="45060" name="Picture 4" descr="C:\Users\Елена\Desktop\фото\25-09-2023_20-06-04\IMG_20230925_184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4664"/>
            <a:ext cx="2809488" cy="2448752"/>
          </a:xfrm>
          <a:prstGeom prst="rect">
            <a:avLst/>
          </a:prstGeom>
          <a:noFill/>
        </p:spPr>
      </p:pic>
      <p:pic>
        <p:nvPicPr>
          <p:cNvPr id="45061" name="Picture 5" descr="C:\Users\Елена\Desktop\фото\25-09-2023_20-06-04\IMG_20230925_185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01008"/>
            <a:ext cx="3422525" cy="2752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3568" y="479453"/>
            <a:ext cx="7848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Вовлечение в деятельность родителей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Объявление о реализации проекта «Разноцветная неделя»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4" descr="C:\Users\Елена\Desktop\фото\1695665707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228817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105835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РЕАЛИЗАЦИЯ ПРОЕКТА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«РАЗНОЦВЕТНАЯ НЕДЕЛЯ»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5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Понедельник: «Зеленый день»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детям о реализации проекта, и прожитие первого дня.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зелёный у листочка,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 мхом зелёным кочка,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зелёные иголки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год растут на ёлке.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80928"/>
            <a:ext cx="4506845" cy="33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4034" name="Picture 2" descr="C:\Users\Елена\Desktop\фото\IMG-20230925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88432" cy="2916126"/>
          </a:xfrm>
          <a:prstGeom prst="rect">
            <a:avLst/>
          </a:prstGeom>
          <a:noFill/>
        </p:spPr>
      </p:pic>
      <p:pic>
        <p:nvPicPr>
          <p:cNvPr id="44035" name="Picture 3" descr="C:\Users\Елена\Desktop\фото\IMG-20230925-WA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901282" cy="2925763"/>
          </a:xfrm>
          <a:prstGeom prst="rect">
            <a:avLst/>
          </a:prstGeom>
          <a:noFill/>
        </p:spPr>
      </p:pic>
      <p:pic>
        <p:nvPicPr>
          <p:cNvPr id="44036" name="Picture 4" descr="C:\Users\Елена\Desktop\фото\IMG-20230925-WA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645025"/>
            <a:ext cx="3384376" cy="2880320"/>
          </a:xfrm>
          <a:prstGeom prst="rect">
            <a:avLst/>
          </a:prstGeom>
          <a:noFill/>
        </p:spPr>
      </p:pic>
      <p:pic>
        <p:nvPicPr>
          <p:cNvPr id="2050" name="Picture 2" descr="C:\Users\Елена\Desktop\фото\02-10-2023_19-34-25\IMG_20230926_140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3016"/>
            <a:ext cx="4229885" cy="249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010" name="Picture 2" descr="C:\Users\Елена\Desktop\фото\25-09-2023_20-06-04\IMG_20230925_154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742184" cy="2817338"/>
          </a:xfrm>
          <a:prstGeom prst="rect">
            <a:avLst/>
          </a:prstGeom>
          <a:noFill/>
        </p:spPr>
      </p:pic>
      <p:pic>
        <p:nvPicPr>
          <p:cNvPr id="43011" name="Picture 3" descr="C:\Users\Елена\Desktop\фото\25-09-2023_20-06-04\IMG_20230925_162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58876"/>
            <a:ext cx="3804434" cy="2864204"/>
          </a:xfrm>
          <a:prstGeom prst="rect">
            <a:avLst/>
          </a:prstGeom>
          <a:noFill/>
        </p:spPr>
      </p:pic>
      <p:pic>
        <p:nvPicPr>
          <p:cNvPr id="43012" name="Picture 4" descr="C:\Users\Елена\Desktop\фото\25-09-2023_20-06-04\IMG_20230925_161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645024"/>
            <a:ext cx="3883968" cy="2924082"/>
          </a:xfrm>
          <a:prstGeom prst="rect">
            <a:avLst/>
          </a:prstGeom>
          <a:noFill/>
        </p:spPr>
      </p:pic>
      <p:pic>
        <p:nvPicPr>
          <p:cNvPr id="43013" name="Picture 5" descr="C:\Users\Елена\Desktop\фото\25-09-2023_20-06-04\IMG_20230925_165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3811960" cy="286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11560" y="509790"/>
            <a:ext cx="79928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Вторник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– второй день проекта.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Цвет прожитого дня будет зависеть от инициативы детей.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baseline="0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Образовательное событие по сенсорному развитию детей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второй младшей группы «Волшебные коробочки».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Развитие у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инициативы при выборе вида деятельности.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1. «Познание» - Учить детей соотносить и группировать предметы по цвету,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размеру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форме. Закрепить умение различать геометрические фигуры: круг, квадрат.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2. «Социализация» - Побуждать детей включаться в совместную со взрослым игровую ситуацию. Развивать доброжелательность, эмоциональную отзывчивость.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Учить детей проявлять инициативу при выборе вида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3. «Безопасность» - Приобщать к способам безопасного поведения и передвижения в группе.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4. «Коммуникация» - Развивать диалогическую речь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1520"/>
            <a:ext cx="9144000" cy="76774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-387424"/>
            <a:ext cx="40324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Вторник: «Красный день»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красный цвет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– он очень яркий.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и перец сладкий,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Яблоко, арбуз внутри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красный – посмотри!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-243408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лена\Desktop\фото\02-10-2023_19-34-25\Screenshot_2023-09-26-18-04-59-838-edit_com.google.android.apps.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4657477" cy="3583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C:\Users\Елена\Desktop\фото\02-10-2023_19-34-25\IMG_20230926_10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825841" cy="2880320"/>
          </a:xfrm>
          <a:prstGeom prst="rect">
            <a:avLst/>
          </a:prstGeom>
          <a:noFill/>
        </p:spPr>
      </p:pic>
      <p:pic>
        <p:nvPicPr>
          <p:cNvPr id="3076" name="Picture 4" descr="C:\Users\Елена\Desktop\фото\02-10-2023_19-34-25\IMG_20230926_101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32656"/>
            <a:ext cx="3189255" cy="2808312"/>
          </a:xfrm>
          <a:prstGeom prst="rect">
            <a:avLst/>
          </a:prstGeom>
          <a:noFill/>
        </p:spPr>
      </p:pic>
      <p:pic>
        <p:nvPicPr>
          <p:cNvPr id="3077" name="Picture 5" descr="C:\Users\Елена\Desktop\фото\02-10-2023_19-34-25\IMG_20230926_103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81440"/>
            <a:ext cx="3837831" cy="2889347"/>
          </a:xfrm>
          <a:prstGeom prst="rect">
            <a:avLst/>
          </a:prstGeom>
          <a:noFill/>
        </p:spPr>
      </p:pic>
      <p:pic>
        <p:nvPicPr>
          <p:cNvPr id="3078" name="Picture 6" descr="C:\Users\Елена\Desktop\фото\02-10-2023_19-34-25\IMG_20230926_102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97558"/>
            <a:ext cx="3816424" cy="2873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1" y="3244334"/>
            <a:ext cx="621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красного цвета на прогулке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9552" y="511600"/>
            <a:ext cx="828092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Паспорт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i="1" dirty="0" smtClean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Участники проекта: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Дети, родители, воспитатели.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доминирующей в проекте деятельности: творческий.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содержанию: обучающий.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числу участников проекта: групповой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(17 человек, все желающие).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времени проведения: краткосрочный, 1 неделя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(25.09-29.09.2023г.)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характеру контактов: ребенок и семья, в рамках ДОУ.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профилю знаний: многопредметный.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 характеру участия ребенка в проекте: участник от зарождения идеи до получения результата.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Состав проектной группы: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Руководители проекта – воспитатель.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Участники - дети и родители группы “Лучики”.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Елена\Desktop\фото\проект фото\IMG-20230927-WA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778375" cy="4313237"/>
          </a:xfrm>
          <a:prstGeom prst="rect">
            <a:avLst/>
          </a:prstGeom>
          <a:noFill/>
        </p:spPr>
      </p:pic>
      <p:pic>
        <p:nvPicPr>
          <p:cNvPr id="4099" name="Picture 3" descr="C:\Users\Елена\Desktop\фото\проект фото\IMG-20230927-WA0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474710" cy="2809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Среда: «Жёлтый день»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— самый яркий цвет!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солнце, первоцвет,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Ярко-жёлтая кувшинка,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ромашке  —  серединка,                                                                                                  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 курочки - наседки,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Будто одуванчик, детки.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122" name="Picture 2" descr="C:\Users\Елена\Desktop\фото\проект фото\IMG-20230927-WA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502920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Елена\Desktop\фото\проект фото\IMG-20230927-WA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4923869" cy="2769989"/>
          </a:xfrm>
          <a:prstGeom prst="rect">
            <a:avLst/>
          </a:prstGeom>
          <a:noFill/>
        </p:spPr>
      </p:pic>
      <p:pic>
        <p:nvPicPr>
          <p:cNvPr id="6147" name="Picture 3" descr="C:\Users\Елена\Desktop\фото\02-10-2023_19-34-25\IMG_20230926_102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01008"/>
            <a:ext cx="3886201" cy="2925763"/>
          </a:xfrm>
          <a:prstGeom prst="rect">
            <a:avLst/>
          </a:prstGeom>
          <a:noFill/>
        </p:spPr>
      </p:pic>
      <p:pic>
        <p:nvPicPr>
          <p:cNvPr id="6148" name="Picture 4" descr="C:\Users\Елена\Desktop\фото\проект фото\IMG-20230928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90622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день «Синий день»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– неба, моря цвет -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Шлет привет вам всем в четверг!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синем море синий кит.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синем небе туча спит.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тарелке голубой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Сливы синие горой.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Куртку синюю возьмём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гулять с тобой пойдём.</a:t>
            </a:r>
            <a:endParaRPr lang="ru-RU" sz="2000" dirty="0"/>
          </a:p>
        </p:txBody>
      </p:sp>
      <p:pic>
        <p:nvPicPr>
          <p:cNvPr id="7170" name="Picture 2" descr="C:\Users\Елена\Desktop\фото\проект фото\IMG-20230928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1937"/>
            <a:ext cx="5363866" cy="346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3999" cy="6858000"/>
          </a:xfrm>
          <a:prstGeom prst="rect">
            <a:avLst/>
          </a:prstGeom>
        </p:spPr>
      </p:pic>
      <p:pic>
        <p:nvPicPr>
          <p:cNvPr id="8194" name="Picture 2" descr="C:\Users\Елена\Desktop\фото\проект фото\IMG-20230928-WA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777702" cy="2648619"/>
          </a:xfrm>
          <a:prstGeom prst="rect">
            <a:avLst/>
          </a:prstGeom>
          <a:noFill/>
        </p:spPr>
      </p:pic>
      <p:pic>
        <p:nvPicPr>
          <p:cNvPr id="8195" name="Picture 3" descr="C:\Users\Елена\Desktop\фото\проект фото\IMG-20230928-WA005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020" y="4221088"/>
            <a:ext cx="4192015" cy="2358008"/>
          </a:xfrm>
          <a:prstGeom prst="rect">
            <a:avLst/>
          </a:prstGeom>
          <a:noFill/>
        </p:spPr>
      </p:pic>
      <p:pic>
        <p:nvPicPr>
          <p:cNvPr id="8196" name="Picture 4" descr="C:\Users\Елена\Desktop\фото\проект фото\IMG-20230928-WA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08720"/>
            <a:ext cx="4411870" cy="2481957"/>
          </a:xfrm>
          <a:prstGeom prst="rect">
            <a:avLst/>
          </a:prstGeom>
          <a:noFill/>
        </p:spPr>
      </p:pic>
      <p:pic>
        <p:nvPicPr>
          <p:cNvPr id="8197" name="Picture 5" descr="C:\Users\Елена\Desktop\фото\проект фото\IMG-20230928-WA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569" y="3573016"/>
            <a:ext cx="424141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Пятница: «Разноцветный день»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«Разноцветные ленточки»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1026" name="Picture 2" descr="F:\фото\IMG-20230929-WA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572000" cy="2571750"/>
          </a:xfrm>
          <a:prstGeom prst="rect">
            <a:avLst/>
          </a:prstGeom>
          <a:noFill/>
        </p:spPr>
      </p:pic>
      <p:pic>
        <p:nvPicPr>
          <p:cNvPr id="1027" name="Picture 3" descr="F:\фото\IMG-20230929-WA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68070"/>
            <a:ext cx="4716016" cy="2652759"/>
          </a:xfrm>
          <a:prstGeom prst="rect">
            <a:avLst/>
          </a:prstGeom>
          <a:noFill/>
        </p:spPr>
      </p:pic>
      <p:pic>
        <p:nvPicPr>
          <p:cNvPr id="1028" name="Picture 4" descr="F:\фото\IMG-20230929-WA0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00808"/>
            <a:ext cx="3923928" cy="2207210"/>
          </a:xfrm>
          <a:prstGeom prst="rect">
            <a:avLst/>
          </a:prstGeom>
          <a:noFill/>
        </p:spPr>
      </p:pic>
      <p:pic>
        <p:nvPicPr>
          <p:cNvPr id="1029" name="Picture 5" descr="F:\фото\IMG-20230929-WA01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3744416" cy="210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F:\фото\03-10-2023_07-16-54\IMG_20230929_163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05971" cy="5054805"/>
          </a:xfrm>
          <a:prstGeom prst="rect">
            <a:avLst/>
          </a:prstGeom>
          <a:noFill/>
        </p:spPr>
      </p:pic>
      <p:pic>
        <p:nvPicPr>
          <p:cNvPr id="2051" name="Picture 3" descr="F:\фото\03-10-2023_07-16-54\IMG_20230929_164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204864"/>
            <a:ext cx="4649776" cy="3501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работ: «Разноцветная неделя» </a:t>
            </a:r>
            <a:endParaRPr lang="ru-RU" sz="20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•Построение всего образовательного процесса вокруг одной центральной темы способствовало облегчению организации образовательного процесса, способствующего развитию детей. У детей появилась возможность не только закрепить и расширить знания и умения по конкретной теме, но и реализовать их в течении недели во всех видах деятельности.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•Организация воспитательно-образовательного процесса с учетом комплексно-тематического принципа позволила воспитателю систематизировать образовательный процесс.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•При реализации тематической недели родители стали активными помощниками и участниками  процесса. Они были ознакомлены с тематикой недели, с мероприятиями, проводимыми в ДОУ; с ними была проведена консультация, а также активно участвовали в подготовке к итоговым мероприятиям, внося в них свои идеи.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55576" y="800708"/>
            <a:ext cx="79208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Актуальность проблемы: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Детство – пора удивительных открытий. Мир предстаёт притягивающим разнообразием форм, цветов, запахов, вкусов, звуков. Окружающее обладает множеством явных и скрытых свойств, которые ребёнок учится открывать для себя. Главным признаком предмета для ребёнка – дошкольника является цвет. Наша жизнь наполнена цветом. И ребёнок устанавливает связи: солнце – жёлтое, трава – зелёная, небо – синее. Знакомство с цветом помогает ему полнее и тоньше воспринимать предметы и явления окружающего мира, развивает наблюдение, мышление, обогащает речь. Что и привело к выбору темы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0" y="0"/>
            <a:ext cx="915114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475370"/>
            <a:ext cx="7992888" cy="58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Цель проекта: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Закрепление всех цветов и умение находить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предметы заданного цвета вокруг себя.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Закреплять знания основных цветов (красный, желтый, зеленый, синий) у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различать цвета, сопоставлять их с предметами.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Учить группировать предметы по форме и цвету, работать по образцу.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Упражнять в умении рассказывать о цвете.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воображение, умения видеть характерные признаки предметов.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цветовое восприятие, внимание, наблюдательность, расширять знания о материалах, из которых состоят предметы.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интерес к выполнению соответствующих действий, предложенных воспитателем и их результату.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доброжелательно отношение к сверстникам, эмоциональную отзывчивость, умение ждать, радоваться достигнутому результату.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Воспитывать желание участвовать в совместной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9552" y="1560289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9"/>
            <a:ext cx="81369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Этапы реализации проекта: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            Подготовительный этап: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Определение  темы проекта, изучение литературы по теме.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Постановка целей и задач, определение методов и приемов.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Подготовка оборудования и материалов.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Составление плана основного этапа проекта.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Оснащение предметно - развивающей среды.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Разработка игр по теме.</a:t>
            </a:r>
          </a:p>
          <a:p>
            <a:pPr algn="just">
              <a:buFont typeface="Arial" charset="0"/>
              <a:buChar char="•"/>
            </a:pPr>
            <a:r>
              <a:rPr lang="ru-RU" dirty="0" err="1" smtClean="0">
                <a:latin typeface="Comic Sans MS" pitchFamily="66" charset="0"/>
              </a:rPr>
              <a:t>Составеление</a:t>
            </a:r>
            <a:r>
              <a:rPr lang="ru-RU" dirty="0" smtClean="0">
                <a:latin typeface="Comic Sans MS" pitchFamily="66" charset="0"/>
              </a:rPr>
              <a:t> информационных буклетов для родителей.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Основной этап: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Проведение наблюдений, занятий,  игр по теме.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Участие детей в совместной игровой, практической деятельности.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omic Sans MS" pitchFamily="66" charset="0"/>
              </a:rPr>
              <a:t>Участие родителей в совместной деятельности с детьми и педагогом.</a:t>
            </a:r>
            <a:endParaRPr lang="ru-RU" b="1" dirty="0" smtClean="0">
              <a:latin typeface="Comic Sans MS" pitchFamily="66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Заключительный этап: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-</a:t>
            </a:r>
            <a:r>
              <a:rPr lang="ru-RU" dirty="0" smtClean="0">
                <a:latin typeface="Comic Sans MS" pitchFamily="66" charset="0"/>
              </a:rPr>
              <a:t>Систематизация практического материала (конспекты, игры, фото, детская продуктивная деятельность).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- Оформление результатов педагогического наблюдения.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- Выставка детских работ выполненных дома с родителями в течении проекта.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- Проведение итогового мероприятия «Развлечение «Разноцветные ленточки».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- Составление презентации проекта.</a:t>
            </a:r>
          </a:p>
          <a:p>
            <a:pPr algn="just">
              <a:buFont typeface="Arial" charset="0"/>
              <a:buChar char="•"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Comic Sans MS" pitchFamily="66" charset="0"/>
              </a:rPr>
              <a:t>Ожидаемый результат: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Comic Sans MS" pitchFamily="66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omic Sans MS" pitchFamily="66" charset="0"/>
              </a:rPr>
              <a:t>Дети научатся правильно различать и называть цвета.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omic Sans MS" pitchFamily="66" charset="0"/>
              </a:rPr>
              <a:t>Повысится интерес к сенсорной культуре, и желание принимать участие в совместной деятельности.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omic Sans MS" pitchFamily="66" charset="0"/>
              </a:rPr>
              <a:t>Обогатится речь детей.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omic Sans MS" pitchFamily="66" charset="0"/>
              </a:rPr>
              <a:t>Участие родителей в совместной продуктивной деятельности.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Comic Sans MS" pitchFamily="66" charset="0"/>
              </a:rPr>
              <a:t>Изменение отношения родителей к проблеме сенсорного воспитания.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125268"/>
            <a:ext cx="820891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Реализация проекта «Разноцветная неделя»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    I. Вовлечение в деятельность.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         Объявление о реализации проекта «Разноцветная неделя».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Понедельник 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зеленый цвет.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Вторник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красный  цвет.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Среда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– желтый цвет.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Четверг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– синий цвет.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Пятница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– Разноцветный день. Итоговое мероприятие «Р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азвлечение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«Разноцветные ленточки».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II. Прожитие темы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Понедельник.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  день «Зеленый день»: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Рассказывание «Разноцветных» сказок: «Путешествие в зелёную сказку»;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Чтение стихов с упоминанием цвета;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Дидактические игры: «Подбери предмет», «Посади бабочку на цветок», «Привяжи к шарикам ниточки», «Соберём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овощи и фрукты по цветам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Подвижная игра «Разноцветные мячи»;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НОД – Рисование: «Зеленые лесенки».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Принести поделку с использованием зелёного цвета.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i="1" u="sng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Вторник. </a:t>
            </a:r>
            <a:r>
              <a:rPr lang="ru-RU" i="1" u="sng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 день «Желтый день»: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Рассказывание «Разноцветных» сказок: «Путешествие в желтую сказку»;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Чтение стихов с упоминанием цвета;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Беседа: «Что будет, если не станет желтого цвета?».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Дидактические игры: «Подбери по цвету предмет», «Посади бабочку на цветок», «Привяжи к шарикам ниточки», «Соберём овощи и фрукты по цветам»;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Подвижная игра «Зайчики и лиса»;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Конструирование «Желтый городок»;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Раскраска бабочек красками;</a:t>
            </a:r>
            <a:endParaRPr lang="ru-RU" sz="1600" dirty="0" smtClean="0">
              <a:latin typeface="Comic Sans MS" pitchFamily="66" charset="0"/>
              <a:cs typeface="Arial" pitchFamily="34" charset="0"/>
            </a:endParaRPr>
          </a:p>
          <a:p>
            <a:pPr lvl="0" eaLnBrk="0" hangingPunct="0"/>
            <a:r>
              <a:rPr lang="ru-RU" sz="1600" u="sng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16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Раскрасить или оформить в виде аппликации бабочку.</a:t>
            </a:r>
          </a:p>
          <a:p>
            <a:endParaRPr lang="ru-RU" sz="1600" b="1" i="1" u="sng" dirty="0" smtClean="0">
              <a:latin typeface="Comic Sans MS" pitchFamily="66" charset="0"/>
            </a:endParaRPr>
          </a:p>
          <a:p>
            <a:r>
              <a:rPr lang="ru-RU" sz="1600" b="1" i="1" u="sng" dirty="0" smtClean="0">
                <a:latin typeface="Comic Sans MS" pitchFamily="66" charset="0"/>
              </a:rPr>
              <a:t>Среда. </a:t>
            </a:r>
            <a:r>
              <a:rPr lang="ru-RU" sz="1600" i="1" u="sng" dirty="0" smtClean="0">
                <a:latin typeface="Comic Sans MS" pitchFamily="66" charset="0"/>
              </a:rPr>
              <a:t>3 день «Красный день»:</a:t>
            </a:r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- Рассказывание «Разноцветных» сказок: «Путешествие в красную сказку»;</a:t>
            </a:r>
          </a:p>
          <a:p>
            <a:r>
              <a:rPr lang="ru-RU" sz="1600" dirty="0" smtClean="0">
                <a:latin typeface="Comic Sans MS" pitchFamily="66" charset="0"/>
              </a:rPr>
              <a:t>- Чтение стихов с упоминанием цвета;</a:t>
            </a:r>
          </a:p>
          <a:p>
            <a:r>
              <a:rPr lang="ru-RU" sz="1600" dirty="0" smtClean="0">
                <a:latin typeface="Comic Sans MS" pitchFamily="66" charset="0"/>
              </a:rPr>
              <a:t>- Беседа: «Что бывает красным?».</a:t>
            </a:r>
          </a:p>
          <a:p>
            <a:r>
              <a:rPr lang="ru-RU" sz="1600" dirty="0" smtClean="0">
                <a:latin typeface="Comic Sans MS" pitchFamily="66" charset="0"/>
              </a:rPr>
              <a:t>- Дидактические игры: «Подбери по цвету предмет», «Посади бабочку на цветок», «Привяжи к шарикам ниточки», «Соберём овощи и фрукты по цветам», «Сложи картинку»; «Найди и назови все красное»;</a:t>
            </a:r>
          </a:p>
          <a:p>
            <a:r>
              <a:rPr lang="ru-RU" sz="1600" dirty="0" smtClean="0">
                <a:latin typeface="Comic Sans MS" pitchFamily="66" charset="0"/>
              </a:rPr>
              <a:t>- Подвижная игра «По малину в сад пойду»;</a:t>
            </a:r>
          </a:p>
          <a:p>
            <a:r>
              <a:rPr lang="ru-RU" sz="1600" dirty="0" smtClean="0">
                <a:latin typeface="Comic Sans MS" pitchFamily="66" charset="0"/>
              </a:rPr>
              <a:t>- Просмотр мультфильма: «Красная шапочка»;</a:t>
            </a:r>
          </a:p>
          <a:p>
            <a:r>
              <a:rPr lang="ru-RU" sz="1600" dirty="0" smtClean="0">
                <a:latin typeface="Comic Sans MS" pitchFamily="66" charset="0"/>
              </a:rPr>
              <a:t>- НОД – Аппликация «Красные шарики катятся по дорожке»;</a:t>
            </a:r>
          </a:p>
          <a:p>
            <a:r>
              <a:rPr lang="ru-RU" sz="1600" u="sng" dirty="0" smtClean="0">
                <a:latin typeface="Comic Sans MS" pitchFamily="66" charset="0"/>
              </a:rPr>
              <a:t>Домашнее задание:</a:t>
            </a:r>
            <a:r>
              <a:rPr lang="ru-RU" sz="1600" dirty="0" smtClean="0">
                <a:latin typeface="Comic Sans MS" pitchFamily="66" charset="0"/>
              </a:rPr>
              <a:t> Нарисовать дома фрукт или овощ красного цвета.</a:t>
            </a:r>
          </a:p>
          <a:p>
            <a:pPr lvl="0" eaLnBrk="0" hangingPunct="0"/>
            <a:endParaRPr lang="ru-RU" sz="16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44ab75b72dcec488e4e6a0a9c529a81c4919bf9c-10636981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14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306385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Четверг.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4  день «Синий день»: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Рассказывание «Разноцветных» сказок: «Путешествие в синюю сказку»;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Чтение стихов с упоминанием цвета;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Дидактические игры: «Подбери по цвету предмет», «Посади бабочку на цветок», «Привяжи к шарикам ниточки», «Соберём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овощи и фрукты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 цветам», «Сложи картинку»;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Подвижная игра «Иди по голубой дорожке, найдешь голубые сапожки»;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Просмотр мультфильма: «Голубая планета»;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НОД – Развитие речи «Чья вещь?»;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Нарисовать дома «Синяя тучка».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Пятница.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  день «Разноцветный день»: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Дидактические игры: «Подбери по цвету предмет», «Соберём овощи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фрукты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по цветам», «Сложи картинку»;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Подвижная игра «Цветные самолеты»;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НОД – Ознакомление с окружающим «Одежда»;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Итоговое мероприятие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Развлечение «Разноцветные ленточки»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875</Words>
  <Application>Microsoft Office PowerPoint</Application>
  <PresentationFormat>Экран (4:3)</PresentationFormat>
  <Paragraphs>170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Елена</cp:lastModifiedBy>
  <cp:revision>134</cp:revision>
  <dcterms:created xsi:type="dcterms:W3CDTF">2015-03-13T17:27:49Z</dcterms:created>
  <dcterms:modified xsi:type="dcterms:W3CDTF">2023-10-31T15:33:03Z</dcterms:modified>
</cp:coreProperties>
</file>