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2" descr="http://www.hqoboi.com/img/other2/svobodnaya-tematika_195.jp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" name="Picture 4" descr="110.pn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068960"/>
            <a:ext cx="2195736" cy="2195736"/>
          </a:xfrm>
          <a:prstGeom prst="rect">
            <a:avLst/>
          </a:prstGeom>
          <a:noFill/>
        </p:spPr>
      </p:pic>
      <p:pic>
        <p:nvPicPr>
          <p:cNvPr id="11" name="Picture 12" descr="http://li-web.ru/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4509120"/>
            <a:ext cx="2573808" cy="1693566"/>
          </a:xfrm>
          <a:prstGeom prst="rect">
            <a:avLst/>
          </a:prstGeom>
          <a:noFill/>
        </p:spPr>
      </p:pic>
      <p:pic>
        <p:nvPicPr>
          <p:cNvPr id="14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 rot="4440927">
            <a:off x="2998308" y="1462702"/>
            <a:ext cx="520003" cy="465789"/>
          </a:xfrm>
          <a:prstGeom prst="rect">
            <a:avLst/>
          </a:prstGeom>
          <a:noFill/>
        </p:spPr>
      </p:pic>
      <p:pic>
        <p:nvPicPr>
          <p:cNvPr id="15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 rot="834491">
            <a:off x="1691680" y="1194048"/>
            <a:ext cx="647377" cy="579883"/>
          </a:xfrm>
          <a:prstGeom prst="rect">
            <a:avLst/>
          </a:prstGeom>
          <a:noFill/>
        </p:spPr>
      </p:pic>
      <p:pic>
        <p:nvPicPr>
          <p:cNvPr id="16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 rot="20765509" flipH="1">
            <a:off x="2467716" y="455488"/>
            <a:ext cx="474757" cy="425260"/>
          </a:xfrm>
          <a:prstGeom prst="rect">
            <a:avLst/>
          </a:prstGeom>
          <a:noFill/>
        </p:spPr>
      </p:pic>
      <p:pic>
        <p:nvPicPr>
          <p:cNvPr id="17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 bwMode="auto">
          <a:xfrm rot="17860795" flipH="1">
            <a:off x="2387954" y="1542099"/>
            <a:ext cx="282402" cy="252959"/>
          </a:xfrm>
          <a:prstGeom prst="rect">
            <a:avLst/>
          </a:prstGeom>
          <a:noFill/>
        </p:spPr>
      </p:pic>
      <p:pic>
        <p:nvPicPr>
          <p:cNvPr id="18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 bwMode="auto">
          <a:xfrm rot="1184213" flipH="1">
            <a:off x="3250070" y="372908"/>
            <a:ext cx="282402" cy="252959"/>
          </a:xfrm>
          <a:prstGeom prst="rect">
            <a:avLst/>
          </a:prstGeom>
          <a:noFill/>
        </p:spPr>
      </p:pic>
      <p:pic>
        <p:nvPicPr>
          <p:cNvPr id="19" name="Picture 24" descr="http://kira-scrap.ru/KATALOG/OFORMLENIE/1/0_8ba16_f0ee499e_L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059832" y="0"/>
            <a:ext cx="4762500" cy="2295526"/>
          </a:xfrm>
          <a:prstGeom prst="rect">
            <a:avLst/>
          </a:prstGeom>
          <a:noFill/>
        </p:spPr>
      </p:pic>
      <p:pic>
        <p:nvPicPr>
          <p:cNvPr id="21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10" cstate="screen"/>
          <a:srcRect/>
          <a:stretch>
            <a:fillRect/>
          </a:stretch>
        </p:blipFill>
        <p:spPr bwMode="auto">
          <a:xfrm rot="4760048">
            <a:off x="2262221" y="1712230"/>
            <a:ext cx="728934" cy="886319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 userDrawn="1"/>
        </p:nvSpPr>
        <p:spPr>
          <a:xfrm>
            <a:off x="0" y="0"/>
            <a:ext cx="9144000" cy="6858001"/>
          </a:xfrm>
          <a:prstGeom prst="rect">
            <a:avLst/>
          </a:prstGeom>
          <a:noFill/>
          <a:ln w="222250" cmpd="tri">
            <a:solidFill>
              <a:srgbClr val="00B0F0">
                <a:alpha val="87000"/>
              </a:srgb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6" descr="http://img-fotki.yandex.ru/get/9512/16969765.1e5/0_8ba0d_a93542ba_orig.png"/>
          <p:cNvPicPr>
            <a:picLocks noChangeAspect="1" noChangeArrowheads="1"/>
          </p:cNvPicPr>
          <p:nvPr userDrawn="1"/>
        </p:nvPicPr>
        <p:blipFill>
          <a:blip r:embed="rId11" cstate="screen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87624" y="548680"/>
            <a:ext cx="3960440" cy="3960440"/>
          </a:xfrm>
          <a:prstGeom prst="rect">
            <a:avLst/>
          </a:prstGeom>
          <a:noFill/>
        </p:spPr>
      </p:pic>
      <p:pic>
        <p:nvPicPr>
          <p:cNvPr id="20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10" cstate="screen"/>
          <a:srcRect/>
          <a:stretch>
            <a:fillRect/>
          </a:stretch>
        </p:blipFill>
        <p:spPr bwMode="auto">
          <a:xfrm rot="3367660">
            <a:off x="2629973" y="626837"/>
            <a:ext cx="727507" cy="885062"/>
          </a:xfrm>
          <a:prstGeom prst="rect">
            <a:avLst/>
          </a:prstGeom>
          <a:noFill/>
        </p:spPr>
      </p:pic>
      <p:pic>
        <p:nvPicPr>
          <p:cNvPr id="22" name="Picture 26" descr="http://img-fotki.yandex.ru/get/9512/16969765.1e5/0_8ba0d_a93542ba_orig.png"/>
          <p:cNvPicPr>
            <a:picLocks noChangeAspect="1" noChangeArrowheads="1"/>
          </p:cNvPicPr>
          <p:nvPr userDrawn="1"/>
        </p:nvPicPr>
        <p:blipFill>
          <a:blip r:embed="rId11" cstate="screen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0"/>
            <a:ext cx="3960440" cy="3960440"/>
          </a:xfrm>
          <a:prstGeom prst="rect">
            <a:avLst/>
          </a:prstGeom>
          <a:noFill/>
        </p:spPr>
      </p:pic>
      <p:pic>
        <p:nvPicPr>
          <p:cNvPr id="12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12" cstate="screen"/>
          <a:srcRect/>
          <a:stretch>
            <a:fillRect/>
          </a:stretch>
        </p:blipFill>
        <p:spPr bwMode="auto">
          <a:xfrm rot="2685555">
            <a:off x="626085" y="1528055"/>
            <a:ext cx="1617183" cy="21388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218" name="Picture 2" descr="http://www.hqoboi.com/img/other2/svobodnaya-tematika_195.jp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20" name="Picture 4" descr="110.pn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068960"/>
            <a:ext cx="2195736" cy="2195736"/>
          </a:xfrm>
          <a:prstGeom prst="rect">
            <a:avLst/>
          </a:prstGeom>
          <a:noFill/>
        </p:spPr>
      </p:pic>
      <p:pic>
        <p:nvPicPr>
          <p:cNvPr id="9228" name="Picture 12" descr="http://li-web.ru/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4509120"/>
            <a:ext cx="2573808" cy="1693566"/>
          </a:xfrm>
          <a:prstGeom prst="rect">
            <a:avLst/>
          </a:prstGeom>
          <a:noFill/>
        </p:spPr>
      </p:pic>
      <p:pic>
        <p:nvPicPr>
          <p:cNvPr id="17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 rot="4440927">
            <a:off x="3130519" y="1462702"/>
            <a:ext cx="520003" cy="465789"/>
          </a:xfrm>
          <a:prstGeom prst="rect">
            <a:avLst/>
          </a:prstGeom>
          <a:noFill/>
        </p:spPr>
      </p:pic>
      <p:pic>
        <p:nvPicPr>
          <p:cNvPr id="18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 bwMode="auto">
          <a:xfrm rot="834491">
            <a:off x="1823891" y="1194048"/>
            <a:ext cx="647377" cy="579883"/>
          </a:xfrm>
          <a:prstGeom prst="rect">
            <a:avLst/>
          </a:prstGeom>
          <a:noFill/>
        </p:spPr>
      </p:pic>
      <p:pic>
        <p:nvPicPr>
          <p:cNvPr id="22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 rot="20765509" flipH="1">
            <a:off x="2599927" y="455488"/>
            <a:ext cx="474757" cy="425260"/>
          </a:xfrm>
          <a:prstGeom prst="rect">
            <a:avLst/>
          </a:prstGeom>
          <a:noFill/>
        </p:spPr>
      </p:pic>
      <p:pic>
        <p:nvPicPr>
          <p:cNvPr id="24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 bwMode="auto">
          <a:xfrm rot="17860795" flipH="1">
            <a:off x="2520165" y="1542099"/>
            <a:ext cx="282402" cy="252959"/>
          </a:xfrm>
          <a:prstGeom prst="rect">
            <a:avLst/>
          </a:prstGeom>
          <a:noFill/>
        </p:spPr>
      </p:pic>
      <p:pic>
        <p:nvPicPr>
          <p:cNvPr id="25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 bwMode="auto">
          <a:xfrm rot="1184213" flipH="1">
            <a:off x="3382281" y="372908"/>
            <a:ext cx="282402" cy="252959"/>
          </a:xfrm>
          <a:prstGeom prst="rect">
            <a:avLst/>
          </a:prstGeom>
          <a:noFill/>
        </p:spPr>
      </p:pic>
      <p:pic>
        <p:nvPicPr>
          <p:cNvPr id="9240" name="Picture 24" descr="http://kira-scrap.ru/KATALOG/OFORMLENIE/1/0_8ba16_f0ee499e_L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347864" y="0"/>
            <a:ext cx="4762500" cy="2295526"/>
          </a:xfrm>
          <a:prstGeom prst="rect">
            <a:avLst/>
          </a:prstGeom>
          <a:noFill/>
        </p:spPr>
      </p:pic>
      <p:pic>
        <p:nvPicPr>
          <p:cNvPr id="36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10" cstate="screen"/>
          <a:srcRect/>
          <a:stretch>
            <a:fillRect/>
          </a:stretch>
        </p:blipFill>
        <p:spPr bwMode="auto">
          <a:xfrm rot="4760048">
            <a:off x="2262221" y="1712230"/>
            <a:ext cx="728934" cy="886319"/>
          </a:xfrm>
          <a:prstGeom prst="rect">
            <a:avLst/>
          </a:prstGeom>
          <a:noFill/>
        </p:spPr>
      </p:pic>
      <p:pic>
        <p:nvPicPr>
          <p:cNvPr id="37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10" cstate="screen"/>
          <a:srcRect/>
          <a:stretch>
            <a:fillRect/>
          </a:stretch>
        </p:blipFill>
        <p:spPr bwMode="auto">
          <a:xfrm rot="3367660">
            <a:off x="2629973" y="626837"/>
            <a:ext cx="727507" cy="885062"/>
          </a:xfrm>
          <a:prstGeom prst="rect">
            <a:avLst/>
          </a:prstGeom>
          <a:noFill/>
        </p:spPr>
      </p:pic>
      <p:pic>
        <p:nvPicPr>
          <p:cNvPr id="38" name="Picture 26" descr="http://img-fotki.yandex.ru/get/9512/16969765.1e5/0_8ba0d_a93542ba_orig.png"/>
          <p:cNvPicPr>
            <a:picLocks noChangeAspect="1" noChangeArrowheads="1"/>
          </p:cNvPicPr>
          <p:nvPr userDrawn="1"/>
        </p:nvPicPr>
        <p:blipFill>
          <a:blip r:embed="rId11" cstate="screen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0"/>
            <a:ext cx="3960440" cy="3960440"/>
          </a:xfrm>
          <a:prstGeom prst="rect">
            <a:avLst/>
          </a:prstGeom>
          <a:noFill/>
        </p:spPr>
      </p:pic>
      <p:pic>
        <p:nvPicPr>
          <p:cNvPr id="39" name="Picture 26" descr="http://img-fotki.yandex.ru/get/9512/16969765.1e5/0_8ba0d_a93542ba_orig.png"/>
          <p:cNvPicPr>
            <a:picLocks noChangeAspect="1" noChangeArrowheads="1"/>
          </p:cNvPicPr>
          <p:nvPr userDrawn="1"/>
        </p:nvPicPr>
        <p:blipFill>
          <a:blip r:embed="rId11" cstate="screen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51992" y="152400"/>
            <a:ext cx="3960440" cy="3960440"/>
          </a:xfrm>
          <a:prstGeom prst="rect">
            <a:avLst/>
          </a:prstGeom>
          <a:noFill/>
        </p:spPr>
      </p:pic>
      <p:pic>
        <p:nvPicPr>
          <p:cNvPr id="9230" name="Picture 14" descr="http://s55.radikal.ru/i150/1107/cb/9858ef343a07.png"/>
          <p:cNvPicPr>
            <a:picLocks noChangeAspect="1" noChangeArrowheads="1"/>
          </p:cNvPicPr>
          <p:nvPr userDrawn="1"/>
        </p:nvPicPr>
        <p:blipFill>
          <a:blip r:embed="rId12" cstate="screen"/>
          <a:srcRect/>
          <a:stretch>
            <a:fillRect/>
          </a:stretch>
        </p:blipFill>
        <p:spPr bwMode="auto">
          <a:xfrm rot="2525172">
            <a:off x="684484" y="1607470"/>
            <a:ext cx="1617183" cy="2138855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 userDrawn="1"/>
        </p:nvSpPr>
        <p:spPr>
          <a:xfrm>
            <a:off x="0" y="116632"/>
            <a:ext cx="9144000" cy="6858000"/>
          </a:xfrm>
          <a:prstGeom prst="rect">
            <a:avLst/>
          </a:prstGeom>
          <a:solidFill>
            <a:srgbClr val="E3DFF7">
              <a:alpha val="69000"/>
            </a:srgbClr>
          </a:solidFill>
          <a:ln w="222250" cmpd="tri">
            <a:solidFill>
              <a:srgbClr val="00B0F0">
                <a:alpha val="87000"/>
              </a:srgb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9BD52-5950-4F4F-8684-D99FAF53D51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CC8F-F76F-44D9-871F-21C09AA99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268760"/>
            <a:ext cx="5182344" cy="1971650"/>
          </a:xfrm>
        </p:spPr>
        <p:txBody>
          <a:bodyPr>
            <a:noAutofit/>
          </a:bodyPr>
          <a:lstStyle/>
          <a:p>
            <a:r>
              <a:rPr lang="ru-RU" sz="320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Yu Gothic UI Semibold" pitchFamily="34" charset="-128"/>
                <a:ea typeface="Yu Gothic UI Semibold" pitchFamily="34" charset="-128"/>
              </a:rPr>
              <a:t>Воспитание экологической культуры у детей старшего дошкольного возраста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Yu Gothic UI Semibold" pitchFamily="34" charset="-128"/>
              <a:ea typeface="Yu Gothic UI Semibold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869160"/>
            <a:ext cx="4032448" cy="18002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000" b="1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Автор: </a:t>
            </a:r>
            <a:r>
              <a:rPr lang="ru-RU" sz="2000" b="1" dirty="0" err="1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Ветрова</a:t>
            </a:r>
            <a:r>
              <a:rPr lang="ru-RU" sz="2000" b="1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 Ольга Владимировна</a:t>
            </a:r>
            <a:endParaRPr lang="ru-RU" sz="2000" b="1" dirty="0">
              <a:solidFill>
                <a:schemeClr val="tx1"/>
              </a:solidFill>
              <a:latin typeface="Yu Gothic UI Semibold" pitchFamily="34" charset="-128"/>
              <a:ea typeface="Yu Gothic UI Semibold" pitchFamily="34" charset="-128"/>
            </a:endParaRPr>
          </a:p>
          <a:p>
            <a:pPr algn="l">
              <a:defRPr/>
            </a:pPr>
            <a:r>
              <a:rPr lang="ru-RU" sz="2000" b="1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в</a:t>
            </a:r>
            <a:r>
              <a:rPr lang="ru-RU" sz="2000" b="1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оспитатель </a:t>
            </a:r>
          </a:p>
          <a:p>
            <a:pPr algn="l">
              <a:defRPr/>
            </a:pPr>
            <a:r>
              <a:rPr lang="ru-RU" sz="20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МБДОУ </a:t>
            </a:r>
            <a:r>
              <a:rPr lang="ru-RU" sz="20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«Детский </a:t>
            </a:r>
            <a:r>
              <a:rPr lang="ru-RU" sz="20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сад </a:t>
            </a:r>
            <a:r>
              <a:rPr lang="ru-RU" sz="20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№ 17 </a:t>
            </a:r>
            <a:r>
              <a:rPr lang="ru-RU" sz="20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«</a:t>
            </a:r>
            <a:r>
              <a:rPr lang="ru-RU" sz="20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Ручеёк»</a:t>
            </a:r>
            <a:endParaRPr lang="ru-RU" sz="3400" b="1" dirty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8640960" cy="5472608"/>
          </a:xfrm>
        </p:spPr>
        <p:txBody>
          <a:bodyPr>
            <a:normAutofit lnSpcReduction="10000"/>
          </a:bodyPr>
          <a:lstStyle/>
          <a:p>
            <a:pPr indent="531813" algn="just"/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Именно в дошкольный период устанавливается связь ребёнка с ведущими сферами бытия: миром людей, природы, предметным миром. </a:t>
            </a:r>
          </a:p>
          <a:p>
            <a:pPr indent="531813" algn="just"/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Происходит приобщение к культуре, к общечеловеческим ценностям. </a:t>
            </a:r>
          </a:p>
          <a:p>
            <a:pPr indent="531813" algn="just"/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Закладывается фундамент здоровья. </a:t>
            </a:r>
          </a:p>
          <a:p>
            <a:pPr indent="531813" algn="just"/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Дошкольное детство – время первоначального становления личности, формирования основ самосознания и индивидуальности ребёнка.</a:t>
            </a:r>
          </a:p>
          <a:p>
            <a:pPr indent="531813" algn="just"/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Развитие основ экологической культуры есть результат воспитания, который выражается в умении индивида достигать гармоничных отношений с окружающим миром и самим собой!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01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4896543"/>
          </a:xfrm>
        </p:spPr>
        <p:txBody>
          <a:bodyPr>
            <a:normAutofit fontScale="85000" lnSpcReduction="10000"/>
          </a:bodyPr>
          <a:lstStyle/>
          <a:p>
            <a:r>
              <a:rPr lang="ru-RU" sz="26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</a:rPr>
              <a:t>Литература</a:t>
            </a:r>
            <a:r>
              <a:rPr lang="ru-RU" sz="26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</a:rPr>
              <a:t>:</a:t>
            </a:r>
          </a:p>
          <a:p>
            <a:endParaRPr lang="ru-RU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</a:endParaRPr>
          </a:p>
          <a:p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1. Николаева С. Н. Любовь к природе воспитываем с детства. – М. : «Мозаика-Синтез», 2002</a:t>
            </a:r>
            <a:r>
              <a:rPr lang="ru-RU" sz="260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.-</a:t>
            </a:r>
            <a:r>
              <a:rPr lang="ru-RU" sz="260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112 с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.</a:t>
            </a:r>
          </a:p>
          <a:p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2. Оуэн Д. Ф. Что такое экология? – М. : </a:t>
            </a:r>
            <a:endParaRPr lang="ru-RU" sz="2600" dirty="0" smtClean="0">
              <a:solidFill>
                <a:schemeClr val="tx1"/>
              </a:solidFill>
              <a:latin typeface="Yu Gothic UI Semibold" pitchFamily="34" charset="-128"/>
              <a:ea typeface="Yu Gothic UI Semibold" pitchFamily="34" charset="-128"/>
            </a:endParaRPr>
          </a:p>
          <a:p>
            <a:r>
              <a:rPr lang="ru-RU" sz="2600" dirty="0" err="1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Лесн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. </a:t>
            </a:r>
            <a:r>
              <a:rPr lang="ru-RU" sz="2600" dirty="0" err="1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пром-ть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, 1984.-</a:t>
            </a:r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184 с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.</a:t>
            </a:r>
          </a:p>
          <a:p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3. Дневник воспитателя: развитие детей дошкольного возраста. /Под ред. Дьяченко О. М. – М. : НОУ Учебный центр м. Л. А. </a:t>
            </a:r>
            <a:r>
              <a:rPr lang="ru-RU" sz="2600" dirty="0" err="1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Венгера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 «Развитие», 2001.-</a:t>
            </a:r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141 с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.</a:t>
            </a:r>
          </a:p>
          <a:p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4. Коломина Н. В. Воспитание основ экологической культуры в детском саду. - М. : ТЦ Сфера, 2004.-</a:t>
            </a:r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144 с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.</a:t>
            </a:r>
          </a:p>
          <a:p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5. Экологическое воспитание дошкольников: Практическое пособие. / Под ред. Прохоровой Л. Н. – М. : АРКТИ, 2003.-</a:t>
            </a:r>
            <a:r>
              <a:rPr lang="ru-RU" sz="2600" dirty="0" smtClean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72 с</a:t>
            </a:r>
            <a:r>
              <a:rPr lang="ru-RU" sz="2600" dirty="0">
                <a:solidFill>
                  <a:schemeClr val="tx1"/>
                </a:solidFill>
                <a:latin typeface="Yu Gothic UI Semibold" pitchFamily="34" charset="-128"/>
                <a:ea typeface="Yu Gothic UI Semibold" pitchFamily="34" charset="-128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42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980728"/>
            <a:ext cx="4392488" cy="244827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Спасибо за внимание!</a:t>
            </a:r>
            <a:endParaRPr lang="ru-RU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itchFamily="34" charset="-128"/>
              <a:ea typeface="Yu Gothic UI Semibold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35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 txBox="1">
            <a:spLocks/>
          </p:cNvSpPr>
          <p:nvPr/>
        </p:nvSpPr>
        <p:spPr>
          <a:xfrm>
            <a:off x="107504" y="260648"/>
            <a:ext cx="8928992" cy="640790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3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Понятие экологической культуры старших </a:t>
            </a:r>
            <a:r>
              <a:rPr lang="ru-RU" sz="23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дошкольников</a:t>
            </a:r>
            <a:endParaRPr lang="ru-RU" sz="23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itchFamily="34" charset="-128"/>
              <a:ea typeface="Yu Gothic UI Semibold" pitchFamily="34" charset="-128"/>
            </a:endParaRPr>
          </a:p>
          <a:p>
            <a:pPr lvl="0">
              <a:spcBef>
                <a:spcPct val="20000"/>
              </a:spcBef>
              <a:defRPr/>
            </a:pPr>
            <a:endParaRPr lang="ru-RU" sz="1000" dirty="0" smtClean="0">
              <a:solidFill>
                <a:schemeClr val="tx2"/>
              </a:solidFill>
              <a:latin typeface="Yu Gothic UI Semibold" pitchFamily="34" charset="-128"/>
              <a:ea typeface="Yu Gothic UI Semibold" pitchFamily="34" charset="-128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Экологическая </a:t>
            </a:r>
            <a:r>
              <a:rPr lang="ru-RU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культура </a:t>
            </a:r>
            <a:r>
              <a:rPr lang="ru-RU" sz="2300" dirty="0">
                <a:latin typeface="Yu Gothic UI Semibold" pitchFamily="34" charset="-128"/>
                <a:ea typeface="Yu Gothic UI Semibold" pitchFamily="34" charset="-128"/>
              </a:rPr>
              <a:t>– это одно из новых направлений дошкольной педагогики, которое отличается от традиционного – ознакомления детей с природой</a:t>
            </a:r>
            <a:r>
              <a:rPr lang="ru-RU" sz="2300" dirty="0" smtClean="0">
                <a:latin typeface="Yu Gothic UI Semibold" pitchFamily="34" charset="-128"/>
                <a:ea typeface="Yu Gothic UI Semibold" pitchFamily="34" charset="-128"/>
              </a:rPr>
              <a:t>.</a:t>
            </a:r>
            <a:endParaRPr lang="ru-RU" sz="2300" dirty="0">
              <a:latin typeface="Yu Gothic UI Semibold" pitchFamily="34" charset="-128"/>
              <a:ea typeface="Yu Gothic UI Semibold" pitchFamily="34" charset="-128"/>
            </a:endParaRPr>
          </a:p>
          <a:p>
            <a:pPr lvl="0" algn="just">
              <a:spcBef>
                <a:spcPct val="20000"/>
              </a:spcBef>
              <a:defRPr/>
            </a:pPr>
            <a:endParaRPr lang="ru-RU" sz="1000" dirty="0" smtClean="0">
              <a:latin typeface="Yu Gothic UI Semibold" pitchFamily="34" charset="-128"/>
              <a:ea typeface="Yu Gothic UI Semibold" pitchFamily="34" charset="-128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300" dirty="0" smtClean="0">
                <a:latin typeface="Yu Gothic UI Semibold" pitchFamily="34" charset="-128"/>
                <a:ea typeface="Yu Gothic UI Semibold" pitchFamily="34" charset="-128"/>
              </a:rPr>
              <a:t>Одной </a:t>
            </a:r>
            <a:r>
              <a:rPr lang="ru-RU" sz="2300" dirty="0">
                <a:latin typeface="Yu Gothic UI Semibold" pitchFamily="34" charset="-128"/>
                <a:ea typeface="Yu Gothic UI Semibold" pitchFamily="34" charset="-128"/>
              </a:rPr>
              <a:t>из основных </a:t>
            </a:r>
            <a:r>
              <a:rPr lang="ru-RU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целей </a:t>
            </a:r>
            <a:r>
              <a:rPr lang="ru-RU" sz="2300" dirty="0" smtClean="0">
                <a:latin typeface="Yu Gothic UI Semibold" pitchFamily="34" charset="-128"/>
                <a:ea typeface="Yu Gothic UI Semibold" pitchFamily="34" charset="-128"/>
              </a:rPr>
              <a:t>экологического </a:t>
            </a:r>
            <a:r>
              <a:rPr lang="ru-RU" sz="2300" dirty="0">
                <a:latin typeface="Yu Gothic UI Semibold" pitchFamily="34" charset="-128"/>
                <a:ea typeface="Yu Gothic UI Semibold" pitchFamily="34" charset="-128"/>
              </a:rPr>
              <a:t>воспитания является формирование экологической культуры, под которым мы понимаем совокупность экологически развитых сознания, эмоционально-чувственной, </a:t>
            </a:r>
            <a:r>
              <a:rPr lang="ru-RU" sz="2300" dirty="0" err="1">
                <a:latin typeface="Yu Gothic UI Semibold" pitchFamily="34" charset="-128"/>
                <a:ea typeface="Yu Gothic UI Semibold" pitchFamily="34" charset="-128"/>
              </a:rPr>
              <a:t>деятельностной</a:t>
            </a:r>
            <a:r>
              <a:rPr lang="ru-RU" sz="2300" dirty="0">
                <a:latin typeface="Yu Gothic UI Semibold" pitchFamily="34" charset="-128"/>
                <a:ea typeface="Yu Gothic UI Semibold" pitchFamily="34" charset="-128"/>
              </a:rPr>
              <a:t> сфер личности.</a:t>
            </a:r>
          </a:p>
          <a:p>
            <a:pPr lvl="0" algn="ctr">
              <a:spcBef>
                <a:spcPct val="20000"/>
              </a:spcBef>
              <a:defRPr/>
            </a:pPr>
            <a:endParaRPr lang="ru-RU" sz="1000" dirty="0">
              <a:solidFill>
                <a:schemeClr val="tx2"/>
              </a:solidFill>
              <a:latin typeface="Yu Gothic UI Semibold" pitchFamily="34" charset="-128"/>
              <a:ea typeface="Yu Gothic UI Semibold" pitchFamily="34" charset="-128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Экологическая культура </a:t>
            </a:r>
            <a:r>
              <a:rPr lang="ru-RU" sz="2300" dirty="0">
                <a:latin typeface="Yu Gothic UI Semibold" pitchFamily="34" charset="-128"/>
                <a:ea typeface="Yu Gothic UI Semibold" pitchFamily="34" charset="-128"/>
              </a:rPr>
              <a:t>– это неотъемлемая часть общей культуры человека и включает различные виды деятельности, а также сложившееся в результате этой деятельности экологическое сознание человека (интересы, потребности, установки, эмоции, переживания, чувства, эстетические оценки, вкусы и т. д</a:t>
            </a:r>
            <a:r>
              <a:rPr lang="ru-RU" sz="2300" dirty="0" smtClean="0">
                <a:latin typeface="Yu Gothic UI Semibold" pitchFamily="34" charset="-128"/>
                <a:ea typeface="Yu Gothic UI Semibold" pitchFamily="34" charset="-128"/>
              </a:rPr>
              <a:t>.)</a:t>
            </a: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Yu Gothic UI Semibold" pitchFamily="34" charset="-128"/>
              <a:ea typeface="Yu Gothic UI Semibold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/>
            <a:r>
              <a:rPr lang="ru-RU" sz="2400" dirty="0">
                <a:latin typeface="Yu Gothic UI Semibold" pitchFamily="34" charset="-128"/>
                <a:ea typeface="Yu Gothic UI Semibold" pitchFamily="34" charset="-128"/>
              </a:rPr>
              <a:t>У детей старшего дошкольного возраста взаимодействия и отношения с природной и социальной средой существуют на бессознательной основе. </a:t>
            </a:r>
            <a:endParaRPr lang="ru-RU" sz="2400" dirty="0" smtClean="0">
              <a:latin typeface="Yu Gothic UI Semibold" pitchFamily="34" charset="-128"/>
              <a:ea typeface="Yu Gothic UI Semibold" pitchFamily="34" charset="-128"/>
            </a:endParaRPr>
          </a:p>
          <a:p>
            <a:pPr indent="531813" algn="just"/>
            <a:r>
              <a:rPr lang="ru-RU" sz="2400" dirty="0" smtClean="0">
                <a:latin typeface="Yu Gothic UI Semibold" pitchFamily="34" charset="-128"/>
                <a:ea typeface="Yu Gothic UI Semibold" pitchFamily="34" charset="-128"/>
              </a:rPr>
              <a:t>Дети </a:t>
            </a:r>
            <a:r>
              <a:rPr lang="ru-RU" sz="2400" dirty="0">
                <a:latin typeface="Yu Gothic UI Semibold" pitchFamily="34" charset="-128"/>
                <a:ea typeface="Yu Gothic UI Semibold" pitchFamily="34" charset="-128"/>
              </a:rPr>
              <a:t>не выделяют себя из объектов и субъектов окружающего мира, они ощущают себя естественной частью природы, органичное единство с ней. </a:t>
            </a:r>
            <a:endParaRPr lang="ru-RU" sz="2400" dirty="0" smtClean="0">
              <a:latin typeface="Yu Gothic UI Semibold" pitchFamily="34" charset="-128"/>
              <a:ea typeface="Yu Gothic UI Semibold" pitchFamily="34" charset="-128"/>
            </a:endParaRPr>
          </a:p>
          <a:p>
            <a:pPr indent="531813" algn="just"/>
            <a:r>
              <a:rPr lang="ru-RU" sz="2400" dirty="0" smtClean="0">
                <a:latin typeface="Yu Gothic UI Semibold" pitchFamily="34" charset="-128"/>
                <a:ea typeface="Yu Gothic UI Semibold" pitchFamily="34" charset="-128"/>
              </a:rPr>
              <a:t>Между </a:t>
            </a:r>
            <a:r>
              <a:rPr lang="ru-RU" sz="2400" dirty="0">
                <a:latin typeface="Yu Gothic UI Semibold" pitchFamily="34" charset="-128"/>
                <a:ea typeface="Yu Gothic UI Semibold" pitchFamily="34" charset="-128"/>
              </a:rPr>
              <a:t>ребёнком и субъектом среды образуются непосредственные объект-объектные, </a:t>
            </a:r>
            <a:r>
              <a:rPr lang="ru-RU" sz="2400" dirty="0" smtClean="0">
                <a:latin typeface="Yu Gothic UI Semibold" pitchFamily="34" charset="-128"/>
                <a:ea typeface="Yu Gothic UI Semibold" pitchFamily="34" charset="-128"/>
              </a:rPr>
              <a:t>меж-объектные </a:t>
            </a:r>
            <a:r>
              <a:rPr lang="ru-RU" sz="2400" dirty="0">
                <a:latin typeface="Yu Gothic UI Semibold" pitchFamily="34" charset="-128"/>
                <a:ea typeface="Yu Gothic UI Semibold" pitchFamily="34" charset="-128"/>
              </a:rPr>
              <a:t>отношения. </a:t>
            </a:r>
            <a:endParaRPr lang="ru-RU" sz="2400" dirty="0" smtClean="0">
              <a:latin typeface="Yu Gothic UI Semibold" pitchFamily="34" charset="-128"/>
              <a:ea typeface="Yu Gothic UI Semibold" pitchFamily="34" charset="-128"/>
            </a:endParaRPr>
          </a:p>
          <a:p>
            <a:pPr indent="531813" algn="just"/>
            <a:r>
              <a:rPr lang="ru-RU" sz="2400" dirty="0" smtClean="0">
                <a:latin typeface="Yu Gothic UI Semibold" pitchFamily="34" charset="-128"/>
                <a:ea typeface="Yu Gothic UI Semibold" pitchFamily="34" charset="-128"/>
              </a:rPr>
              <a:t>Ребёнок </a:t>
            </a:r>
            <a:r>
              <a:rPr lang="ru-RU" sz="2400" dirty="0">
                <a:latin typeface="Yu Gothic UI Semibold" pitchFamily="34" charset="-128"/>
                <a:ea typeface="Yu Gothic UI Semibold" pitchFamily="34" charset="-128"/>
              </a:rPr>
              <a:t>старшего дошкольного возраста открыт для того, чтобы воспринимать и присваивать экологические правила этих отношений, превращать их в свои привычки, в часть своей натуры. </a:t>
            </a:r>
          </a:p>
          <a:p>
            <a:pPr indent="531813" algn="just"/>
            <a:r>
              <a:rPr lang="ru-RU" sz="2400" dirty="0" smtClean="0">
                <a:latin typeface="Yu Gothic UI Semibold" pitchFamily="34" charset="-128"/>
                <a:ea typeface="Yu Gothic UI Semibold" pitchFamily="34" charset="-128"/>
              </a:rPr>
              <a:t>Этот </a:t>
            </a:r>
            <a:r>
              <a:rPr lang="ru-RU" sz="2400" dirty="0">
                <a:latin typeface="Yu Gothic UI Semibold" pitchFamily="34" charset="-128"/>
                <a:ea typeface="Yu Gothic UI Semibold" pitchFamily="34" charset="-128"/>
              </a:rPr>
              <a:t>возраст наиболее благоприятен для экологического </a:t>
            </a:r>
            <a:r>
              <a:rPr lang="ru-RU" sz="2400" dirty="0" smtClean="0">
                <a:latin typeface="Yu Gothic UI Semibold" pitchFamily="34" charset="-128"/>
                <a:ea typeface="Yu Gothic UI Semibold" pitchFamily="34" charset="-128"/>
              </a:rPr>
              <a:t>воздействия!!!</a:t>
            </a:r>
            <a:endParaRPr lang="ru-RU" sz="2400" dirty="0">
              <a:latin typeface="Yu Gothic UI Semibold" pitchFamily="34" charset="-128"/>
              <a:ea typeface="Yu Gothic UI Semibold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913" y="548680"/>
            <a:ext cx="88205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Yu Gothic UI Semibold" pitchFamily="34" charset="-128"/>
                <a:ea typeface="Yu Gothic UI Semibold" pitchFamily="34" charset="-128"/>
              </a:rPr>
              <a:t>Соответствующий дошкольному возрасту объём знаний основ экологической культуры ребёнок получает в семье, детском саду, через средства массовой информации. Влияние семьи на развитие начал экологической культуры ребёнка определяется отношением её членов к окружающей природе, общей культурой. Роль детского сада в этой связи определяется личностными и профессиональными качествами педагогов, условиями воспитания.</a:t>
            </a:r>
            <a:endParaRPr lang="ru-RU" sz="2400" b="1" dirty="0">
              <a:latin typeface="Yu Gothic UI Semibold" pitchFamily="34" charset="-128"/>
              <a:ea typeface="Yu Gothic UI Semibold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1484784"/>
            <a:ext cx="5940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580112" y="3861048"/>
            <a:ext cx="2628292" cy="273630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60916"/>
            <a:ext cx="3744416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597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Основываясь на деятельностном подходе в структуре развития основ экологической культуры детей старшего дошкольного возраста, можно выделить следующие компоненты:</a:t>
            </a:r>
            <a: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dirty="0" smtClean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2700" b="0" dirty="0" smtClean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dirty="0" smtClean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>• </a:t>
            </a:r>
            <a:r>
              <a:rPr lang="ru-RU" sz="2700" u="sng" dirty="0" smtClean="0">
                <a:solidFill>
                  <a:schemeClr val="tx2">
                    <a:lumMod val="75000"/>
                  </a:schemeClr>
                </a:solidFill>
                <a:latin typeface="Yu Gothic UI Semibold" pitchFamily="34" charset="-128"/>
                <a:ea typeface="Yu Gothic UI Semibold" pitchFamily="34" charset="-128"/>
              </a:rPr>
              <a:t>Деятельность 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  <a:latin typeface="Yu Gothic UI Semibold" pitchFamily="34" charset="-128"/>
                <a:ea typeface="Yu Gothic UI Semibold" pitchFamily="34" charset="-128"/>
              </a:rPr>
              <a:t>в природе</a:t>
            </a:r>
            <a: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>:</a:t>
            </a:r>
            <a:b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dirty="0">
                <a:latin typeface="Yu Gothic UI Semibold" pitchFamily="34" charset="-128"/>
                <a:ea typeface="Yu Gothic UI Semibold" pitchFamily="34" charset="-128"/>
              </a:rPr>
              <a:t>- </a:t>
            </a:r>
            <a: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  <a:t>восприятие природы;</a:t>
            </a:r>
            <a:b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  <a:t>- овладение знаниями, умениями, навыками;</a:t>
            </a:r>
            <a:b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  <a:t>- природоохранная деятельность</a:t>
            </a:r>
            <a:r>
              <a:rPr lang="ru-RU" sz="2700" b="0" dirty="0" smtClean="0">
                <a:latin typeface="Yu Gothic UI Semibold" pitchFamily="34" charset="-128"/>
                <a:ea typeface="Yu Gothic UI Semibold" pitchFamily="34" charset="-128"/>
              </a:rPr>
              <a:t>.</a:t>
            </a:r>
            <a:r>
              <a:rPr lang="ru-RU" sz="2700" b="0" dirty="0"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2700" b="0" dirty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dirty="0" smtClean="0"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2700" b="0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dirty="0" smtClean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>•</a:t>
            </a:r>
            <a: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> </a:t>
            </a:r>
            <a:r>
              <a:rPr lang="ru-RU" sz="2700" b="0" u="sng" dirty="0" err="1">
                <a:solidFill>
                  <a:schemeClr val="tx2">
                    <a:lumMod val="75000"/>
                  </a:schemeClr>
                </a:solidFill>
                <a:latin typeface="Yu Gothic UI Semibold" pitchFamily="34" charset="-128"/>
                <a:ea typeface="Yu Gothic UI Semibold" pitchFamily="34" charset="-128"/>
              </a:rPr>
              <a:t>Экологизация</a:t>
            </a:r>
            <a:r>
              <a:rPr lang="ru-RU" sz="2700" b="0" u="sng" dirty="0">
                <a:solidFill>
                  <a:schemeClr val="tx2">
                    <a:lumMod val="75000"/>
                  </a:schemeClr>
                </a:solidFill>
                <a:latin typeface="Yu Gothic UI Semibold" pitchFamily="34" charset="-128"/>
                <a:ea typeface="Yu Gothic UI Semibold" pitchFamily="34" charset="-128"/>
              </a:rPr>
              <a:t> сознания</a:t>
            </a:r>
            <a: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>:</a:t>
            </a:r>
            <a:br>
              <a:rPr lang="ru-RU" sz="27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dirty="0">
                <a:latin typeface="Yu Gothic UI Semibold" pitchFamily="34" charset="-128"/>
                <a:ea typeface="Yu Gothic UI Semibold" pitchFamily="34" charset="-128"/>
              </a:rPr>
              <a:t>- </a:t>
            </a:r>
            <a: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  <a:t>потребности, установки, интересы;</a:t>
            </a:r>
            <a:b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  <a:t>- эмоции, переживания, чувства;</a:t>
            </a:r>
            <a:b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700" b="0" cap="none" dirty="0" smtClean="0">
                <a:latin typeface="Yu Gothic UI Semibold" pitchFamily="34" charset="-128"/>
                <a:ea typeface="Yu Gothic UI Semibold" pitchFamily="34" charset="-128"/>
              </a:rPr>
              <a:t>- эстетические и этические оценки</a:t>
            </a:r>
            <a:r>
              <a:rPr lang="ru-RU" sz="2700" b="0" dirty="0" smtClean="0">
                <a:latin typeface="Yu Gothic UI Semibold" pitchFamily="34" charset="-128"/>
                <a:ea typeface="Yu Gothic UI Semibold" pitchFamily="34" charset="-128"/>
              </a:rPr>
              <a:t>.</a:t>
            </a:r>
            <a:r>
              <a:rPr lang="ru-RU" b="0" dirty="0"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b="0" dirty="0">
                <a:latin typeface="Yu Gothic UI Semibold" pitchFamily="34" charset="-128"/>
                <a:ea typeface="Yu Gothic UI Semibold" pitchFamily="34" charset="-128"/>
              </a:rPr>
            </a:br>
            <a:endParaRPr lang="ru-RU" b="0" dirty="0">
              <a:latin typeface="Yu Gothic UI Semibold" pitchFamily="34" charset="-128"/>
              <a:ea typeface="Yu Gothic UI Semibold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5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362075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   - Экологические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занятия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Экологические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экскурсии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Уроки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доброты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Уроки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мышления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Экологические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кружки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Экологические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конкурсы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КВН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, аукционы, викторины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Экологические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акции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Трудовой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десант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Зеленый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патруль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Клуб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исследователей природы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latin typeface="Franklin Gothic Book"/>
                <a:ea typeface="+mn-ea"/>
                <a:cs typeface="+mn-cs"/>
              </a:rPr>
              <a:t>- Лаборатория </a:t>
            </a:r>
            <a:r>
              <a:rPr lang="ru-RU" sz="3100" cap="none" dirty="0">
                <a:latin typeface="Franklin Gothic Book"/>
                <a:ea typeface="+mn-ea"/>
                <a:cs typeface="+mn-cs"/>
              </a:rPr>
              <a:t>юного эколога</a:t>
            </a:r>
            <a:br>
              <a:rPr lang="ru-RU" sz="3100" cap="none" dirty="0">
                <a:latin typeface="Franklin Gothic Book"/>
                <a:ea typeface="+mn-ea"/>
                <a:cs typeface="+mn-cs"/>
              </a:rPr>
            </a:br>
            <a:r>
              <a:rPr lang="ru-RU" sz="3100" cap="none" dirty="0" smtClean="0">
                <a:solidFill>
                  <a:schemeClr val="tx2"/>
                </a:solidFill>
                <a:latin typeface="Franklin Gothic Book"/>
                <a:ea typeface="+mn-ea"/>
                <a:cs typeface="+mn-cs"/>
              </a:rPr>
              <a:t/>
            </a:r>
            <a:br>
              <a:rPr lang="ru-RU" sz="3100" cap="none" dirty="0" smtClean="0">
                <a:solidFill>
                  <a:schemeClr val="tx2"/>
                </a:solidFill>
                <a:latin typeface="Franklin Gothic Book"/>
                <a:ea typeface="+mn-ea"/>
                <a:cs typeface="+mn-cs"/>
              </a:rPr>
            </a:br>
            <a:r>
              <a:rPr lang="ru-RU" sz="2000" cap="none" dirty="0">
                <a:solidFill>
                  <a:srgbClr val="4E3B30"/>
                </a:solidFill>
                <a:latin typeface="Franklin Gothic Book"/>
                <a:ea typeface="+mn-ea"/>
                <a:cs typeface="+mn-cs"/>
              </a:rPr>
              <a:t/>
            </a:r>
            <a:br>
              <a:rPr lang="ru-RU" sz="2000" cap="none" dirty="0">
                <a:solidFill>
                  <a:srgbClr val="4E3B30"/>
                </a:solidFill>
                <a:latin typeface="Franklin Gothic Book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284" y="294621"/>
            <a:ext cx="8856983" cy="1152127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формы </a:t>
            </a:r>
            <a:r>
              <a:rPr lang="ru-RU" sz="280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работы по экологическому воспитанию старших дошкольников 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16216" y="4306079"/>
            <a:ext cx="1867744" cy="216024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72" y="4149080"/>
            <a:ext cx="2628800" cy="247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16831"/>
            <a:ext cx="7772400" cy="2304257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0" dirty="0" smtClean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>   - </a:t>
            </a: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составление экологических карт;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панорама добрых дел;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ведение фенологических календарей;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экологические музеи;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день экологического творчества;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экологические игры;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экологические сказки;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экологические тренинги;</a:t>
            </a:r>
            <a:b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3100" b="0" cap="none" dirty="0" smtClean="0">
                <a:latin typeface="Yu Gothic UI Semibold" pitchFamily="34" charset="-128"/>
                <a:ea typeface="Yu Gothic UI Semibold" pitchFamily="34" charset="-128"/>
              </a:rPr>
              <a:t>- театрализация, инсценировки</a:t>
            </a:r>
            <a:r>
              <a:rPr lang="ru-RU" sz="3200" b="0" dirty="0" smtClean="0">
                <a:latin typeface="Yu Gothic UI Semibold" pitchFamily="34" charset="-128"/>
                <a:ea typeface="Yu Gothic UI Semibold" pitchFamily="34" charset="-128"/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332657"/>
            <a:ext cx="8784975" cy="1440159"/>
          </a:xfrm>
        </p:spPr>
        <p:txBody>
          <a:bodyPr/>
          <a:lstStyle/>
          <a:p>
            <a:pPr lvl="0" algn="ctr"/>
            <a:r>
              <a:rPr lang="ru-RU" sz="3200" cap="all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Medium"/>
              </a:rPr>
              <a:t>методы </a:t>
            </a:r>
            <a:r>
              <a:rPr lang="ru-RU" sz="3200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Medium"/>
              </a:rPr>
              <a:t>работы по экологическому воспитанию старших дошкольников 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70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8784976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Дидактические игры как средство  экологического развития старших дошкольников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itchFamily="34" charset="-128"/>
              <a:ea typeface="Yu Gothic UI Semibold" pitchFamily="34" charset="-128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894322" y="1523388"/>
            <a:ext cx="5276008" cy="118553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Экологические дидактические игры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990762" y="27089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07263" y="2715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13178" y="2715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80468" y="3693678"/>
            <a:ext cx="1927636" cy="27557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</a:rPr>
              <a:t>Игры на ознакомление с явлениями природы</a:t>
            </a:r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5616" y="3687328"/>
            <a:ext cx="2232248" cy="275570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Игры на ознакомление с многообразием растительного и животного мира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40708" y="3700028"/>
            <a:ext cx="2229573" cy="27557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Игры на формирование нравственного отношения в природе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9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476673"/>
            <a:ext cx="7772400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Для ребёнка-выпускника детского сада характерны следующие показатели сформированности основ экологической культуры</a:t>
            </a:r>
            <a:r>
              <a:rPr lang="ru-RU" sz="2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  <a:t>:</a:t>
            </a:r>
            <a:br>
              <a:rPr lang="ru-RU" sz="2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2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/>
            </a:r>
            <a:br>
              <a:rPr lang="ru-RU" sz="22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200" b="0" dirty="0">
                <a:solidFill>
                  <a:schemeClr val="tx2"/>
                </a:solidFill>
                <a:latin typeface="Yu Gothic UI Semibold" pitchFamily="34" charset="-128"/>
                <a:ea typeface="Yu Gothic UI Semibold" pitchFamily="34" charset="-128"/>
              </a:rPr>
              <a:t>• </a:t>
            </a:r>
            <a: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  <a:t>проявляет интерес к объектам окружающего мира, условиям жизни людей, растений, животных, пытается оценивать их состояние с позиции «хорошо – плохо»;</a:t>
            </a:r>
            <a:b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  <a:t>• с желанием участвует в экологически ориентированной деятельности;</a:t>
            </a:r>
            <a:b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  <a:t>• эмоционально реагирует при встрече с прекрасным и пытается передать свои чувства в доступных видах творчества (рассказ, рисунок и т. п.) ;</a:t>
            </a:r>
            <a:b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  <a:t>• старается выполнить правила поведения на улице, в транспорте, во время прогулок и др. ;</a:t>
            </a:r>
            <a:b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  <a:t>• проявляет готовность оказать помощь нуждающимся в ней людям, животным, растениям;</a:t>
            </a:r>
            <a:b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</a:br>
            <a:r>
              <a:rPr lang="ru-RU" sz="2200" b="0" cap="none" dirty="0" smtClean="0">
                <a:latin typeface="Yu Gothic UI Semibold" pitchFamily="34" charset="-128"/>
                <a:ea typeface="Yu Gothic UI Semibold" pitchFamily="34" charset="-128"/>
              </a:rPr>
              <a:t>• пытается контролировать своё поведение, поступки, чтобы не причинить вреда окружающей среде.</a:t>
            </a:r>
            <a:r>
              <a:rPr lang="ru-RU" b="0" cap="none" dirty="0" smtClean="0">
                <a:latin typeface="Arimo"/>
              </a:rPr>
              <a:t/>
            </a:r>
            <a:br>
              <a:rPr lang="ru-RU" b="0" cap="none" dirty="0" smtClean="0">
                <a:latin typeface="Arimo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ru-RU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962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580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Воспитание экологической культуры у детей старшего дошкольного возраста</vt:lpstr>
      <vt:lpstr>Презентация PowerPoint</vt:lpstr>
      <vt:lpstr>Презентация PowerPoint</vt:lpstr>
      <vt:lpstr>Презентация PowerPoint</vt:lpstr>
      <vt:lpstr>Основываясь на деятельностном подходе в структуре развития основ экологической культуры детей старшего дошкольного возраста, можно выделить следующие компоненты:   • Деятельность в природе: - восприятие природы; - овладение знаниями, умениями, навыками; - природоохранная деятельность.  • Экологизация сознания: - потребности, установки, интересы; - эмоции, переживания, чувства; - эстетические и этические оценки. </vt:lpstr>
      <vt:lpstr>   - Экологические занятия - Экологические экскурсии - Уроки доброты - Уроки мышления - Экологические кружки - Экологические конкурсы - КВН, аукционы, викторины - Экологические акции - Трудовой десант - Зеленый патруль - Клуб исследователей природы - Лаборатория юного эколога   </vt:lpstr>
      <vt:lpstr>   - составление экологических карт; - панорама добрых дел; - ведение фенологических календарей; - экологические музеи; - день экологического творчества; - экологические игры; - экологические сказки; - экологические тренинги; - театрализация, инсценировки. </vt:lpstr>
      <vt:lpstr>Презентация PowerPoint</vt:lpstr>
      <vt:lpstr>Для ребёнка-выпускника детского сада характерны следующие показатели сформированности основ экологической культуры:  • проявляет интерес к объектам окружающего мира, условиям жизни людей, растений, животных, пытается оценивать их состояние с позиции «хорошо – плохо»; • с желанием участвует в экологически ориентированной деятельности; • эмоционально реагирует при встрече с прекрасным и пытается передать свои чувства в доступных видах творчества (рассказ, рисунок и т. п.) ; • старается выполнить правила поведения на улице, в транспорте, во время прогулок и др. ; • проявляет готовность оказать помощь нуждающимся в ней людям, животным, растениям; • пытается контролировать своё поведение, поступки, чтобы не причинить вреда окружающей среде.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User</cp:lastModifiedBy>
  <cp:revision>23</cp:revision>
  <dcterms:created xsi:type="dcterms:W3CDTF">2014-08-13T11:18:13Z</dcterms:created>
  <dcterms:modified xsi:type="dcterms:W3CDTF">2023-10-03T08:10:13Z</dcterms:modified>
</cp:coreProperties>
</file>