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9BD52-5950-4F4F-8684-D99FAF53D51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CC8F-F76F-44D9-871F-21C09AA99605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Picture 2" descr="http://www.hqoboi.com/img/other2/svobodnaya-tematika_195.jpg"/>
          <p:cNvPicPr>
            <a:picLocks noChangeAspect="1" noChangeArrowheads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" name="Picture 4" descr="110.png"/>
          <p:cNvPicPr>
            <a:picLocks noChangeAspect="1" noChangeArrowheads="1"/>
          </p:cNvPicPr>
          <p:nvPr userDrawn="1"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95536" y="3068960"/>
            <a:ext cx="2195736" cy="2195736"/>
          </a:xfrm>
          <a:prstGeom prst="rect">
            <a:avLst/>
          </a:prstGeom>
          <a:noFill/>
        </p:spPr>
      </p:pic>
      <p:pic>
        <p:nvPicPr>
          <p:cNvPr id="11" name="Picture 12" descr="http://li-web.ru/"/>
          <p:cNvPicPr>
            <a:picLocks noChangeAspect="1" noChangeArrowheads="1"/>
          </p:cNvPicPr>
          <p:nvPr userDrawn="1"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23528" y="4509120"/>
            <a:ext cx="2573808" cy="1693566"/>
          </a:xfrm>
          <a:prstGeom prst="rect">
            <a:avLst/>
          </a:prstGeom>
          <a:noFill/>
        </p:spPr>
      </p:pic>
      <p:pic>
        <p:nvPicPr>
          <p:cNvPr id="14" name="Picture 14" descr="http://s55.radikal.ru/i150/1107/cb/9858ef343a07.png"/>
          <p:cNvPicPr>
            <a:picLocks noChangeAspect="1" noChangeArrowheads="1"/>
          </p:cNvPicPr>
          <p:nvPr userDrawn="1"/>
        </p:nvPicPr>
        <p:blipFill>
          <a:blip r:embed="rId5" cstate="screen"/>
          <a:srcRect/>
          <a:stretch>
            <a:fillRect/>
          </a:stretch>
        </p:blipFill>
        <p:spPr bwMode="auto">
          <a:xfrm rot="4440927">
            <a:off x="2998308" y="1462702"/>
            <a:ext cx="520003" cy="465789"/>
          </a:xfrm>
          <a:prstGeom prst="rect">
            <a:avLst/>
          </a:prstGeom>
          <a:noFill/>
        </p:spPr>
      </p:pic>
      <p:pic>
        <p:nvPicPr>
          <p:cNvPr id="15" name="Picture 14" descr="http://s55.radikal.ru/i150/1107/cb/9858ef343a07.png"/>
          <p:cNvPicPr>
            <a:picLocks noChangeAspect="1" noChangeArrowheads="1"/>
          </p:cNvPicPr>
          <p:nvPr userDrawn="1"/>
        </p:nvPicPr>
        <p:blipFill>
          <a:blip r:embed="rId6" cstate="screen"/>
          <a:srcRect/>
          <a:stretch>
            <a:fillRect/>
          </a:stretch>
        </p:blipFill>
        <p:spPr bwMode="auto">
          <a:xfrm rot="834491">
            <a:off x="1691680" y="1194048"/>
            <a:ext cx="647377" cy="579883"/>
          </a:xfrm>
          <a:prstGeom prst="rect">
            <a:avLst/>
          </a:prstGeom>
          <a:noFill/>
        </p:spPr>
      </p:pic>
      <p:pic>
        <p:nvPicPr>
          <p:cNvPr id="16" name="Picture 14" descr="http://s55.radikal.ru/i150/1107/cb/9858ef343a07.png"/>
          <p:cNvPicPr>
            <a:picLocks noChangeAspect="1" noChangeArrowheads="1"/>
          </p:cNvPicPr>
          <p:nvPr userDrawn="1"/>
        </p:nvPicPr>
        <p:blipFill>
          <a:blip r:embed="rId7" cstate="screen"/>
          <a:srcRect/>
          <a:stretch>
            <a:fillRect/>
          </a:stretch>
        </p:blipFill>
        <p:spPr bwMode="auto">
          <a:xfrm rot="20765509" flipH="1">
            <a:off x="2467716" y="455488"/>
            <a:ext cx="474757" cy="425260"/>
          </a:xfrm>
          <a:prstGeom prst="rect">
            <a:avLst/>
          </a:prstGeom>
          <a:noFill/>
        </p:spPr>
      </p:pic>
      <p:pic>
        <p:nvPicPr>
          <p:cNvPr id="17" name="Picture 14" descr="http://s55.radikal.ru/i150/1107/cb/9858ef343a07.png"/>
          <p:cNvPicPr>
            <a:picLocks noChangeAspect="1" noChangeArrowheads="1"/>
          </p:cNvPicPr>
          <p:nvPr userDrawn="1"/>
        </p:nvPicPr>
        <p:blipFill>
          <a:blip r:embed="rId8" cstate="screen"/>
          <a:srcRect/>
          <a:stretch>
            <a:fillRect/>
          </a:stretch>
        </p:blipFill>
        <p:spPr bwMode="auto">
          <a:xfrm rot="17860795" flipH="1">
            <a:off x="2387954" y="1542099"/>
            <a:ext cx="282402" cy="252959"/>
          </a:xfrm>
          <a:prstGeom prst="rect">
            <a:avLst/>
          </a:prstGeom>
          <a:noFill/>
        </p:spPr>
      </p:pic>
      <p:pic>
        <p:nvPicPr>
          <p:cNvPr id="18" name="Picture 14" descr="http://s55.radikal.ru/i150/1107/cb/9858ef343a07.png"/>
          <p:cNvPicPr>
            <a:picLocks noChangeAspect="1" noChangeArrowheads="1"/>
          </p:cNvPicPr>
          <p:nvPr userDrawn="1"/>
        </p:nvPicPr>
        <p:blipFill>
          <a:blip r:embed="rId8" cstate="screen"/>
          <a:srcRect/>
          <a:stretch>
            <a:fillRect/>
          </a:stretch>
        </p:blipFill>
        <p:spPr bwMode="auto">
          <a:xfrm rot="1184213" flipH="1">
            <a:off x="3250070" y="372908"/>
            <a:ext cx="282402" cy="252959"/>
          </a:xfrm>
          <a:prstGeom prst="rect">
            <a:avLst/>
          </a:prstGeom>
          <a:noFill/>
        </p:spPr>
      </p:pic>
      <p:pic>
        <p:nvPicPr>
          <p:cNvPr id="19" name="Picture 24" descr="http://kira-scrap.ru/KATALOG/OFORMLENIE/1/0_8ba16_f0ee499e_L.png"/>
          <p:cNvPicPr>
            <a:picLocks noChangeAspect="1" noChangeArrowheads="1"/>
          </p:cNvPicPr>
          <p:nvPr userDrawn="1"/>
        </p:nvPicPr>
        <p:blipFill>
          <a:blip r:embed="rId9" cstate="screen"/>
          <a:srcRect/>
          <a:stretch>
            <a:fillRect/>
          </a:stretch>
        </p:blipFill>
        <p:spPr bwMode="auto">
          <a:xfrm>
            <a:off x="3059832" y="0"/>
            <a:ext cx="4762500" cy="2295526"/>
          </a:xfrm>
          <a:prstGeom prst="rect">
            <a:avLst/>
          </a:prstGeom>
          <a:noFill/>
        </p:spPr>
      </p:pic>
      <p:pic>
        <p:nvPicPr>
          <p:cNvPr id="21" name="Picture 14" descr="http://s55.radikal.ru/i150/1107/cb/9858ef343a07.png"/>
          <p:cNvPicPr>
            <a:picLocks noChangeAspect="1" noChangeArrowheads="1"/>
          </p:cNvPicPr>
          <p:nvPr userDrawn="1"/>
        </p:nvPicPr>
        <p:blipFill>
          <a:blip r:embed="rId10" cstate="screen"/>
          <a:srcRect/>
          <a:stretch>
            <a:fillRect/>
          </a:stretch>
        </p:blipFill>
        <p:spPr bwMode="auto">
          <a:xfrm rot="4760048">
            <a:off x="2262221" y="1712230"/>
            <a:ext cx="728934" cy="886319"/>
          </a:xfrm>
          <a:prstGeom prst="rect">
            <a:avLst/>
          </a:prstGeom>
          <a:noFill/>
        </p:spPr>
      </p:pic>
      <p:sp>
        <p:nvSpPr>
          <p:cNvPr id="23" name="Прямоугольник 22"/>
          <p:cNvSpPr/>
          <p:nvPr userDrawn="1"/>
        </p:nvSpPr>
        <p:spPr>
          <a:xfrm>
            <a:off x="0" y="0"/>
            <a:ext cx="9144000" cy="6858001"/>
          </a:xfrm>
          <a:prstGeom prst="rect">
            <a:avLst/>
          </a:prstGeom>
          <a:noFill/>
          <a:ln w="222250" cmpd="tri">
            <a:solidFill>
              <a:srgbClr val="00B0F0">
                <a:alpha val="87000"/>
              </a:srgbClr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4" name="Picture 26" descr="http://img-fotki.yandex.ru/get/9512/16969765.1e5/0_8ba0d_a93542ba_orig.png"/>
          <p:cNvPicPr>
            <a:picLocks noChangeAspect="1" noChangeArrowheads="1"/>
          </p:cNvPicPr>
          <p:nvPr userDrawn="1"/>
        </p:nvPicPr>
        <p:blipFill>
          <a:blip r:embed="rId11" cstate="screen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187624" y="548680"/>
            <a:ext cx="3960440" cy="3960440"/>
          </a:xfrm>
          <a:prstGeom prst="rect">
            <a:avLst/>
          </a:prstGeom>
          <a:noFill/>
        </p:spPr>
      </p:pic>
      <p:pic>
        <p:nvPicPr>
          <p:cNvPr id="20" name="Picture 14" descr="http://s55.radikal.ru/i150/1107/cb/9858ef343a07.png"/>
          <p:cNvPicPr>
            <a:picLocks noChangeAspect="1" noChangeArrowheads="1"/>
          </p:cNvPicPr>
          <p:nvPr userDrawn="1"/>
        </p:nvPicPr>
        <p:blipFill>
          <a:blip r:embed="rId10" cstate="screen"/>
          <a:srcRect/>
          <a:stretch>
            <a:fillRect/>
          </a:stretch>
        </p:blipFill>
        <p:spPr bwMode="auto">
          <a:xfrm rot="3367660">
            <a:off x="2629973" y="626837"/>
            <a:ext cx="727507" cy="885062"/>
          </a:xfrm>
          <a:prstGeom prst="rect">
            <a:avLst/>
          </a:prstGeom>
          <a:noFill/>
        </p:spPr>
      </p:pic>
      <p:pic>
        <p:nvPicPr>
          <p:cNvPr id="22" name="Picture 26" descr="http://img-fotki.yandex.ru/get/9512/16969765.1e5/0_8ba0d_a93542ba_orig.png"/>
          <p:cNvPicPr>
            <a:picLocks noChangeAspect="1" noChangeArrowheads="1"/>
          </p:cNvPicPr>
          <p:nvPr userDrawn="1"/>
        </p:nvPicPr>
        <p:blipFill>
          <a:blip r:embed="rId11" cstate="screen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99592" y="0"/>
            <a:ext cx="3960440" cy="3960440"/>
          </a:xfrm>
          <a:prstGeom prst="rect">
            <a:avLst/>
          </a:prstGeom>
          <a:noFill/>
        </p:spPr>
      </p:pic>
      <p:pic>
        <p:nvPicPr>
          <p:cNvPr id="12" name="Picture 14" descr="http://s55.radikal.ru/i150/1107/cb/9858ef343a07.png"/>
          <p:cNvPicPr>
            <a:picLocks noChangeAspect="1" noChangeArrowheads="1"/>
          </p:cNvPicPr>
          <p:nvPr userDrawn="1"/>
        </p:nvPicPr>
        <p:blipFill>
          <a:blip r:embed="rId12" cstate="screen"/>
          <a:srcRect/>
          <a:stretch>
            <a:fillRect/>
          </a:stretch>
        </p:blipFill>
        <p:spPr bwMode="auto">
          <a:xfrm rot="2685555">
            <a:off x="626085" y="1528055"/>
            <a:ext cx="1617183" cy="213885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9BD52-5950-4F4F-8684-D99FAF53D51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CC8F-F76F-44D9-871F-21C09AA996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9BD52-5950-4F4F-8684-D99FAF53D51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CC8F-F76F-44D9-871F-21C09AA99605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218" name="Picture 2" descr="http://www.hqoboi.com/img/other2/svobodnaya-tematika_195.jpg"/>
          <p:cNvPicPr>
            <a:picLocks noChangeAspect="1" noChangeArrowheads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9220" name="Picture 4" descr="110.png"/>
          <p:cNvPicPr>
            <a:picLocks noChangeAspect="1" noChangeArrowheads="1"/>
          </p:cNvPicPr>
          <p:nvPr userDrawn="1"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95536" y="3068960"/>
            <a:ext cx="2195736" cy="2195736"/>
          </a:xfrm>
          <a:prstGeom prst="rect">
            <a:avLst/>
          </a:prstGeom>
          <a:noFill/>
        </p:spPr>
      </p:pic>
      <p:pic>
        <p:nvPicPr>
          <p:cNvPr id="9228" name="Picture 12" descr="http://li-web.ru/"/>
          <p:cNvPicPr>
            <a:picLocks noChangeAspect="1" noChangeArrowheads="1"/>
          </p:cNvPicPr>
          <p:nvPr userDrawn="1"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23528" y="4509120"/>
            <a:ext cx="2573808" cy="1693566"/>
          </a:xfrm>
          <a:prstGeom prst="rect">
            <a:avLst/>
          </a:prstGeom>
          <a:noFill/>
        </p:spPr>
      </p:pic>
      <p:pic>
        <p:nvPicPr>
          <p:cNvPr id="17" name="Picture 14" descr="http://s55.radikal.ru/i150/1107/cb/9858ef343a07.png"/>
          <p:cNvPicPr>
            <a:picLocks noChangeAspect="1" noChangeArrowheads="1"/>
          </p:cNvPicPr>
          <p:nvPr userDrawn="1"/>
        </p:nvPicPr>
        <p:blipFill>
          <a:blip r:embed="rId5" cstate="screen"/>
          <a:srcRect/>
          <a:stretch>
            <a:fillRect/>
          </a:stretch>
        </p:blipFill>
        <p:spPr bwMode="auto">
          <a:xfrm rot="4440927">
            <a:off x="3130519" y="1462702"/>
            <a:ext cx="520003" cy="465789"/>
          </a:xfrm>
          <a:prstGeom prst="rect">
            <a:avLst/>
          </a:prstGeom>
          <a:noFill/>
        </p:spPr>
      </p:pic>
      <p:pic>
        <p:nvPicPr>
          <p:cNvPr id="18" name="Picture 14" descr="http://s55.radikal.ru/i150/1107/cb/9858ef343a07.png"/>
          <p:cNvPicPr>
            <a:picLocks noChangeAspect="1" noChangeArrowheads="1"/>
          </p:cNvPicPr>
          <p:nvPr userDrawn="1"/>
        </p:nvPicPr>
        <p:blipFill>
          <a:blip r:embed="rId6" cstate="screen"/>
          <a:srcRect/>
          <a:stretch>
            <a:fillRect/>
          </a:stretch>
        </p:blipFill>
        <p:spPr bwMode="auto">
          <a:xfrm rot="834491">
            <a:off x="1823891" y="1194048"/>
            <a:ext cx="647377" cy="579883"/>
          </a:xfrm>
          <a:prstGeom prst="rect">
            <a:avLst/>
          </a:prstGeom>
          <a:noFill/>
        </p:spPr>
      </p:pic>
      <p:pic>
        <p:nvPicPr>
          <p:cNvPr id="22" name="Picture 14" descr="http://s55.radikal.ru/i150/1107/cb/9858ef343a07.png"/>
          <p:cNvPicPr>
            <a:picLocks noChangeAspect="1" noChangeArrowheads="1"/>
          </p:cNvPicPr>
          <p:nvPr userDrawn="1"/>
        </p:nvPicPr>
        <p:blipFill>
          <a:blip r:embed="rId7" cstate="screen"/>
          <a:srcRect/>
          <a:stretch>
            <a:fillRect/>
          </a:stretch>
        </p:blipFill>
        <p:spPr bwMode="auto">
          <a:xfrm rot="20765509" flipH="1">
            <a:off x="2599927" y="455488"/>
            <a:ext cx="474757" cy="425260"/>
          </a:xfrm>
          <a:prstGeom prst="rect">
            <a:avLst/>
          </a:prstGeom>
          <a:noFill/>
        </p:spPr>
      </p:pic>
      <p:pic>
        <p:nvPicPr>
          <p:cNvPr id="24" name="Picture 14" descr="http://s55.radikal.ru/i150/1107/cb/9858ef343a07.png"/>
          <p:cNvPicPr>
            <a:picLocks noChangeAspect="1" noChangeArrowheads="1"/>
          </p:cNvPicPr>
          <p:nvPr userDrawn="1"/>
        </p:nvPicPr>
        <p:blipFill>
          <a:blip r:embed="rId8" cstate="screen"/>
          <a:srcRect/>
          <a:stretch>
            <a:fillRect/>
          </a:stretch>
        </p:blipFill>
        <p:spPr bwMode="auto">
          <a:xfrm rot="17860795" flipH="1">
            <a:off x="2520165" y="1542099"/>
            <a:ext cx="282402" cy="252959"/>
          </a:xfrm>
          <a:prstGeom prst="rect">
            <a:avLst/>
          </a:prstGeom>
          <a:noFill/>
        </p:spPr>
      </p:pic>
      <p:pic>
        <p:nvPicPr>
          <p:cNvPr id="25" name="Picture 14" descr="http://s55.radikal.ru/i150/1107/cb/9858ef343a07.png"/>
          <p:cNvPicPr>
            <a:picLocks noChangeAspect="1" noChangeArrowheads="1"/>
          </p:cNvPicPr>
          <p:nvPr userDrawn="1"/>
        </p:nvPicPr>
        <p:blipFill>
          <a:blip r:embed="rId8" cstate="screen"/>
          <a:srcRect/>
          <a:stretch>
            <a:fillRect/>
          </a:stretch>
        </p:blipFill>
        <p:spPr bwMode="auto">
          <a:xfrm rot="1184213" flipH="1">
            <a:off x="3382281" y="372908"/>
            <a:ext cx="282402" cy="252959"/>
          </a:xfrm>
          <a:prstGeom prst="rect">
            <a:avLst/>
          </a:prstGeom>
          <a:noFill/>
        </p:spPr>
      </p:pic>
      <p:pic>
        <p:nvPicPr>
          <p:cNvPr id="9240" name="Picture 24" descr="http://kira-scrap.ru/KATALOG/OFORMLENIE/1/0_8ba16_f0ee499e_L.png"/>
          <p:cNvPicPr>
            <a:picLocks noChangeAspect="1" noChangeArrowheads="1"/>
          </p:cNvPicPr>
          <p:nvPr userDrawn="1"/>
        </p:nvPicPr>
        <p:blipFill>
          <a:blip r:embed="rId9" cstate="screen"/>
          <a:srcRect/>
          <a:stretch>
            <a:fillRect/>
          </a:stretch>
        </p:blipFill>
        <p:spPr bwMode="auto">
          <a:xfrm>
            <a:off x="3347864" y="0"/>
            <a:ext cx="4762500" cy="2295526"/>
          </a:xfrm>
          <a:prstGeom prst="rect">
            <a:avLst/>
          </a:prstGeom>
          <a:noFill/>
        </p:spPr>
      </p:pic>
      <p:pic>
        <p:nvPicPr>
          <p:cNvPr id="36" name="Picture 14" descr="http://s55.radikal.ru/i150/1107/cb/9858ef343a07.png"/>
          <p:cNvPicPr>
            <a:picLocks noChangeAspect="1" noChangeArrowheads="1"/>
          </p:cNvPicPr>
          <p:nvPr userDrawn="1"/>
        </p:nvPicPr>
        <p:blipFill>
          <a:blip r:embed="rId10" cstate="screen"/>
          <a:srcRect/>
          <a:stretch>
            <a:fillRect/>
          </a:stretch>
        </p:blipFill>
        <p:spPr bwMode="auto">
          <a:xfrm rot="4760048">
            <a:off x="2262221" y="1712230"/>
            <a:ext cx="728934" cy="886319"/>
          </a:xfrm>
          <a:prstGeom prst="rect">
            <a:avLst/>
          </a:prstGeom>
          <a:noFill/>
        </p:spPr>
      </p:pic>
      <p:pic>
        <p:nvPicPr>
          <p:cNvPr id="37" name="Picture 14" descr="http://s55.radikal.ru/i150/1107/cb/9858ef343a07.png"/>
          <p:cNvPicPr>
            <a:picLocks noChangeAspect="1" noChangeArrowheads="1"/>
          </p:cNvPicPr>
          <p:nvPr userDrawn="1"/>
        </p:nvPicPr>
        <p:blipFill>
          <a:blip r:embed="rId10" cstate="screen"/>
          <a:srcRect/>
          <a:stretch>
            <a:fillRect/>
          </a:stretch>
        </p:blipFill>
        <p:spPr bwMode="auto">
          <a:xfrm rot="3367660">
            <a:off x="2629973" y="626837"/>
            <a:ext cx="727507" cy="885062"/>
          </a:xfrm>
          <a:prstGeom prst="rect">
            <a:avLst/>
          </a:prstGeom>
          <a:noFill/>
        </p:spPr>
      </p:pic>
      <p:pic>
        <p:nvPicPr>
          <p:cNvPr id="38" name="Picture 26" descr="http://img-fotki.yandex.ru/get/9512/16969765.1e5/0_8ba0d_a93542ba_orig.png"/>
          <p:cNvPicPr>
            <a:picLocks noChangeAspect="1" noChangeArrowheads="1"/>
          </p:cNvPicPr>
          <p:nvPr userDrawn="1"/>
        </p:nvPicPr>
        <p:blipFill>
          <a:blip r:embed="rId11" cstate="screen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99592" y="0"/>
            <a:ext cx="3960440" cy="3960440"/>
          </a:xfrm>
          <a:prstGeom prst="rect">
            <a:avLst/>
          </a:prstGeom>
          <a:noFill/>
        </p:spPr>
      </p:pic>
      <p:pic>
        <p:nvPicPr>
          <p:cNvPr id="39" name="Picture 26" descr="http://img-fotki.yandex.ru/get/9512/16969765.1e5/0_8ba0d_a93542ba_orig.png"/>
          <p:cNvPicPr>
            <a:picLocks noChangeAspect="1" noChangeArrowheads="1"/>
          </p:cNvPicPr>
          <p:nvPr userDrawn="1"/>
        </p:nvPicPr>
        <p:blipFill>
          <a:blip r:embed="rId11" cstate="screen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51992" y="152400"/>
            <a:ext cx="3960440" cy="3960440"/>
          </a:xfrm>
          <a:prstGeom prst="rect">
            <a:avLst/>
          </a:prstGeom>
          <a:noFill/>
        </p:spPr>
      </p:pic>
      <p:pic>
        <p:nvPicPr>
          <p:cNvPr id="9230" name="Picture 14" descr="http://s55.radikal.ru/i150/1107/cb/9858ef343a07.png"/>
          <p:cNvPicPr>
            <a:picLocks noChangeAspect="1" noChangeArrowheads="1"/>
          </p:cNvPicPr>
          <p:nvPr userDrawn="1"/>
        </p:nvPicPr>
        <p:blipFill>
          <a:blip r:embed="rId12" cstate="screen"/>
          <a:srcRect/>
          <a:stretch>
            <a:fillRect/>
          </a:stretch>
        </p:blipFill>
        <p:spPr bwMode="auto">
          <a:xfrm rot="2525172">
            <a:off x="684484" y="1607470"/>
            <a:ext cx="1617183" cy="2138855"/>
          </a:xfrm>
          <a:prstGeom prst="rect">
            <a:avLst/>
          </a:prstGeom>
          <a:noFill/>
        </p:spPr>
      </p:pic>
      <p:sp>
        <p:nvSpPr>
          <p:cNvPr id="35" name="Прямоугольник 34"/>
          <p:cNvSpPr/>
          <p:nvPr userDrawn="1"/>
        </p:nvSpPr>
        <p:spPr>
          <a:xfrm>
            <a:off x="0" y="116632"/>
            <a:ext cx="9144000" cy="6858000"/>
          </a:xfrm>
          <a:prstGeom prst="rect">
            <a:avLst/>
          </a:prstGeom>
          <a:solidFill>
            <a:srgbClr val="E3DFF7">
              <a:alpha val="69000"/>
            </a:srgbClr>
          </a:solidFill>
          <a:ln w="222250" cmpd="tri">
            <a:solidFill>
              <a:srgbClr val="00B0F0">
                <a:alpha val="87000"/>
              </a:srgbClr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9BD52-5950-4F4F-8684-D99FAF53D51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CC8F-F76F-44D9-871F-21C09AA996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9BD52-5950-4F4F-8684-D99FAF53D51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CC8F-F76F-44D9-871F-21C09AA996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9BD52-5950-4F4F-8684-D99FAF53D51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CC8F-F76F-44D9-871F-21C09AA996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9BD52-5950-4F4F-8684-D99FAF53D51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CC8F-F76F-44D9-871F-21C09AA996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9BD52-5950-4F4F-8684-D99FAF53D51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CC8F-F76F-44D9-871F-21C09AA996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9BD52-5950-4F4F-8684-D99FAF53D51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CC8F-F76F-44D9-871F-21C09AA996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9BD52-5950-4F4F-8684-D99FAF53D51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CC8F-F76F-44D9-871F-21C09AA996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9BD52-5950-4F4F-8684-D99FAF53D51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7CC8F-F76F-44D9-871F-21C09AA9960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63888" y="1268760"/>
            <a:ext cx="5182344" cy="1971650"/>
          </a:xfrm>
        </p:spPr>
        <p:txBody>
          <a:bodyPr>
            <a:noAutofit/>
          </a:bodyPr>
          <a:lstStyle/>
          <a:p>
            <a:r>
              <a:rPr lang="ru-RU" sz="3200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Yu Gothic UI Semibold" pitchFamily="34" charset="-128"/>
                <a:ea typeface="Yu Gothic UI Semibold" pitchFamily="34" charset="-128"/>
              </a:rPr>
              <a:t>Воспитание экологической культуры у детей старшего дошкольного возраста</a:t>
            </a:r>
            <a:endParaRPr lang="ru-RU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Yu Gothic UI Semibold" pitchFamily="34" charset="-128"/>
              <a:ea typeface="Yu Gothic UI Semibold" pitchFamily="34" charset="-128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32040" y="4869160"/>
            <a:ext cx="4032448" cy="1800200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ru-RU" sz="2000" b="1" dirty="0">
                <a:solidFill>
                  <a:schemeClr val="tx1"/>
                </a:solidFill>
                <a:latin typeface="Yu Gothic UI Semibold" pitchFamily="34" charset="-128"/>
                <a:ea typeface="Yu Gothic UI Semibold" pitchFamily="34" charset="-128"/>
              </a:rPr>
              <a:t>Автор: </a:t>
            </a:r>
            <a:r>
              <a:rPr lang="ru-RU" sz="2000" b="1" dirty="0" err="1" smtClean="0">
                <a:solidFill>
                  <a:schemeClr val="tx1"/>
                </a:solidFill>
                <a:latin typeface="Yu Gothic UI Semibold" pitchFamily="34" charset="-128"/>
                <a:ea typeface="Yu Gothic UI Semibold" pitchFamily="34" charset="-128"/>
              </a:rPr>
              <a:t>Ветрова</a:t>
            </a:r>
            <a:r>
              <a:rPr lang="ru-RU" sz="2000" b="1" dirty="0" smtClean="0">
                <a:solidFill>
                  <a:schemeClr val="tx1"/>
                </a:solidFill>
                <a:latin typeface="Yu Gothic UI Semibold" pitchFamily="34" charset="-128"/>
                <a:ea typeface="Yu Gothic UI Semibold" pitchFamily="34" charset="-128"/>
              </a:rPr>
              <a:t> Ольга Владимировна</a:t>
            </a:r>
            <a:endParaRPr lang="ru-RU" sz="2000" b="1" dirty="0">
              <a:solidFill>
                <a:schemeClr val="tx1"/>
              </a:solidFill>
              <a:latin typeface="Yu Gothic UI Semibold" pitchFamily="34" charset="-128"/>
              <a:ea typeface="Yu Gothic UI Semibold" pitchFamily="34" charset="-128"/>
            </a:endParaRPr>
          </a:p>
          <a:p>
            <a:pPr algn="l">
              <a:defRPr/>
            </a:pPr>
            <a:r>
              <a:rPr lang="ru-RU" sz="2000" b="1" dirty="0">
                <a:solidFill>
                  <a:schemeClr val="tx1"/>
                </a:solidFill>
                <a:latin typeface="Yu Gothic UI Semibold" pitchFamily="34" charset="-128"/>
                <a:ea typeface="Yu Gothic UI Semibold" pitchFamily="34" charset="-128"/>
              </a:rPr>
              <a:t>в</a:t>
            </a:r>
            <a:r>
              <a:rPr lang="ru-RU" sz="2000" b="1" dirty="0" smtClean="0">
                <a:solidFill>
                  <a:schemeClr val="tx1"/>
                </a:solidFill>
                <a:latin typeface="Yu Gothic UI Semibold" pitchFamily="34" charset="-128"/>
                <a:ea typeface="Yu Gothic UI Semibold" pitchFamily="34" charset="-128"/>
              </a:rPr>
              <a:t>оспитатель </a:t>
            </a:r>
          </a:p>
          <a:p>
            <a:pPr algn="l">
              <a:defRPr/>
            </a:pPr>
            <a:r>
              <a:rPr lang="ru-RU" sz="2000" dirty="0">
                <a:solidFill>
                  <a:schemeClr val="tx1"/>
                </a:solidFill>
                <a:latin typeface="Yu Gothic UI Semibold" pitchFamily="34" charset="-128"/>
                <a:ea typeface="Yu Gothic UI Semibold" pitchFamily="34" charset="-128"/>
              </a:rPr>
              <a:t>МБДОУ </a:t>
            </a:r>
            <a:r>
              <a:rPr lang="ru-RU" sz="2000" dirty="0" smtClean="0">
                <a:solidFill>
                  <a:schemeClr val="tx1"/>
                </a:solidFill>
                <a:latin typeface="Yu Gothic UI Semibold" pitchFamily="34" charset="-128"/>
                <a:ea typeface="Yu Gothic UI Semibold" pitchFamily="34" charset="-128"/>
              </a:rPr>
              <a:t>«Детский </a:t>
            </a:r>
            <a:r>
              <a:rPr lang="ru-RU" sz="2000" dirty="0" smtClean="0">
                <a:solidFill>
                  <a:schemeClr val="tx1"/>
                </a:solidFill>
                <a:latin typeface="Yu Gothic UI Semibold" pitchFamily="34" charset="-128"/>
                <a:ea typeface="Yu Gothic UI Semibold" pitchFamily="34" charset="-128"/>
              </a:rPr>
              <a:t>сад </a:t>
            </a:r>
            <a:r>
              <a:rPr lang="ru-RU" sz="2000" dirty="0">
                <a:solidFill>
                  <a:schemeClr val="tx1"/>
                </a:solidFill>
                <a:latin typeface="Yu Gothic UI Semibold" pitchFamily="34" charset="-128"/>
                <a:ea typeface="Yu Gothic UI Semibold" pitchFamily="34" charset="-128"/>
              </a:rPr>
              <a:t>№ 17 </a:t>
            </a:r>
            <a:r>
              <a:rPr lang="ru-RU" sz="2000" dirty="0" smtClean="0">
                <a:solidFill>
                  <a:schemeClr val="tx1"/>
                </a:solidFill>
                <a:latin typeface="Yu Gothic UI Semibold" pitchFamily="34" charset="-128"/>
                <a:ea typeface="Yu Gothic UI Semibold" pitchFamily="34" charset="-128"/>
              </a:rPr>
              <a:t>«</a:t>
            </a:r>
            <a:r>
              <a:rPr lang="ru-RU" sz="2000" dirty="0" smtClean="0">
                <a:solidFill>
                  <a:schemeClr val="tx1"/>
                </a:solidFill>
                <a:latin typeface="Yu Gothic UI Semibold" pitchFamily="34" charset="-128"/>
                <a:ea typeface="Yu Gothic UI Semibold" pitchFamily="34" charset="-128"/>
              </a:rPr>
              <a:t>Ручеёк»</a:t>
            </a:r>
            <a:endParaRPr lang="ru-RU" sz="3400" b="1" dirty="0">
              <a:solidFill>
                <a:schemeClr val="tx1"/>
              </a:solidFill>
              <a:latin typeface="Georgia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692696"/>
            <a:ext cx="8640960" cy="5472608"/>
          </a:xfrm>
        </p:spPr>
        <p:txBody>
          <a:bodyPr>
            <a:normAutofit lnSpcReduction="10000"/>
          </a:bodyPr>
          <a:lstStyle/>
          <a:p>
            <a:pPr indent="531813" algn="just"/>
            <a:r>
              <a:rPr lang="ru-RU" sz="2600" dirty="0" smtClean="0">
                <a:solidFill>
                  <a:schemeClr val="tx1"/>
                </a:solidFill>
                <a:latin typeface="Yu Gothic UI Semibold" pitchFamily="34" charset="-128"/>
                <a:ea typeface="Yu Gothic UI Semibold" pitchFamily="34" charset="-128"/>
              </a:rPr>
              <a:t>Именно в дошкольный период устанавливается связь ребёнка с ведущими сферами бытия: миром людей, природы, предметным миром. </a:t>
            </a:r>
          </a:p>
          <a:p>
            <a:pPr indent="531813" algn="just"/>
            <a:r>
              <a:rPr lang="ru-RU" sz="2600" dirty="0" smtClean="0">
                <a:solidFill>
                  <a:schemeClr val="tx1"/>
                </a:solidFill>
                <a:latin typeface="Yu Gothic UI Semibold" pitchFamily="34" charset="-128"/>
                <a:ea typeface="Yu Gothic UI Semibold" pitchFamily="34" charset="-128"/>
              </a:rPr>
              <a:t>Происходит приобщение к культуре, к общечеловеческим ценностям. </a:t>
            </a:r>
          </a:p>
          <a:p>
            <a:pPr indent="531813" algn="just"/>
            <a:r>
              <a:rPr lang="ru-RU" sz="2600" dirty="0" smtClean="0">
                <a:solidFill>
                  <a:schemeClr val="tx1"/>
                </a:solidFill>
                <a:latin typeface="Yu Gothic UI Semibold" pitchFamily="34" charset="-128"/>
                <a:ea typeface="Yu Gothic UI Semibold" pitchFamily="34" charset="-128"/>
              </a:rPr>
              <a:t>Закладывается фундамент здоровья. </a:t>
            </a:r>
          </a:p>
          <a:p>
            <a:pPr indent="531813" algn="just"/>
            <a:r>
              <a:rPr lang="ru-RU" sz="2600" dirty="0" smtClean="0">
                <a:solidFill>
                  <a:schemeClr val="tx1"/>
                </a:solidFill>
                <a:latin typeface="Yu Gothic UI Semibold" pitchFamily="34" charset="-128"/>
                <a:ea typeface="Yu Gothic UI Semibold" pitchFamily="34" charset="-128"/>
              </a:rPr>
              <a:t>Дошкольное детство – время первоначального становления личности, формирования основ самосознания и индивидуальности ребёнка.</a:t>
            </a:r>
          </a:p>
          <a:p>
            <a:pPr indent="531813" algn="just"/>
            <a:r>
              <a:rPr lang="ru-RU" sz="2600" dirty="0" smtClean="0">
                <a:solidFill>
                  <a:schemeClr val="tx1"/>
                </a:solidFill>
                <a:latin typeface="Yu Gothic UI Semibold" pitchFamily="34" charset="-128"/>
                <a:ea typeface="Yu Gothic UI Semibold" pitchFamily="34" charset="-128"/>
              </a:rPr>
              <a:t>Развитие основ экологической культуры есть результат воспитания, который выражается в умении индивида достигать гармоничных отношений с окружающим миром и самим собой!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5019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980728"/>
            <a:ext cx="7772400" cy="4896543"/>
          </a:xfrm>
        </p:spPr>
        <p:txBody>
          <a:bodyPr>
            <a:normAutofit fontScale="85000" lnSpcReduction="10000"/>
          </a:bodyPr>
          <a:lstStyle/>
          <a:p>
            <a:r>
              <a:rPr lang="ru-RU" sz="2600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mo"/>
              </a:rPr>
              <a:t>Литература</a:t>
            </a:r>
            <a:r>
              <a:rPr lang="ru-RU" sz="2600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mo"/>
              </a:rPr>
              <a:t>:</a:t>
            </a:r>
          </a:p>
          <a:p>
            <a:endParaRPr lang="ru-RU" sz="26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mo"/>
            </a:endParaRPr>
          </a:p>
          <a:p>
            <a:r>
              <a:rPr lang="ru-RU" sz="2600" dirty="0">
                <a:solidFill>
                  <a:schemeClr val="tx1"/>
                </a:solidFill>
                <a:latin typeface="Yu Gothic UI Semibold" pitchFamily="34" charset="-128"/>
                <a:ea typeface="Yu Gothic UI Semibold" pitchFamily="34" charset="-128"/>
              </a:rPr>
              <a:t>1. Николаева С. Н. Любовь к природе воспитываем с детства. – М. : «Мозаика-Синтез», 2002</a:t>
            </a:r>
            <a:r>
              <a:rPr lang="ru-RU" sz="2600">
                <a:solidFill>
                  <a:schemeClr val="tx1"/>
                </a:solidFill>
                <a:latin typeface="Yu Gothic UI Semibold" pitchFamily="34" charset="-128"/>
                <a:ea typeface="Yu Gothic UI Semibold" pitchFamily="34" charset="-128"/>
              </a:rPr>
              <a:t>.-</a:t>
            </a:r>
            <a:r>
              <a:rPr lang="ru-RU" sz="2600" smtClean="0">
                <a:solidFill>
                  <a:schemeClr val="tx1"/>
                </a:solidFill>
                <a:latin typeface="Yu Gothic UI Semibold" pitchFamily="34" charset="-128"/>
                <a:ea typeface="Yu Gothic UI Semibold" pitchFamily="34" charset="-128"/>
              </a:rPr>
              <a:t>112 с</a:t>
            </a:r>
            <a:r>
              <a:rPr lang="ru-RU" sz="2600" dirty="0">
                <a:solidFill>
                  <a:schemeClr val="tx1"/>
                </a:solidFill>
                <a:latin typeface="Yu Gothic UI Semibold" pitchFamily="34" charset="-128"/>
                <a:ea typeface="Yu Gothic UI Semibold" pitchFamily="34" charset="-128"/>
              </a:rPr>
              <a:t>.</a:t>
            </a:r>
          </a:p>
          <a:p>
            <a:r>
              <a:rPr lang="ru-RU" sz="2600" dirty="0">
                <a:solidFill>
                  <a:schemeClr val="tx1"/>
                </a:solidFill>
                <a:latin typeface="Yu Gothic UI Semibold" pitchFamily="34" charset="-128"/>
                <a:ea typeface="Yu Gothic UI Semibold" pitchFamily="34" charset="-128"/>
              </a:rPr>
              <a:t>2. Оуэн Д. Ф. Что такое экология? – М. : </a:t>
            </a:r>
            <a:endParaRPr lang="ru-RU" sz="2600" dirty="0" smtClean="0">
              <a:solidFill>
                <a:schemeClr val="tx1"/>
              </a:solidFill>
              <a:latin typeface="Yu Gothic UI Semibold" pitchFamily="34" charset="-128"/>
              <a:ea typeface="Yu Gothic UI Semibold" pitchFamily="34" charset="-128"/>
            </a:endParaRPr>
          </a:p>
          <a:p>
            <a:r>
              <a:rPr lang="ru-RU" sz="2600" dirty="0" err="1" smtClean="0">
                <a:solidFill>
                  <a:schemeClr val="tx1"/>
                </a:solidFill>
                <a:latin typeface="Yu Gothic UI Semibold" pitchFamily="34" charset="-128"/>
                <a:ea typeface="Yu Gothic UI Semibold" pitchFamily="34" charset="-128"/>
              </a:rPr>
              <a:t>Лесн</a:t>
            </a:r>
            <a:r>
              <a:rPr lang="ru-RU" sz="2600" dirty="0">
                <a:solidFill>
                  <a:schemeClr val="tx1"/>
                </a:solidFill>
                <a:latin typeface="Yu Gothic UI Semibold" pitchFamily="34" charset="-128"/>
                <a:ea typeface="Yu Gothic UI Semibold" pitchFamily="34" charset="-128"/>
              </a:rPr>
              <a:t>. </a:t>
            </a:r>
            <a:r>
              <a:rPr lang="ru-RU" sz="2600" dirty="0" err="1">
                <a:solidFill>
                  <a:schemeClr val="tx1"/>
                </a:solidFill>
                <a:latin typeface="Yu Gothic UI Semibold" pitchFamily="34" charset="-128"/>
                <a:ea typeface="Yu Gothic UI Semibold" pitchFamily="34" charset="-128"/>
              </a:rPr>
              <a:t>пром-ть</a:t>
            </a:r>
            <a:r>
              <a:rPr lang="ru-RU" sz="2600" dirty="0">
                <a:solidFill>
                  <a:schemeClr val="tx1"/>
                </a:solidFill>
                <a:latin typeface="Yu Gothic UI Semibold" pitchFamily="34" charset="-128"/>
                <a:ea typeface="Yu Gothic UI Semibold" pitchFamily="34" charset="-128"/>
              </a:rPr>
              <a:t>, 1984.-</a:t>
            </a:r>
            <a:r>
              <a:rPr lang="ru-RU" sz="2600" dirty="0" smtClean="0">
                <a:solidFill>
                  <a:schemeClr val="tx1"/>
                </a:solidFill>
                <a:latin typeface="Yu Gothic UI Semibold" pitchFamily="34" charset="-128"/>
                <a:ea typeface="Yu Gothic UI Semibold" pitchFamily="34" charset="-128"/>
              </a:rPr>
              <a:t>184 с</a:t>
            </a:r>
            <a:r>
              <a:rPr lang="ru-RU" sz="2600" dirty="0">
                <a:solidFill>
                  <a:schemeClr val="tx1"/>
                </a:solidFill>
                <a:latin typeface="Yu Gothic UI Semibold" pitchFamily="34" charset="-128"/>
                <a:ea typeface="Yu Gothic UI Semibold" pitchFamily="34" charset="-128"/>
              </a:rPr>
              <a:t>.</a:t>
            </a:r>
          </a:p>
          <a:p>
            <a:r>
              <a:rPr lang="ru-RU" sz="2600" dirty="0">
                <a:solidFill>
                  <a:schemeClr val="tx1"/>
                </a:solidFill>
                <a:latin typeface="Yu Gothic UI Semibold" pitchFamily="34" charset="-128"/>
                <a:ea typeface="Yu Gothic UI Semibold" pitchFamily="34" charset="-128"/>
              </a:rPr>
              <a:t>3. Дневник воспитателя: развитие детей дошкольного возраста. /Под ред. Дьяченко О. М. – М. : НОУ Учебный центр м. Л. А. </a:t>
            </a:r>
            <a:r>
              <a:rPr lang="ru-RU" sz="2600" dirty="0" err="1">
                <a:solidFill>
                  <a:schemeClr val="tx1"/>
                </a:solidFill>
                <a:latin typeface="Yu Gothic UI Semibold" pitchFamily="34" charset="-128"/>
                <a:ea typeface="Yu Gothic UI Semibold" pitchFamily="34" charset="-128"/>
              </a:rPr>
              <a:t>Венгера</a:t>
            </a:r>
            <a:r>
              <a:rPr lang="ru-RU" sz="2600" dirty="0">
                <a:solidFill>
                  <a:schemeClr val="tx1"/>
                </a:solidFill>
                <a:latin typeface="Yu Gothic UI Semibold" pitchFamily="34" charset="-128"/>
                <a:ea typeface="Yu Gothic UI Semibold" pitchFamily="34" charset="-128"/>
              </a:rPr>
              <a:t> «Развитие», 2001.-</a:t>
            </a:r>
            <a:r>
              <a:rPr lang="ru-RU" sz="2600" dirty="0" smtClean="0">
                <a:solidFill>
                  <a:schemeClr val="tx1"/>
                </a:solidFill>
                <a:latin typeface="Yu Gothic UI Semibold" pitchFamily="34" charset="-128"/>
                <a:ea typeface="Yu Gothic UI Semibold" pitchFamily="34" charset="-128"/>
              </a:rPr>
              <a:t>141 с</a:t>
            </a:r>
            <a:r>
              <a:rPr lang="ru-RU" sz="2600" dirty="0">
                <a:solidFill>
                  <a:schemeClr val="tx1"/>
                </a:solidFill>
                <a:latin typeface="Yu Gothic UI Semibold" pitchFamily="34" charset="-128"/>
                <a:ea typeface="Yu Gothic UI Semibold" pitchFamily="34" charset="-128"/>
              </a:rPr>
              <a:t>.</a:t>
            </a:r>
          </a:p>
          <a:p>
            <a:r>
              <a:rPr lang="ru-RU" sz="2600" dirty="0">
                <a:solidFill>
                  <a:schemeClr val="tx1"/>
                </a:solidFill>
                <a:latin typeface="Yu Gothic UI Semibold" pitchFamily="34" charset="-128"/>
                <a:ea typeface="Yu Gothic UI Semibold" pitchFamily="34" charset="-128"/>
              </a:rPr>
              <a:t>4. Коломина Н. В. Воспитание основ экологической культуры в детском саду. - М. : ТЦ Сфера, 2004.-</a:t>
            </a:r>
            <a:r>
              <a:rPr lang="ru-RU" sz="2600" dirty="0" smtClean="0">
                <a:solidFill>
                  <a:schemeClr val="tx1"/>
                </a:solidFill>
                <a:latin typeface="Yu Gothic UI Semibold" pitchFamily="34" charset="-128"/>
                <a:ea typeface="Yu Gothic UI Semibold" pitchFamily="34" charset="-128"/>
              </a:rPr>
              <a:t>144 с</a:t>
            </a:r>
            <a:r>
              <a:rPr lang="ru-RU" sz="2600" dirty="0">
                <a:solidFill>
                  <a:schemeClr val="tx1"/>
                </a:solidFill>
                <a:latin typeface="Yu Gothic UI Semibold" pitchFamily="34" charset="-128"/>
                <a:ea typeface="Yu Gothic UI Semibold" pitchFamily="34" charset="-128"/>
              </a:rPr>
              <a:t>.</a:t>
            </a:r>
          </a:p>
          <a:p>
            <a:r>
              <a:rPr lang="ru-RU" sz="2600" dirty="0">
                <a:solidFill>
                  <a:schemeClr val="tx1"/>
                </a:solidFill>
                <a:latin typeface="Yu Gothic UI Semibold" pitchFamily="34" charset="-128"/>
                <a:ea typeface="Yu Gothic UI Semibold" pitchFamily="34" charset="-128"/>
              </a:rPr>
              <a:t>5. Экологическое воспитание дошкольников: Практическое пособие. / Под ред. Прохоровой Л. Н. – М. : АРКТИ, 2003.-</a:t>
            </a:r>
            <a:r>
              <a:rPr lang="ru-RU" sz="2600" dirty="0" smtClean="0">
                <a:solidFill>
                  <a:schemeClr val="tx1"/>
                </a:solidFill>
                <a:latin typeface="Yu Gothic UI Semibold" pitchFamily="34" charset="-128"/>
                <a:ea typeface="Yu Gothic UI Semibold" pitchFamily="34" charset="-128"/>
              </a:rPr>
              <a:t>72 с</a:t>
            </a:r>
            <a:r>
              <a:rPr lang="ru-RU" sz="2600" dirty="0">
                <a:solidFill>
                  <a:schemeClr val="tx1"/>
                </a:solidFill>
                <a:latin typeface="Yu Gothic UI Semibold" pitchFamily="34" charset="-128"/>
                <a:ea typeface="Yu Gothic UI Semibold" pitchFamily="34" charset="-128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4420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39952" y="980728"/>
            <a:ext cx="4392488" cy="2448272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 Semibold" pitchFamily="34" charset="-128"/>
                <a:ea typeface="Yu Gothic UI Semibold" pitchFamily="34" charset="-128"/>
              </a:rPr>
              <a:t>Спасибо за внимание!</a:t>
            </a:r>
            <a:endParaRPr lang="ru-RU" sz="5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Yu Gothic UI Semibold" pitchFamily="34" charset="-128"/>
              <a:ea typeface="Yu Gothic UI Semibold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0350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 txBox="1">
            <a:spLocks/>
          </p:cNvSpPr>
          <p:nvPr/>
        </p:nvSpPr>
        <p:spPr>
          <a:xfrm>
            <a:off x="107504" y="260648"/>
            <a:ext cx="8928992" cy="6407908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ru-RU" sz="2300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 Semibold" pitchFamily="34" charset="-128"/>
                <a:ea typeface="Yu Gothic UI Semibold" pitchFamily="34" charset="-128"/>
              </a:rPr>
              <a:t>Понятие экологической культуры старших </a:t>
            </a:r>
            <a:r>
              <a:rPr lang="ru-RU" sz="2300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 Semibold" pitchFamily="34" charset="-128"/>
                <a:ea typeface="Yu Gothic UI Semibold" pitchFamily="34" charset="-128"/>
              </a:rPr>
              <a:t>дошкольников</a:t>
            </a:r>
            <a:endParaRPr lang="ru-RU" sz="2300" u="sng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Yu Gothic UI Semibold" pitchFamily="34" charset="-128"/>
              <a:ea typeface="Yu Gothic UI Semibold" pitchFamily="34" charset="-128"/>
            </a:endParaRPr>
          </a:p>
          <a:p>
            <a:pPr lvl="0">
              <a:spcBef>
                <a:spcPct val="20000"/>
              </a:spcBef>
              <a:defRPr/>
            </a:pPr>
            <a:endParaRPr lang="ru-RU" sz="1000" dirty="0" smtClean="0">
              <a:solidFill>
                <a:schemeClr val="tx2"/>
              </a:solidFill>
              <a:latin typeface="Yu Gothic UI Semibold" pitchFamily="34" charset="-128"/>
              <a:ea typeface="Yu Gothic UI Semibold" pitchFamily="34" charset="-128"/>
            </a:endParaRPr>
          </a:p>
          <a:p>
            <a:pPr lvl="0" algn="just">
              <a:spcBef>
                <a:spcPct val="20000"/>
              </a:spcBef>
              <a:defRPr/>
            </a:pPr>
            <a:r>
              <a:rPr lang="ru-RU" sz="23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 Semibold" pitchFamily="34" charset="-128"/>
                <a:ea typeface="Yu Gothic UI Semibold" pitchFamily="34" charset="-128"/>
              </a:rPr>
              <a:t>Экологическая </a:t>
            </a:r>
            <a:r>
              <a:rPr lang="ru-RU" sz="23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 Semibold" pitchFamily="34" charset="-128"/>
                <a:ea typeface="Yu Gothic UI Semibold" pitchFamily="34" charset="-128"/>
              </a:rPr>
              <a:t>культура </a:t>
            </a:r>
            <a:r>
              <a:rPr lang="ru-RU" sz="2300" dirty="0">
                <a:latin typeface="Yu Gothic UI Semibold" pitchFamily="34" charset="-128"/>
                <a:ea typeface="Yu Gothic UI Semibold" pitchFamily="34" charset="-128"/>
              </a:rPr>
              <a:t>– это одно из новых направлений дошкольной педагогики, которое отличается от традиционного – ознакомления детей с природой</a:t>
            </a:r>
            <a:r>
              <a:rPr lang="ru-RU" sz="2300" dirty="0" smtClean="0">
                <a:latin typeface="Yu Gothic UI Semibold" pitchFamily="34" charset="-128"/>
                <a:ea typeface="Yu Gothic UI Semibold" pitchFamily="34" charset="-128"/>
              </a:rPr>
              <a:t>.</a:t>
            </a:r>
            <a:endParaRPr lang="ru-RU" sz="2300" dirty="0">
              <a:latin typeface="Yu Gothic UI Semibold" pitchFamily="34" charset="-128"/>
              <a:ea typeface="Yu Gothic UI Semibold" pitchFamily="34" charset="-128"/>
            </a:endParaRPr>
          </a:p>
          <a:p>
            <a:pPr lvl="0" algn="just">
              <a:spcBef>
                <a:spcPct val="20000"/>
              </a:spcBef>
              <a:defRPr/>
            </a:pPr>
            <a:endParaRPr lang="ru-RU" sz="1000" dirty="0" smtClean="0">
              <a:latin typeface="Yu Gothic UI Semibold" pitchFamily="34" charset="-128"/>
              <a:ea typeface="Yu Gothic UI Semibold" pitchFamily="34" charset="-128"/>
            </a:endParaRPr>
          </a:p>
          <a:p>
            <a:pPr lvl="0" algn="just">
              <a:spcBef>
                <a:spcPct val="20000"/>
              </a:spcBef>
              <a:defRPr/>
            </a:pPr>
            <a:r>
              <a:rPr lang="ru-RU" sz="2300" dirty="0" smtClean="0">
                <a:latin typeface="Yu Gothic UI Semibold" pitchFamily="34" charset="-128"/>
                <a:ea typeface="Yu Gothic UI Semibold" pitchFamily="34" charset="-128"/>
              </a:rPr>
              <a:t>Одной </a:t>
            </a:r>
            <a:r>
              <a:rPr lang="ru-RU" sz="2300" dirty="0">
                <a:latin typeface="Yu Gothic UI Semibold" pitchFamily="34" charset="-128"/>
                <a:ea typeface="Yu Gothic UI Semibold" pitchFamily="34" charset="-128"/>
              </a:rPr>
              <a:t>из основных </a:t>
            </a:r>
            <a:r>
              <a:rPr lang="ru-RU" sz="23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 Semibold" pitchFamily="34" charset="-128"/>
                <a:ea typeface="Yu Gothic UI Semibold" pitchFamily="34" charset="-128"/>
              </a:rPr>
              <a:t>целей </a:t>
            </a:r>
            <a:r>
              <a:rPr lang="ru-RU" sz="2300" dirty="0" smtClean="0">
                <a:latin typeface="Yu Gothic UI Semibold" pitchFamily="34" charset="-128"/>
                <a:ea typeface="Yu Gothic UI Semibold" pitchFamily="34" charset="-128"/>
              </a:rPr>
              <a:t>экологического </a:t>
            </a:r>
            <a:r>
              <a:rPr lang="ru-RU" sz="2300" dirty="0">
                <a:latin typeface="Yu Gothic UI Semibold" pitchFamily="34" charset="-128"/>
                <a:ea typeface="Yu Gothic UI Semibold" pitchFamily="34" charset="-128"/>
              </a:rPr>
              <a:t>воспитания является формирование экологической культуры, под которым мы понимаем совокупность экологически развитых сознания, эмоционально-чувственной, </a:t>
            </a:r>
            <a:r>
              <a:rPr lang="ru-RU" sz="2300" dirty="0" err="1">
                <a:latin typeface="Yu Gothic UI Semibold" pitchFamily="34" charset="-128"/>
                <a:ea typeface="Yu Gothic UI Semibold" pitchFamily="34" charset="-128"/>
              </a:rPr>
              <a:t>деятельностной</a:t>
            </a:r>
            <a:r>
              <a:rPr lang="ru-RU" sz="2300" dirty="0">
                <a:latin typeface="Yu Gothic UI Semibold" pitchFamily="34" charset="-128"/>
                <a:ea typeface="Yu Gothic UI Semibold" pitchFamily="34" charset="-128"/>
              </a:rPr>
              <a:t> сфер личности.</a:t>
            </a:r>
          </a:p>
          <a:p>
            <a:pPr lvl="0" algn="ctr">
              <a:spcBef>
                <a:spcPct val="20000"/>
              </a:spcBef>
              <a:defRPr/>
            </a:pPr>
            <a:endParaRPr lang="ru-RU" sz="1000" dirty="0">
              <a:solidFill>
                <a:schemeClr val="tx2"/>
              </a:solidFill>
              <a:latin typeface="Yu Gothic UI Semibold" pitchFamily="34" charset="-128"/>
              <a:ea typeface="Yu Gothic UI Semibold" pitchFamily="34" charset="-128"/>
            </a:endParaRPr>
          </a:p>
          <a:p>
            <a:pPr lvl="0" algn="just">
              <a:spcBef>
                <a:spcPct val="20000"/>
              </a:spcBef>
              <a:defRPr/>
            </a:pPr>
            <a:r>
              <a:rPr lang="ru-RU" sz="23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 Semibold" pitchFamily="34" charset="-128"/>
                <a:ea typeface="Yu Gothic UI Semibold" pitchFamily="34" charset="-128"/>
              </a:rPr>
              <a:t>Экологическая культура </a:t>
            </a:r>
            <a:r>
              <a:rPr lang="ru-RU" sz="2300" dirty="0">
                <a:latin typeface="Yu Gothic UI Semibold" pitchFamily="34" charset="-128"/>
                <a:ea typeface="Yu Gothic UI Semibold" pitchFamily="34" charset="-128"/>
              </a:rPr>
              <a:t>– это неотъемлемая часть общей культуры человека и включает различные виды деятельности, а также сложившееся в результате этой деятельности экологическое сознание человека (интересы, потребности, установки, эмоции, переживания, чувства, эстетические оценки, вкусы и т. д</a:t>
            </a:r>
            <a:r>
              <a:rPr lang="ru-RU" sz="2300" dirty="0" smtClean="0">
                <a:latin typeface="Yu Gothic UI Semibold" pitchFamily="34" charset="-128"/>
                <a:ea typeface="Yu Gothic UI Semibold" pitchFamily="34" charset="-128"/>
              </a:rPr>
              <a:t>.)</a:t>
            </a:r>
            <a:endParaRPr kumimoji="0" lang="ru-RU" sz="23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Yu Gothic UI Semibold" pitchFamily="34" charset="-128"/>
              <a:ea typeface="Yu Gothic UI Semibold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620688"/>
            <a:ext cx="87849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1813" algn="just"/>
            <a:r>
              <a:rPr lang="ru-RU" sz="2400" dirty="0">
                <a:latin typeface="Yu Gothic UI Semibold" pitchFamily="34" charset="-128"/>
                <a:ea typeface="Yu Gothic UI Semibold" pitchFamily="34" charset="-128"/>
              </a:rPr>
              <a:t>У детей старшего дошкольного возраста взаимодействия и отношения с природной и социальной средой существуют на бессознательной основе. </a:t>
            </a:r>
            <a:endParaRPr lang="ru-RU" sz="2400" dirty="0" smtClean="0">
              <a:latin typeface="Yu Gothic UI Semibold" pitchFamily="34" charset="-128"/>
              <a:ea typeface="Yu Gothic UI Semibold" pitchFamily="34" charset="-128"/>
            </a:endParaRPr>
          </a:p>
          <a:p>
            <a:pPr indent="531813" algn="just"/>
            <a:r>
              <a:rPr lang="ru-RU" sz="2400" dirty="0" smtClean="0">
                <a:latin typeface="Yu Gothic UI Semibold" pitchFamily="34" charset="-128"/>
                <a:ea typeface="Yu Gothic UI Semibold" pitchFamily="34" charset="-128"/>
              </a:rPr>
              <a:t>Дети </a:t>
            </a:r>
            <a:r>
              <a:rPr lang="ru-RU" sz="2400" dirty="0">
                <a:latin typeface="Yu Gothic UI Semibold" pitchFamily="34" charset="-128"/>
                <a:ea typeface="Yu Gothic UI Semibold" pitchFamily="34" charset="-128"/>
              </a:rPr>
              <a:t>не выделяют себя из объектов и субъектов окружающего мира, они ощущают себя естественной частью природы, органичное единство с ней. </a:t>
            </a:r>
            <a:endParaRPr lang="ru-RU" sz="2400" dirty="0" smtClean="0">
              <a:latin typeface="Yu Gothic UI Semibold" pitchFamily="34" charset="-128"/>
              <a:ea typeface="Yu Gothic UI Semibold" pitchFamily="34" charset="-128"/>
            </a:endParaRPr>
          </a:p>
          <a:p>
            <a:pPr indent="531813" algn="just"/>
            <a:r>
              <a:rPr lang="ru-RU" sz="2400" dirty="0" smtClean="0">
                <a:latin typeface="Yu Gothic UI Semibold" pitchFamily="34" charset="-128"/>
                <a:ea typeface="Yu Gothic UI Semibold" pitchFamily="34" charset="-128"/>
              </a:rPr>
              <a:t>Между </a:t>
            </a:r>
            <a:r>
              <a:rPr lang="ru-RU" sz="2400" dirty="0">
                <a:latin typeface="Yu Gothic UI Semibold" pitchFamily="34" charset="-128"/>
                <a:ea typeface="Yu Gothic UI Semibold" pitchFamily="34" charset="-128"/>
              </a:rPr>
              <a:t>ребёнком и субъектом среды образуются непосредственные объект-объектные, </a:t>
            </a:r>
            <a:r>
              <a:rPr lang="ru-RU" sz="2400" dirty="0" smtClean="0">
                <a:latin typeface="Yu Gothic UI Semibold" pitchFamily="34" charset="-128"/>
                <a:ea typeface="Yu Gothic UI Semibold" pitchFamily="34" charset="-128"/>
              </a:rPr>
              <a:t>меж-объектные </a:t>
            </a:r>
            <a:r>
              <a:rPr lang="ru-RU" sz="2400" dirty="0">
                <a:latin typeface="Yu Gothic UI Semibold" pitchFamily="34" charset="-128"/>
                <a:ea typeface="Yu Gothic UI Semibold" pitchFamily="34" charset="-128"/>
              </a:rPr>
              <a:t>отношения. </a:t>
            </a:r>
            <a:endParaRPr lang="ru-RU" sz="2400" dirty="0" smtClean="0">
              <a:latin typeface="Yu Gothic UI Semibold" pitchFamily="34" charset="-128"/>
              <a:ea typeface="Yu Gothic UI Semibold" pitchFamily="34" charset="-128"/>
            </a:endParaRPr>
          </a:p>
          <a:p>
            <a:pPr indent="531813" algn="just"/>
            <a:r>
              <a:rPr lang="ru-RU" sz="2400" dirty="0" smtClean="0">
                <a:latin typeface="Yu Gothic UI Semibold" pitchFamily="34" charset="-128"/>
                <a:ea typeface="Yu Gothic UI Semibold" pitchFamily="34" charset="-128"/>
              </a:rPr>
              <a:t>Ребёнок </a:t>
            </a:r>
            <a:r>
              <a:rPr lang="ru-RU" sz="2400" dirty="0">
                <a:latin typeface="Yu Gothic UI Semibold" pitchFamily="34" charset="-128"/>
                <a:ea typeface="Yu Gothic UI Semibold" pitchFamily="34" charset="-128"/>
              </a:rPr>
              <a:t>старшего дошкольного возраста открыт для того, чтобы воспринимать и присваивать экологические правила этих отношений, превращать их в свои привычки, в часть своей натуры. </a:t>
            </a:r>
          </a:p>
          <a:p>
            <a:pPr indent="531813" algn="just"/>
            <a:r>
              <a:rPr lang="ru-RU" sz="2400" dirty="0" smtClean="0">
                <a:latin typeface="Yu Gothic UI Semibold" pitchFamily="34" charset="-128"/>
                <a:ea typeface="Yu Gothic UI Semibold" pitchFamily="34" charset="-128"/>
              </a:rPr>
              <a:t>Этот </a:t>
            </a:r>
            <a:r>
              <a:rPr lang="ru-RU" sz="2400" dirty="0">
                <a:latin typeface="Yu Gothic UI Semibold" pitchFamily="34" charset="-128"/>
                <a:ea typeface="Yu Gothic UI Semibold" pitchFamily="34" charset="-128"/>
              </a:rPr>
              <a:t>возраст наиболее благоприятен для экологического </a:t>
            </a:r>
            <a:r>
              <a:rPr lang="ru-RU" sz="2400" dirty="0" smtClean="0">
                <a:latin typeface="Yu Gothic UI Semibold" pitchFamily="34" charset="-128"/>
                <a:ea typeface="Yu Gothic UI Semibold" pitchFamily="34" charset="-128"/>
              </a:rPr>
              <a:t>воздействия!!!</a:t>
            </a:r>
            <a:endParaRPr lang="ru-RU" sz="2400" dirty="0">
              <a:latin typeface="Yu Gothic UI Semibold" pitchFamily="34" charset="-128"/>
              <a:ea typeface="Yu Gothic UI Semibold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3913" y="548680"/>
            <a:ext cx="882057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latin typeface="Yu Gothic UI Semibold" pitchFamily="34" charset="-128"/>
                <a:ea typeface="Yu Gothic UI Semibold" pitchFamily="34" charset="-128"/>
              </a:rPr>
              <a:t>Соответствующий дошкольному возрасту объём знаний основ экологической культуры ребёнок получает в семье, детском саду, через средства массовой информации. Влияние семьи на развитие начал экологической культуры ребёнка определяется отношением её членов к окружающей природе, общей культурой. Роль детского сада в этой связи определяется личностными и профессиональными качествами педагогов, условиями воспитания.</a:t>
            </a:r>
            <a:endParaRPr lang="ru-RU" sz="2400" b="1" dirty="0">
              <a:latin typeface="Yu Gothic UI Semibold" pitchFamily="34" charset="-128"/>
              <a:ea typeface="Yu Gothic UI Semibold" pitchFamily="34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03848" y="1484784"/>
            <a:ext cx="5940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  <p:sp>
        <p:nvSpPr>
          <p:cNvPr id="3" name="Овал 2"/>
          <p:cNvSpPr/>
          <p:nvPr/>
        </p:nvSpPr>
        <p:spPr>
          <a:xfrm>
            <a:off x="5580112" y="3861048"/>
            <a:ext cx="2628292" cy="2736304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560916"/>
            <a:ext cx="3744416" cy="328498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84976" cy="659735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 Semibold" pitchFamily="34" charset="-128"/>
                <a:ea typeface="Yu Gothic UI Semibold" pitchFamily="34" charset="-128"/>
              </a:rPr>
              <a:t>Основываясь на деятельностном подходе в структуре развития основ экологической культуры детей старшего дошкольного возраста, можно выделить следующие компоненты:</a:t>
            </a:r>
            <a:r>
              <a:rPr lang="ru-RU" sz="2700" b="0" dirty="0">
                <a:solidFill>
                  <a:schemeClr val="tx2"/>
                </a:solidFill>
                <a:latin typeface="Yu Gothic UI Semibold" pitchFamily="34" charset="-128"/>
                <a:ea typeface="Yu Gothic UI Semibold" pitchFamily="34" charset="-128"/>
              </a:rPr>
              <a:t/>
            </a:r>
            <a:br>
              <a:rPr lang="ru-RU" sz="2700" b="0" dirty="0">
                <a:solidFill>
                  <a:schemeClr val="tx2"/>
                </a:solidFill>
                <a:latin typeface="Yu Gothic UI Semibold" pitchFamily="34" charset="-128"/>
                <a:ea typeface="Yu Gothic UI Semibold" pitchFamily="34" charset="-128"/>
              </a:rPr>
            </a:br>
            <a:r>
              <a:rPr lang="ru-RU" sz="2700" b="0" dirty="0" smtClean="0">
                <a:solidFill>
                  <a:schemeClr val="tx2"/>
                </a:solidFill>
                <a:latin typeface="Yu Gothic UI Semibold" pitchFamily="34" charset="-128"/>
                <a:ea typeface="Yu Gothic UI Semibold" pitchFamily="34" charset="-128"/>
              </a:rPr>
              <a:t/>
            </a:r>
            <a:br>
              <a:rPr lang="ru-RU" sz="2700" b="0" dirty="0" smtClean="0">
                <a:solidFill>
                  <a:schemeClr val="tx2"/>
                </a:solidFill>
                <a:latin typeface="Yu Gothic UI Semibold" pitchFamily="34" charset="-128"/>
                <a:ea typeface="Yu Gothic UI Semibold" pitchFamily="34" charset="-128"/>
              </a:rPr>
            </a:br>
            <a:r>
              <a:rPr lang="ru-RU" sz="2700" b="0" dirty="0">
                <a:solidFill>
                  <a:schemeClr val="tx2"/>
                </a:solidFill>
                <a:latin typeface="Yu Gothic UI Semibold" pitchFamily="34" charset="-128"/>
                <a:ea typeface="Yu Gothic UI Semibold" pitchFamily="34" charset="-128"/>
              </a:rPr>
              <a:t/>
            </a:r>
            <a:br>
              <a:rPr lang="ru-RU" sz="2700" b="0" dirty="0">
                <a:solidFill>
                  <a:schemeClr val="tx2"/>
                </a:solidFill>
                <a:latin typeface="Yu Gothic UI Semibold" pitchFamily="34" charset="-128"/>
                <a:ea typeface="Yu Gothic UI Semibold" pitchFamily="34" charset="-128"/>
              </a:rPr>
            </a:br>
            <a:r>
              <a:rPr lang="ru-RU" sz="2700" b="0" dirty="0" smtClean="0">
                <a:solidFill>
                  <a:schemeClr val="tx2"/>
                </a:solidFill>
                <a:latin typeface="Yu Gothic UI Semibold" pitchFamily="34" charset="-128"/>
                <a:ea typeface="Yu Gothic UI Semibold" pitchFamily="34" charset="-128"/>
              </a:rPr>
              <a:t>• </a:t>
            </a:r>
            <a:r>
              <a:rPr lang="ru-RU" sz="2700" u="sng" dirty="0" smtClean="0">
                <a:solidFill>
                  <a:schemeClr val="tx2">
                    <a:lumMod val="75000"/>
                  </a:schemeClr>
                </a:solidFill>
                <a:latin typeface="Yu Gothic UI Semibold" pitchFamily="34" charset="-128"/>
                <a:ea typeface="Yu Gothic UI Semibold" pitchFamily="34" charset="-128"/>
              </a:rPr>
              <a:t>Деятельность </a:t>
            </a:r>
            <a:r>
              <a:rPr lang="ru-RU" sz="2700" u="sng" dirty="0">
                <a:solidFill>
                  <a:schemeClr val="tx2">
                    <a:lumMod val="75000"/>
                  </a:schemeClr>
                </a:solidFill>
                <a:latin typeface="Yu Gothic UI Semibold" pitchFamily="34" charset="-128"/>
                <a:ea typeface="Yu Gothic UI Semibold" pitchFamily="34" charset="-128"/>
              </a:rPr>
              <a:t>в природе</a:t>
            </a:r>
            <a:r>
              <a:rPr lang="ru-RU" sz="2700" b="0" dirty="0">
                <a:solidFill>
                  <a:schemeClr val="tx2"/>
                </a:solidFill>
                <a:latin typeface="Yu Gothic UI Semibold" pitchFamily="34" charset="-128"/>
                <a:ea typeface="Yu Gothic UI Semibold" pitchFamily="34" charset="-128"/>
              </a:rPr>
              <a:t>:</a:t>
            </a:r>
            <a:br>
              <a:rPr lang="ru-RU" sz="2700" b="0" dirty="0">
                <a:solidFill>
                  <a:schemeClr val="tx2"/>
                </a:solidFill>
                <a:latin typeface="Yu Gothic UI Semibold" pitchFamily="34" charset="-128"/>
                <a:ea typeface="Yu Gothic UI Semibold" pitchFamily="34" charset="-128"/>
              </a:rPr>
            </a:br>
            <a:r>
              <a:rPr lang="ru-RU" sz="2700" b="0" dirty="0">
                <a:latin typeface="Yu Gothic UI Semibold" pitchFamily="34" charset="-128"/>
                <a:ea typeface="Yu Gothic UI Semibold" pitchFamily="34" charset="-128"/>
              </a:rPr>
              <a:t>- </a:t>
            </a:r>
            <a:r>
              <a:rPr lang="ru-RU" sz="2700" b="0" cap="none" dirty="0" smtClean="0">
                <a:latin typeface="Yu Gothic UI Semibold" pitchFamily="34" charset="-128"/>
                <a:ea typeface="Yu Gothic UI Semibold" pitchFamily="34" charset="-128"/>
              </a:rPr>
              <a:t>восприятие природы;</a:t>
            </a:r>
            <a:br>
              <a:rPr lang="ru-RU" sz="2700" b="0" cap="none" dirty="0" smtClean="0">
                <a:latin typeface="Yu Gothic UI Semibold" pitchFamily="34" charset="-128"/>
                <a:ea typeface="Yu Gothic UI Semibold" pitchFamily="34" charset="-128"/>
              </a:rPr>
            </a:br>
            <a:r>
              <a:rPr lang="ru-RU" sz="2700" b="0" cap="none" dirty="0" smtClean="0">
                <a:latin typeface="Yu Gothic UI Semibold" pitchFamily="34" charset="-128"/>
                <a:ea typeface="Yu Gothic UI Semibold" pitchFamily="34" charset="-128"/>
              </a:rPr>
              <a:t>- овладение знаниями, умениями, навыками;</a:t>
            </a:r>
            <a:br>
              <a:rPr lang="ru-RU" sz="2700" b="0" cap="none" dirty="0" smtClean="0">
                <a:latin typeface="Yu Gothic UI Semibold" pitchFamily="34" charset="-128"/>
                <a:ea typeface="Yu Gothic UI Semibold" pitchFamily="34" charset="-128"/>
              </a:rPr>
            </a:br>
            <a:r>
              <a:rPr lang="ru-RU" sz="2700" b="0" cap="none" dirty="0" smtClean="0">
                <a:latin typeface="Yu Gothic UI Semibold" pitchFamily="34" charset="-128"/>
                <a:ea typeface="Yu Gothic UI Semibold" pitchFamily="34" charset="-128"/>
              </a:rPr>
              <a:t>- природоохранная деятельность</a:t>
            </a:r>
            <a:r>
              <a:rPr lang="ru-RU" sz="2700" b="0" dirty="0" smtClean="0">
                <a:latin typeface="Yu Gothic UI Semibold" pitchFamily="34" charset="-128"/>
                <a:ea typeface="Yu Gothic UI Semibold" pitchFamily="34" charset="-128"/>
              </a:rPr>
              <a:t>.</a:t>
            </a:r>
            <a:r>
              <a:rPr lang="ru-RU" sz="2700" b="0" dirty="0">
                <a:latin typeface="Yu Gothic UI Semibold" pitchFamily="34" charset="-128"/>
                <a:ea typeface="Yu Gothic UI Semibold" pitchFamily="34" charset="-128"/>
              </a:rPr>
              <a:t/>
            </a:r>
            <a:br>
              <a:rPr lang="ru-RU" sz="2700" b="0" dirty="0">
                <a:latin typeface="Yu Gothic UI Semibold" pitchFamily="34" charset="-128"/>
                <a:ea typeface="Yu Gothic UI Semibold" pitchFamily="34" charset="-128"/>
              </a:rPr>
            </a:br>
            <a:r>
              <a:rPr lang="ru-RU" sz="2700" b="0" dirty="0" smtClean="0">
                <a:latin typeface="Yu Gothic UI Semibold" pitchFamily="34" charset="-128"/>
                <a:ea typeface="Yu Gothic UI Semibold" pitchFamily="34" charset="-128"/>
              </a:rPr>
              <a:t/>
            </a:r>
            <a:br>
              <a:rPr lang="ru-RU" sz="2700" b="0" dirty="0" smtClean="0">
                <a:latin typeface="Yu Gothic UI Semibold" pitchFamily="34" charset="-128"/>
                <a:ea typeface="Yu Gothic UI Semibold" pitchFamily="34" charset="-128"/>
              </a:rPr>
            </a:br>
            <a:r>
              <a:rPr lang="ru-RU" sz="2700" b="0" dirty="0" smtClean="0">
                <a:solidFill>
                  <a:schemeClr val="tx2"/>
                </a:solidFill>
                <a:latin typeface="Yu Gothic UI Semibold" pitchFamily="34" charset="-128"/>
                <a:ea typeface="Yu Gothic UI Semibold" pitchFamily="34" charset="-128"/>
              </a:rPr>
              <a:t>•</a:t>
            </a:r>
            <a:r>
              <a:rPr lang="ru-RU" sz="2700" b="0" dirty="0">
                <a:solidFill>
                  <a:schemeClr val="tx2"/>
                </a:solidFill>
                <a:latin typeface="Yu Gothic UI Semibold" pitchFamily="34" charset="-128"/>
                <a:ea typeface="Yu Gothic UI Semibold" pitchFamily="34" charset="-128"/>
              </a:rPr>
              <a:t> </a:t>
            </a:r>
            <a:r>
              <a:rPr lang="ru-RU" sz="2700" b="0" u="sng" dirty="0" err="1">
                <a:solidFill>
                  <a:schemeClr val="tx2">
                    <a:lumMod val="75000"/>
                  </a:schemeClr>
                </a:solidFill>
                <a:latin typeface="Yu Gothic UI Semibold" pitchFamily="34" charset="-128"/>
                <a:ea typeface="Yu Gothic UI Semibold" pitchFamily="34" charset="-128"/>
              </a:rPr>
              <a:t>Экологизация</a:t>
            </a:r>
            <a:r>
              <a:rPr lang="ru-RU" sz="2700" b="0" u="sng" dirty="0">
                <a:solidFill>
                  <a:schemeClr val="tx2">
                    <a:lumMod val="75000"/>
                  </a:schemeClr>
                </a:solidFill>
                <a:latin typeface="Yu Gothic UI Semibold" pitchFamily="34" charset="-128"/>
                <a:ea typeface="Yu Gothic UI Semibold" pitchFamily="34" charset="-128"/>
              </a:rPr>
              <a:t> сознания</a:t>
            </a:r>
            <a:r>
              <a:rPr lang="ru-RU" sz="2700" b="0" dirty="0">
                <a:solidFill>
                  <a:schemeClr val="tx2"/>
                </a:solidFill>
                <a:latin typeface="Yu Gothic UI Semibold" pitchFamily="34" charset="-128"/>
                <a:ea typeface="Yu Gothic UI Semibold" pitchFamily="34" charset="-128"/>
              </a:rPr>
              <a:t>:</a:t>
            </a:r>
            <a:br>
              <a:rPr lang="ru-RU" sz="2700" b="0" dirty="0">
                <a:solidFill>
                  <a:schemeClr val="tx2"/>
                </a:solidFill>
                <a:latin typeface="Yu Gothic UI Semibold" pitchFamily="34" charset="-128"/>
                <a:ea typeface="Yu Gothic UI Semibold" pitchFamily="34" charset="-128"/>
              </a:rPr>
            </a:br>
            <a:r>
              <a:rPr lang="ru-RU" sz="2700" b="0" dirty="0">
                <a:latin typeface="Yu Gothic UI Semibold" pitchFamily="34" charset="-128"/>
                <a:ea typeface="Yu Gothic UI Semibold" pitchFamily="34" charset="-128"/>
              </a:rPr>
              <a:t>- </a:t>
            </a:r>
            <a:r>
              <a:rPr lang="ru-RU" sz="2700" b="0" cap="none" dirty="0" smtClean="0">
                <a:latin typeface="Yu Gothic UI Semibold" pitchFamily="34" charset="-128"/>
                <a:ea typeface="Yu Gothic UI Semibold" pitchFamily="34" charset="-128"/>
              </a:rPr>
              <a:t>потребности, установки, интересы;</a:t>
            </a:r>
            <a:br>
              <a:rPr lang="ru-RU" sz="2700" b="0" cap="none" dirty="0" smtClean="0">
                <a:latin typeface="Yu Gothic UI Semibold" pitchFamily="34" charset="-128"/>
                <a:ea typeface="Yu Gothic UI Semibold" pitchFamily="34" charset="-128"/>
              </a:rPr>
            </a:br>
            <a:r>
              <a:rPr lang="ru-RU" sz="2700" b="0" cap="none" dirty="0" smtClean="0">
                <a:latin typeface="Yu Gothic UI Semibold" pitchFamily="34" charset="-128"/>
                <a:ea typeface="Yu Gothic UI Semibold" pitchFamily="34" charset="-128"/>
              </a:rPr>
              <a:t>- эмоции, переживания, чувства;</a:t>
            </a:r>
            <a:br>
              <a:rPr lang="ru-RU" sz="2700" b="0" cap="none" dirty="0" smtClean="0">
                <a:latin typeface="Yu Gothic UI Semibold" pitchFamily="34" charset="-128"/>
                <a:ea typeface="Yu Gothic UI Semibold" pitchFamily="34" charset="-128"/>
              </a:rPr>
            </a:br>
            <a:r>
              <a:rPr lang="ru-RU" sz="2700" b="0" cap="none" dirty="0" smtClean="0">
                <a:latin typeface="Yu Gothic UI Semibold" pitchFamily="34" charset="-128"/>
                <a:ea typeface="Yu Gothic UI Semibold" pitchFamily="34" charset="-128"/>
              </a:rPr>
              <a:t>- эстетические и этические оценки</a:t>
            </a:r>
            <a:r>
              <a:rPr lang="ru-RU" sz="2700" b="0" dirty="0" smtClean="0">
                <a:latin typeface="Yu Gothic UI Semibold" pitchFamily="34" charset="-128"/>
                <a:ea typeface="Yu Gothic UI Semibold" pitchFamily="34" charset="-128"/>
              </a:rPr>
              <a:t>.</a:t>
            </a:r>
            <a:r>
              <a:rPr lang="ru-RU" b="0" dirty="0">
                <a:latin typeface="Yu Gothic UI Semibold" pitchFamily="34" charset="-128"/>
                <a:ea typeface="Yu Gothic UI Semibold" pitchFamily="34" charset="-128"/>
              </a:rPr>
              <a:t/>
            </a:r>
            <a:br>
              <a:rPr lang="ru-RU" b="0" dirty="0">
                <a:latin typeface="Yu Gothic UI Semibold" pitchFamily="34" charset="-128"/>
                <a:ea typeface="Yu Gothic UI Semibold" pitchFamily="34" charset="-128"/>
              </a:rPr>
            </a:br>
            <a:endParaRPr lang="ru-RU" b="0" dirty="0">
              <a:latin typeface="Yu Gothic UI Semibold" pitchFamily="34" charset="-128"/>
              <a:ea typeface="Yu Gothic UI Semibold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559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556792"/>
            <a:ext cx="7772400" cy="1362075"/>
          </a:xfrm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3100" cap="none" dirty="0" smtClean="0">
                <a:latin typeface="Franklin Gothic Book"/>
                <a:ea typeface="+mn-ea"/>
                <a:cs typeface="+mn-cs"/>
              </a:rPr>
              <a:t>   - Экологические </a:t>
            </a:r>
            <a:r>
              <a:rPr lang="ru-RU" sz="3100" cap="none" dirty="0">
                <a:latin typeface="Franklin Gothic Book"/>
                <a:ea typeface="+mn-ea"/>
                <a:cs typeface="+mn-cs"/>
              </a:rPr>
              <a:t>занятия</a:t>
            </a:r>
            <a:br>
              <a:rPr lang="ru-RU" sz="3100" cap="none" dirty="0">
                <a:latin typeface="Franklin Gothic Book"/>
                <a:ea typeface="+mn-ea"/>
                <a:cs typeface="+mn-cs"/>
              </a:rPr>
            </a:br>
            <a:r>
              <a:rPr lang="ru-RU" sz="3100" cap="none" dirty="0" smtClean="0">
                <a:latin typeface="Franklin Gothic Book"/>
                <a:ea typeface="+mn-ea"/>
                <a:cs typeface="+mn-cs"/>
              </a:rPr>
              <a:t>- Экологические </a:t>
            </a:r>
            <a:r>
              <a:rPr lang="ru-RU" sz="3100" cap="none" dirty="0">
                <a:latin typeface="Franklin Gothic Book"/>
                <a:ea typeface="+mn-ea"/>
                <a:cs typeface="+mn-cs"/>
              </a:rPr>
              <a:t>экскурсии</a:t>
            </a:r>
            <a:br>
              <a:rPr lang="ru-RU" sz="3100" cap="none" dirty="0">
                <a:latin typeface="Franklin Gothic Book"/>
                <a:ea typeface="+mn-ea"/>
                <a:cs typeface="+mn-cs"/>
              </a:rPr>
            </a:br>
            <a:r>
              <a:rPr lang="ru-RU" sz="3100" cap="none" dirty="0" smtClean="0">
                <a:latin typeface="Franklin Gothic Book"/>
                <a:ea typeface="+mn-ea"/>
                <a:cs typeface="+mn-cs"/>
              </a:rPr>
              <a:t>- Уроки </a:t>
            </a:r>
            <a:r>
              <a:rPr lang="ru-RU" sz="3100" cap="none" dirty="0">
                <a:latin typeface="Franklin Gothic Book"/>
                <a:ea typeface="+mn-ea"/>
                <a:cs typeface="+mn-cs"/>
              </a:rPr>
              <a:t>доброты</a:t>
            </a:r>
            <a:br>
              <a:rPr lang="ru-RU" sz="3100" cap="none" dirty="0">
                <a:latin typeface="Franklin Gothic Book"/>
                <a:ea typeface="+mn-ea"/>
                <a:cs typeface="+mn-cs"/>
              </a:rPr>
            </a:br>
            <a:r>
              <a:rPr lang="ru-RU" sz="3100" cap="none" dirty="0" smtClean="0">
                <a:latin typeface="Franklin Gothic Book"/>
                <a:ea typeface="+mn-ea"/>
                <a:cs typeface="+mn-cs"/>
              </a:rPr>
              <a:t>- Уроки </a:t>
            </a:r>
            <a:r>
              <a:rPr lang="ru-RU" sz="3100" cap="none" dirty="0">
                <a:latin typeface="Franklin Gothic Book"/>
                <a:ea typeface="+mn-ea"/>
                <a:cs typeface="+mn-cs"/>
              </a:rPr>
              <a:t>мышления</a:t>
            </a:r>
            <a:br>
              <a:rPr lang="ru-RU" sz="3100" cap="none" dirty="0">
                <a:latin typeface="Franklin Gothic Book"/>
                <a:ea typeface="+mn-ea"/>
                <a:cs typeface="+mn-cs"/>
              </a:rPr>
            </a:br>
            <a:r>
              <a:rPr lang="ru-RU" sz="3100" cap="none" dirty="0" smtClean="0">
                <a:latin typeface="Franklin Gothic Book"/>
                <a:ea typeface="+mn-ea"/>
                <a:cs typeface="+mn-cs"/>
              </a:rPr>
              <a:t>- Экологические </a:t>
            </a:r>
            <a:r>
              <a:rPr lang="ru-RU" sz="3100" cap="none" dirty="0">
                <a:latin typeface="Franklin Gothic Book"/>
                <a:ea typeface="+mn-ea"/>
                <a:cs typeface="+mn-cs"/>
              </a:rPr>
              <a:t>кружки</a:t>
            </a:r>
            <a:br>
              <a:rPr lang="ru-RU" sz="3100" cap="none" dirty="0">
                <a:latin typeface="Franklin Gothic Book"/>
                <a:ea typeface="+mn-ea"/>
                <a:cs typeface="+mn-cs"/>
              </a:rPr>
            </a:br>
            <a:r>
              <a:rPr lang="ru-RU" sz="3100" cap="none" dirty="0" smtClean="0">
                <a:latin typeface="Franklin Gothic Book"/>
                <a:ea typeface="+mn-ea"/>
                <a:cs typeface="+mn-cs"/>
              </a:rPr>
              <a:t>- Экологические </a:t>
            </a:r>
            <a:r>
              <a:rPr lang="ru-RU" sz="3100" cap="none" dirty="0">
                <a:latin typeface="Franklin Gothic Book"/>
                <a:ea typeface="+mn-ea"/>
                <a:cs typeface="+mn-cs"/>
              </a:rPr>
              <a:t>конкурсы</a:t>
            </a:r>
            <a:br>
              <a:rPr lang="ru-RU" sz="3100" cap="none" dirty="0">
                <a:latin typeface="Franklin Gothic Book"/>
                <a:ea typeface="+mn-ea"/>
                <a:cs typeface="+mn-cs"/>
              </a:rPr>
            </a:br>
            <a:r>
              <a:rPr lang="ru-RU" sz="3100" cap="none" dirty="0" smtClean="0">
                <a:latin typeface="Franklin Gothic Book"/>
                <a:ea typeface="+mn-ea"/>
                <a:cs typeface="+mn-cs"/>
              </a:rPr>
              <a:t>- КВН</a:t>
            </a:r>
            <a:r>
              <a:rPr lang="ru-RU" sz="3100" cap="none" dirty="0">
                <a:latin typeface="Franklin Gothic Book"/>
                <a:ea typeface="+mn-ea"/>
                <a:cs typeface="+mn-cs"/>
              </a:rPr>
              <a:t>, аукционы, викторины</a:t>
            </a:r>
            <a:br>
              <a:rPr lang="ru-RU" sz="3100" cap="none" dirty="0">
                <a:latin typeface="Franklin Gothic Book"/>
                <a:ea typeface="+mn-ea"/>
                <a:cs typeface="+mn-cs"/>
              </a:rPr>
            </a:br>
            <a:r>
              <a:rPr lang="ru-RU" sz="3100" cap="none" dirty="0" smtClean="0">
                <a:latin typeface="Franklin Gothic Book"/>
                <a:ea typeface="+mn-ea"/>
                <a:cs typeface="+mn-cs"/>
              </a:rPr>
              <a:t>- Экологические </a:t>
            </a:r>
            <a:r>
              <a:rPr lang="ru-RU" sz="3100" cap="none" dirty="0">
                <a:latin typeface="Franklin Gothic Book"/>
                <a:ea typeface="+mn-ea"/>
                <a:cs typeface="+mn-cs"/>
              </a:rPr>
              <a:t>акции</a:t>
            </a:r>
            <a:br>
              <a:rPr lang="ru-RU" sz="3100" cap="none" dirty="0">
                <a:latin typeface="Franklin Gothic Book"/>
                <a:ea typeface="+mn-ea"/>
                <a:cs typeface="+mn-cs"/>
              </a:rPr>
            </a:br>
            <a:r>
              <a:rPr lang="ru-RU" sz="3100" cap="none" dirty="0" smtClean="0">
                <a:latin typeface="Franklin Gothic Book"/>
                <a:ea typeface="+mn-ea"/>
                <a:cs typeface="+mn-cs"/>
              </a:rPr>
              <a:t>- Трудовой </a:t>
            </a:r>
            <a:r>
              <a:rPr lang="ru-RU" sz="3100" cap="none" dirty="0">
                <a:latin typeface="Franklin Gothic Book"/>
                <a:ea typeface="+mn-ea"/>
                <a:cs typeface="+mn-cs"/>
              </a:rPr>
              <a:t>десант</a:t>
            </a:r>
            <a:br>
              <a:rPr lang="ru-RU" sz="3100" cap="none" dirty="0">
                <a:latin typeface="Franklin Gothic Book"/>
                <a:ea typeface="+mn-ea"/>
                <a:cs typeface="+mn-cs"/>
              </a:rPr>
            </a:br>
            <a:r>
              <a:rPr lang="ru-RU" sz="3100" cap="none" dirty="0" smtClean="0">
                <a:latin typeface="Franklin Gothic Book"/>
                <a:ea typeface="+mn-ea"/>
                <a:cs typeface="+mn-cs"/>
              </a:rPr>
              <a:t>- Зеленый </a:t>
            </a:r>
            <a:r>
              <a:rPr lang="ru-RU" sz="3100" cap="none" dirty="0">
                <a:latin typeface="Franklin Gothic Book"/>
                <a:ea typeface="+mn-ea"/>
                <a:cs typeface="+mn-cs"/>
              </a:rPr>
              <a:t>патруль</a:t>
            </a:r>
            <a:br>
              <a:rPr lang="ru-RU" sz="3100" cap="none" dirty="0">
                <a:latin typeface="Franklin Gothic Book"/>
                <a:ea typeface="+mn-ea"/>
                <a:cs typeface="+mn-cs"/>
              </a:rPr>
            </a:br>
            <a:r>
              <a:rPr lang="ru-RU" sz="3100" cap="none" dirty="0" smtClean="0">
                <a:latin typeface="Franklin Gothic Book"/>
                <a:ea typeface="+mn-ea"/>
                <a:cs typeface="+mn-cs"/>
              </a:rPr>
              <a:t>- Клуб </a:t>
            </a:r>
            <a:r>
              <a:rPr lang="ru-RU" sz="3100" cap="none" dirty="0">
                <a:latin typeface="Franklin Gothic Book"/>
                <a:ea typeface="+mn-ea"/>
                <a:cs typeface="+mn-cs"/>
              </a:rPr>
              <a:t>исследователей природы</a:t>
            </a:r>
            <a:br>
              <a:rPr lang="ru-RU" sz="3100" cap="none" dirty="0">
                <a:latin typeface="Franklin Gothic Book"/>
                <a:ea typeface="+mn-ea"/>
                <a:cs typeface="+mn-cs"/>
              </a:rPr>
            </a:br>
            <a:r>
              <a:rPr lang="ru-RU" sz="3100" cap="none" dirty="0" smtClean="0">
                <a:latin typeface="Franklin Gothic Book"/>
                <a:ea typeface="+mn-ea"/>
                <a:cs typeface="+mn-cs"/>
              </a:rPr>
              <a:t>- Лаборатория </a:t>
            </a:r>
            <a:r>
              <a:rPr lang="ru-RU" sz="3100" cap="none" dirty="0">
                <a:latin typeface="Franklin Gothic Book"/>
                <a:ea typeface="+mn-ea"/>
                <a:cs typeface="+mn-cs"/>
              </a:rPr>
              <a:t>юного эколога</a:t>
            </a:r>
            <a:br>
              <a:rPr lang="ru-RU" sz="3100" cap="none" dirty="0">
                <a:latin typeface="Franklin Gothic Book"/>
                <a:ea typeface="+mn-ea"/>
                <a:cs typeface="+mn-cs"/>
              </a:rPr>
            </a:br>
            <a:r>
              <a:rPr lang="ru-RU" sz="3100" cap="none" dirty="0" smtClean="0">
                <a:solidFill>
                  <a:schemeClr val="tx2"/>
                </a:solidFill>
                <a:latin typeface="Franklin Gothic Book"/>
                <a:ea typeface="+mn-ea"/>
                <a:cs typeface="+mn-cs"/>
              </a:rPr>
              <a:t/>
            </a:r>
            <a:br>
              <a:rPr lang="ru-RU" sz="3100" cap="none" dirty="0" smtClean="0">
                <a:solidFill>
                  <a:schemeClr val="tx2"/>
                </a:solidFill>
                <a:latin typeface="Franklin Gothic Book"/>
                <a:ea typeface="+mn-ea"/>
                <a:cs typeface="+mn-cs"/>
              </a:rPr>
            </a:br>
            <a:r>
              <a:rPr lang="ru-RU" sz="2000" cap="none" dirty="0">
                <a:solidFill>
                  <a:srgbClr val="4E3B30"/>
                </a:solidFill>
                <a:latin typeface="Franklin Gothic Book"/>
                <a:ea typeface="+mn-ea"/>
                <a:cs typeface="+mn-cs"/>
              </a:rPr>
              <a:t/>
            </a:r>
            <a:br>
              <a:rPr lang="ru-RU" sz="2000" cap="none" dirty="0">
                <a:solidFill>
                  <a:srgbClr val="4E3B30"/>
                </a:solidFill>
                <a:latin typeface="Franklin Gothic Book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3284" y="294621"/>
            <a:ext cx="8856983" cy="1152127"/>
          </a:xfrm>
        </p:spPr>
        <p:txBody>
          <a:bodyPr>
            <a:normAutofit/>
          </a:bodyPr>
          <a:lstStyle/>
          <a:p>
            <a:pPr algn="ctr"/>
            <a:r>
              <a:rPr lang="ru-RU" sz="2800" cap="all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Franklin Gothic Medium"/>
                <a:ea typeface="+mj-ea"/>
                <a:cs typeface="+mj-cs"/>
              </a:rPr>
              <a:t>формы </a:t>
            </a:r>
            <a:r>
              <a:rPr lang="ru-RU" sz="2800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Franklin Gothic Medium"/>
                <a:ea typeface="+mj-ea"/>
                <a:cs typeface="+mj-cs"/>
              </a:rPr>
              <a:t>работы по экологическому воспитанию старших дошкольников </a:t>
            </a:r>
            <a:endParaRPr lang="ru-RU" sz="28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516216" y="4306079"/>
            <a:ext cx="1867744" cy="216024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672" y="4149080"/>
            <a:ext cx="2628800" cy="2474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95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16831"/>
            <a:ext cx="7772400" cy="2304257"/>
          </a:xfrm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3200" b="0" dirty="0" smtClean="0">
                <a:solidFill>
                  <a:schemeClr val="tx2"/>
                </a:solidFill>
                <a:latin typeface="Yu Gothic UI Semibold" pitchFamily="34" charset="-128"/>
                <a:ea typeface="Yu Gothic UI Semibold" pitchFamily="34" charset="-128"/>
              </a:rPr>
              <a:t>   - </a:t>
            </a:r>
            <a:r>
              <a:rPr lang="ru-RU" sz="3100" b="0" cap="none" dirty="0" smtClean="0">
                <a:latin typeface="Yu Gothic UI Semibold" pitchFamily="34" charset="-128"/>
                <a:ea typeface="Yu Gothic UI Semibold" pitchFamily="34" charset="-128"/>
              </a:rPr>
              <a:t>составление экологических карт;</a:t>
            </a:r>
            <a:br>
              <a:rPr lang="ru-RU" sz="3100" b="0" cap="none" dirty="0" smtClean="0">
                <a:latin typeface="Yu Gothic UI Semibold" pitchFamily="34" charset="-128"/>
                <a:ea typeface="Yu Gothic UI Semibold" pitchFamily="34" charset="-128"/>
              </a:rPr>
            </a:br>
            <a:r>
              <a:rPr lang="ru-RU" sz="3100" b="0" cap="none" dirty="0" smtClean="0">
                <a:latin typeface="Yu Gothic UI Semibold" pitchFamily="34" charset="-128"/>
                <a:ea typeface="Yu Gothic UI Semibold" pitchFamily="34" charset="-128"/>
              </a:rPr>
              <a:t>- панорама добрых дел;</a:t>
            </a:r>
            <a:br>
              <a:rPr lang="ru-RU" sz="3100" b="0" cap="none" dirty="0" smtClean="0">
                <a:latin typeface="Yu Gothic UI Semibold" pitchFamily="34" charset="-128"/>
                <a:ea typeface="Yu Gothic UI Semibold" pitchFamily="34" charset="-128"/>
              </a:rPr>
            </a:br>
            <a:r>
              <a:rPr lang="ru-RU" sz="3100" b="0" cap="none" dirty="0" smtClean="0">
                <a:latin typeface="Yu Gothic UI Semibold" pitchFamily="34" charset="-128"/>
                <a:ea typeface="Yu Gothic UI Semibold" pitchFamily="34" charset="-128"/>
              </a:rPr>
              <a:t>- ведение фенологических календарей;</a:t>
            </a:r>
            <a:br>
              <a:rPr lang="ru-RU" sz="3100" b="0" cap="none" dirty="0" smtClean="0">
                <a:latin typeface="Yu Gothic UI Semibold" pitchFamily="34" charset="-128"/>
                <a:ea typeface="Yu Gothic UI Semibold" pitchFamily="34" charset="-128"/>
              </a:rPr>
            </a:br>
            <a:r>
              <a:rPr lang="ru-RU" sz="3100" b="0" cap="none" dirty="0" smtClean="0">
                <a:latin typeface="Yu Gothic UI Semibold" pitchFamily="34" charset="-128"/>
                <a:ea typeface="Yu Gothic UI Semibold" pitchFamily="34" charset="-128"/>
              </a:rPr>
              <a:t>- экологические музеи;</a:t>
            </a:r>
            <a:br>
              <a:rPr lang="ru-RU" sz="3100" b="0" cap="none" dirty="0" smtClean="0">
                <a:latin typeface="Yu Gothic UI Semibold" pitchFamily="34" charset="-128"/>
                <a:ea typeface="Yu Gothic UI Semibold" pitchFamily="34" charset="-128"/>
              </a:rPr>
            </a:br>
            <a:r>
              <a:rPr lang="ru-RU" sz="3100" b="0" cap="none" dirty="0" smtClean="0">
                <a:latin typeface="Yu Gothic UI Semibold" pitchFamily="34" charset="-128"/>
                <a:ea typeface="Yu Gothic UI Semibold" pitchFamily="34" charset="-128"/>
              </a:rPr>
              <a:t>- день экологического творчества;</a:t>
            </a:r>
            <a:br>
              <a:rPr lang="ru-RU" sz="3100" b="0" cap="none" dirty="0" smtClean="0">
                <a:latin typeface="Yu Gothic UI Semibold" pitchFamily="34" charset="-128"/>
                <a:ea typeface="Yu Gothic UI Semibold" pitchFamily="34" charset="-128"/>
              </a:rPr>
            </a:br>
            <a:r>
              <a:rPr lang="ru-RU" sz="3100" b="0" cap="none" dirty="0" smtClean="0">
                <a:latin typeface="Yu Gothic UI Semibold" pitchFamily="34" charset="-128"/>
                <a:ea typeface="Yu Gothic UI Semibold" pitchFamily="34" charset="-128"/>
              </a:rPr>
              <a:t>- экологические игры;</a:t>
            </a:r>
            <a:br>
              <a:rPr lang="ru-RU" sz="3100" b="0" cap="none" dirty="0" smtClean="0">
                <a:latin typeface="Yu Gothic UI Semibold" pitchFamily="34" charset="-128"/>
                <a:ea typeface="Yu Gothic UI Semibold" pitchFamily="34" charset="-128"/>
              </a:rPr>
            </a:br>
            <a:r>
              <a:rPr lang="ru-RU" sz="3100" b="0" cap="none" dirty="0" smtClean="0">
                <a:latin typeface="Yu Gothic UI Semibold" pitchFamily="34" charset="-128"/>
                <a:ea typeface="Yu Gothic UI Semibold" pitchFamily="34" charset="-128"/>
              </a:rPr>
              <a:t>- экологические сказки;</a:t>
            </a:r>
            <a:br>
              <a:rPr lang="ru-RU" sz="3100" b="0" cap="none" dirty="0" smtClean="0">
                <a:latin typeface="Yu Gothic UI Semibold" pitchFamily="34" charset="-128"/>
                <a:ea typeface="Yu Gothic UI Semibold" pitchFamily="34" charset="-128"/>
              </a:rPr>
            </a:br>
            <a:r>
              <a:rPr lang="ru-RU" sz="3100" b="0" cap="none" dirty="0" smtClean="0">
                <a:latin typeface="Yu Gothic UI Semibold" pitchFamily="34" charset="-128"/>
                <a:ea typeface="Yu Gothic UI Semibold" pitchFamily="34" charset="-128"/>
              </a:rPr>
              <a:t>- экологические тренинги;</a:t>
            </a:r>
            <a:br>
              <a:rPr lang="ru-RU" sz="3100" b="0" cap="none" dirty="0" smtClean="0">
                <a:latin typeface="Yu Gothic UI Semibold" pitchFamily="34" charset="-128"/>
                <a:ea typeface="Yu Gothic UI Semibold" pitchFamily="34" charset="-128"/>
              </a:rPr>
            </a:br>
            <a:r>
              <a:rPr lang="ru-RU" sz="3100" b="0" cap="none" dirty="0" smtClean="0">
                <a:latin typeface="Yu Gothic UI Semibold" pitchFamily="34" charset="-128"/>
                <a:ea typeface="Yu Gothic UI Semibold" pitchFamily="34" charset="-128"/>
              </a:rPr>
              <a:t>- театрализация, инсценировки</a:t>
            </a:r>
            <a:r>
              <a:rPr lang="ru-RU" sz="3200" b="0" dirty="0" smtClean="0">
                <a:latin typeface="Yu Gothic UI Semibold" pitchFamily="34" charset="-128"/>
                <a:ea typeface="Yu Gothic UI Semibold" pitchFamily="34" charset="-128"/>
              </a:rPr>
              <a:t>.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332657"/>
            <a:ext cx="8784975" cy="1440159"/>
          </a:xfrm>
        </p:spPr>
        <p:txBody>
          <a:bodyPr/>
          <a:lstStyle/>
          <a:p>
            <a:pPr lvl="0" algn="ctr"/>
            <a:r>
              <a:rPr lang="ru-RU" sz="3200" cap="all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Franklin Gothic Medium"/>
              </a:rPr>
              <a:t>методы </a:t>
            </a:r>
            <a:r>
              <a:rPr lang="ru-RU" sz="3200" cap="all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Franklin Gothic Medium"/>
              </a:rPr>
              <a:t>работы по экологическому воспитанию старших дошкольников </a:t>
            </a:r>
            <a:endParaRPr lang="ru-RU" sz="3200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5709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404664"/>
            <a:ext cx="8784976" cy="108012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 Semibold" pitchFamily="34" charset="-128"/>
                <a:ea typeface="Yu Gothic UI Semibold" pitchFamily="34" charset="-128"/>
              </a:rPr>
              <a:t>Дидактические игры как средство  экологического развития старших дошкольников</a:t>
            </a:r>
            <a:endParaRPr lang="ru-RU" sz="28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Yu Gothic UI Semibold" pitchFamily="34" charset="-128"/>
              <a:ea typeface="Yu Gothic UI Semibold" pitchFamily="34" charset="-128"/>
            </a:endParaRPr>
          </a:p>
        </p:txBody>
      </p:sp>
      <p:sp>
        <p:nvSpPr>
          <p:cNvPr id="10" name="Блок-схема: процесс 9"/>
          <p:cNvSpPr/>
          <p:nvPr/>
        </p:nvSpPr>
        <p:spPr>
          <a:xfrm>
            <a:off x="1894322" y="1523388"/>
            <a:ext cx="5276008" cy="1185532"/>
          </a:xfrm>
          <a:prstGeom prst="flowChartProcess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Экологические дидактические игры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1990762" y="270892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4307263" y="271527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6613178" y="271527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580468" y="3693678"/>
            <a:ext cx="1927636" cy="2755708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00" b="1" dirty="0" smtClean="0">
                <a:solidFill>
                  <a:schemeClr val="tx1"/>
                </a:solidFill>
              </a:rPr>
              <a:t>Игры на ознакомление с явлениями природы</a:t>
            </a:r>
            <a:endParaRPr lang="ru-RU" sz="1900" b="1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115616" y="3687328"/>
            <a:ext cx="2232248" cy="2755707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Игры на ознакомление с многообразием растительного и животного мира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740708" y="3700028"/>
            <a:ext cx="2229573" cy="2755708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Игры на формирование нравственного отношения в природе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395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476673"/>
            <a:ext cx="7772400" cy="396044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 Semibold" pitchFamily="34" charset="-128"/>
                <a:ea typeface="Yu Gothic UI Semibold" pitchFamily="34" charset="-128"/>
              </a:rPr>
              <a:t>Для ребёнка-выпускника детского сада характерны следующие показатели сформированности основ экологической культуры</a:t>
            </a:r>
            <a:r>
              <a:rPr lang="ru-RU" sz="2200" b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 Semibold" pitchFamily="34" charset="-128"/>
                <a:ea typeface="Yu Gothic UI Semibold" pitchFamily="34" charset="-128"/>
              </a:rPr>
              <a:t>:</a:t>
            </a:r>
            <a:br>
              <a:rPr lang="ru-RU" sz="2200" b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 Semibold" pitchFamily="34" charset="-128"/>
                <a:ea typeface="Yu Gothic UI Semibold" pitchFamily="34" charset="-128"/>
              </a:rPr>
            </a:br>
            <a:r>
              <a:rPr lang="ru-RU" sz="2200" b="0" dirty="0">
                <a:solidFill>
                  <a:schemeClr val="tx2"/>
                </a:solidFill>
                <a:latin typeface="Yu Gothic UI Semibold" pitchFamily="34" charset="-128"/>
                <a:ea typeface="Yu Gothic UI Semibold" pitchFamily="34" charset="-128"/>
              </a:rPr>
              <a:t/>
            </a:r>
            <a:br>
              <a:rPr lang="ru-RU" sz="2200" b="0" dirty="0">
                <a:solidFill>
                  <a:schemeClr val="tx2"/>
                </a:solidFill>
                <a:latin typeface="Yu Gothic UI Semibold" pitchFamily="34" charset="-128"/>
                <a:ea typeface="Yu Gothic UI Semibold" pitchFamily="34" charset="-128"/>
              </a:rPr>
            </a:br>
            <a:r>
              <a:rPr lang="ru-RU" sz="2200" b="0" dirty="0">
                <a:solidFill>
                  <a:schemeClr val="tx2"/>
                </a:solidFill>
                <a:latin typeface="Yu Gothic UI Semibold" pitchFamily="34" charset="-128"/>
                <a:ea typeface="Yu Gothic UI Semibold" pitchFamily="34" charset="-128"/>
              </a:rPr>
              <a:t>• </a:t>
            </a:r>
            <a:r>
              <a:rPr lang="ru-RU" sz="2200" b="0" cap="none" dirty="0" smtClean="0">
                <a:latin typeface="Yu Gothic UI Semibold" pitchFamily="34" charset="-128"/>
                <a:ea typeface="Yu Gothic UI Semibold" pitchFamily="34" charset="-128"/>
              </a:rPr>
              <a:t>проявляет интерес к объектам окружающего мира, условиям жизни людей, растений, животных, пытается оценивать их состояние с позиции «хорошо – плохо»;</a:t>
            </a:r>
            <a:br>
              <a:rPr lang="ru-RU" sz="2200" b="0" cap="none" dirty="0" smtClean="0">
                <a:latin typeface="Yu Gothic UI Semibold" pitchFamily="34" charset="-128"/>
                <a:ea typeface="Yu Gothic UI Semibold" pitchFamily="34" charset="-128"/>
              </a:rPr>
            </a:br>
            <a:r>
              <a:rPr lang="ru-RU" sz="2200" b="0" cap="none" dirty="0" smtClean="0">
                <a:latin typeface="Yu Gothic UI Semibold" pitchFamily="34" charset="-128"/>
                <a:ea typeface="Yu Gothic UI Semibold" pitchFamily="34" charset="-128"/>
              </a:rPr>
              <a:t>• с желанием участвует в экологически ориентированной деятельности;</a:t>
            </a:r>
            <a:br>
              <a:rPr lang="ru-RU" sz="2200" b="0" cap="none" dirty="0" smtClean="0">
                <a:latin typeface="Yu Gothic UI Semibold" pitchFamily="34" charset="-128"/>
                <a:ea typeface="Yu Gothic UI Semibold" pitchFamily="34" charset="-128"/>
              </a:rPr>
            </a:br>
            <a:r>
              <a:rPr lang="ru-RU" sz="2200" b="0" cap="none" dirty="0" smtClean="0">
                <a:latin typeface="Yu Gothic UI Semibold" pitchFamily="34" charset="-128"/>
                <a:ea typeface="Yu Gothic UI Semibold" pitchFamily="34" charset="-128"/>
              </a:rPr>
              <a:t>• эмоционально реагирует при встрече с прекрасным и пытается передать свои чувства в доступных видах творчества (рассказ, рисунок и т. п.) ;</a:t>
            </a:r>
            <a:br>
              <a:rPr lang="ru-RU" sz="2200" b="0" cap="none" dirty="0" smtClean="0">
                <a:latin typeface="Yu Gothic UI Semibold" pitchFamily="34" charset="-128"/>
                <a:ea typeface="Yu Gothic UI Semibold" pitchFamily="34" charset="-128"/>
              </a:rPr>
            </a:br>
            <a:r>
              <a:rPr lang="ru-RU" sz="2200" b="0" cap="none" dirty="0" smtClean="0">
                <a:latin typeface="Yu Gothic UI Semibold" pitchFamily="34" charset="-128"/>
                <a:ea typeface="Yu Gothic UI Semibold" pitchFamily="34" charset="-128"/>
              </a:rPr>
              <a:t>• старается выполнить правила поведения на улице, в транспорте, во время прогулок и др. ;</a:t>
            </a:r>
            <a:br>
              <a:rPr lang="ru-RU" sz="2200" b="0" cap="none" dirty="0" smtClean="0">
                <a:latin typeface="Yu Gothic UI Semibold" pitchFamily="34" charset="-128"/>
                <a:ea typeface="Yu Gothic UI Semibold" pitchFamily="34" charset="-128"/>
              </a:rPr>
            </a:br>
            <a:r>
              <a:rPr lang="ru-RU" sz="2200" b="0" cap="none" dirty="0" smtClean="0">
                <a:latin typeface="Yu Gothic UI Semibold" pitchFamily="34" charset="-128"/>
                <a:ea typeface="Yu Gothic UI Semibold" pitchFamily="34" charset="-128"/>
              </a:rPr>
              <a:t>• проявляет готовность оказать помощь нуждающимся в ней людям, животным, растениям;</a:t>
            </a:r>
            <a:br>
              <a:rPr lang="ru-RU" sz="2200" b="0" cap="none" dirty="0" smtClean="0">
                <a:latin typeface="Yu Gothic UI Semibold" pitchFamily="34" charset="-128"/>
                <a:ea typeface="Yu Gothic UI Semibold" pitchFamily="34" charset="-128"/>
              </a:rPr>
            </a:br>
            <a:r>
              <a:rPr lang="ru-RU" sz="2200" b="0" cap="none" dirty="0" smtClean="0">
                <a:latin typeface="Yu Gothic UI Semibold" pitchFamily="34" charset="-128"/>
                <a:ea typeface="Yu Gothic UI Semibold" pitchFamily="34" charset="-128"/>
              </a:rPr>
              <a:t>• пытается контролировать своё поведение, поступки, чтобы не причинить вреда окружающей среде.</a:t>
            </a:r>
            <a:r>
              <a:rPr lang="ru-RU" b="0" cap="none" dirty="0" smtClean="0">
                <a:latin typeface="Arimo"/>
              </a:rPr>
              <a:t/>
            </a:r>
            <a:br>
              <a:rPr lang="ru-RU" b="0" cap="none" dirty="0" smtClean="0">
                <a:latin typeface="Arimo"/>
              </a:rPr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ru-RU" dirty="0">
              <a:solidFill>
                <a:prstClr val="black">
                  <a:tint val="75000"/>
                </a:prstClr>
              </a:solidFill>
            </a:endParaRPr>
          </a:p>
          <a:p>
            <a:pPr lvl="0"/>
            <a:endParaRPr lang="ru-RU" dirty="0">
              <a:solidFill>
                <a:prstClr val="black">
                  <a:tint val="75000"/>
                </a:prst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19623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580</Words>
  <Application>Microsoft Office PowerPoint</Application>
  <PresentationFormat>Экран (4:3)</PresentationFormat>
  <Paragraphs>44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Воспитание экологической культуры у детей старшего дошкольного возраста</vt:lpstr>
      <vt:lpstr>Презентация PowerPoint</vt:lpstr>
      <vt:lpstr>Презентация PowerPoint</vt:lpstr>
      <vt:lpstr>Презентация PowerPoint</vt:lpstr>
      <vt:lpstr>Основываясь на деятельностном подходе в структуре развития основ экологической культуры детей старшего дошкольного возраста, можно выделить следующие компоненты:   • Деятельность в природе: - восприятие природы; - овладение знаниями, умениями, навыками; - природоохранная деятельность.  • Экологизация сознания: - потребности, установки, интересы; - эмоции, переживания, чувства; - эстетические и этические оценки. </vt:lpstr>
      <vt:lpstr>   - Экологические занятия - Экологические экскурсии - Уроки доброты - Уроки мышления - Экологические кружки - Экологические конкурсы - КВН, аукционы, викторины - Экологические акции - Трудовой десант - Зеленый патруль - Клуб исследователей природы - Лаборатория юного эколога   </vt:lpstr>
      <vt:lpstr>   - составление экологических карт; - панорама добрых дел; - ведение фенологических календарей; - экологические музеи; - день экологического творчества; - экологические игры; - экологические сказки; - экологические тренинги; - театрализация, инсценировки. </vt:lpstr>
      <vt:lpstr>Презентация PowerPoint</vt:lpstr>
      <vt:lpstr>Для ребёнка-выпускника детского сада характерны следующие показатели сформированности основ экологической культуры:  • проявляет интерес к объектам окружающего мира, условиям жизни людей, растений, животных, пытается оценивать их состояние с позиции «хорошо – плохо»; • с желанием участвует в экологически ориентированной деятельности; • эмоционально реагирует при встрече с прекрасным и пытается передать свои чувства в доступных видах творчества (рассказ, рисунок и т. п.) ; • старается выполнить правила поведения на улице, в транспорте, во время прогулок и др. ; • проявляет готовность оказать помощь нуждающимся в ней людям, животным, растениям; • пытается контролировать своё поведение, поступки, чтобы не причинить вреда окружающей среде.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</dc:creator>
  <cp:lastModifiedBy>User</cp:lastModifiedBy>
  <cp:revision>23</cp:revision>
  <dcterms:created xsi:type="dcterms:W3CDTF">2014-08-13T11:18:13Z</dcterms:created>
  <dcterms:modified xsi:type="dcterms:W3CDTF">2023-10-03T08:10:13Z</dcterms:modified>
</cp:coreProperties>
</file>