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8" r:id="rId11"/>
    <p:sldId id="263" r:id="rId12"/>
    <p:sldId id="270" r:id="rId13"/>
    <p:sldId id="264" r:id="rId14"/>
    <p:sldId id="269" r:id="rId15"/>
    <p:sldId id="265" r:id="rId16"/>
    <p:sldId id="271" r:id="rId17"/>
    <p:sldId id="273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60404"/>
            <a:ext cx="8643998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EC46E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Зрительная гимнастика как технология сохранения и стимулирования здоровья в раннем возрасте</a:t>
            </a:r>
            <a:endParaRPr lang="ru-RU" sz="5400" b="1" spc="50" dirty="0">
              <a:ln w="11430"/>
              <a:solidFill>
                <a:srgbClr val="EC46E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941168"/>
            <a:ext cx="8429684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50800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Лапаева</a:t>
            </a:r>
            <a:r>
              <a:rPr lang="ru-RU" sz="3200" b="1" dirty="0">
                <a:ln w="50800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Алла Александровна,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50800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МБДОУ «Детский сад № 7 «Ладушки»</a:t>
            </a:r>
            <a:endParaRPr lang="ru-RU" sz="2200" b="1" dirty="0">
              <a:ln w="50800"/>
              <a:solidFill>
                <a:srgbClr val="0000FF"/>
              </a:solidFill>
              <a:effectLst>
                <a:innerShdw blurRad="114300">
                  <a:prstClr val="black"/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2928938" y="2500313"/>
            <a:ext cx="2071687" cy="2000250"/>
            <a:chOff x="2928938" y="2500313"/>
            <a:chExt cx="2071687" cy="2000250"/>
          </a:xfrm>
        </p:grpSpPr>
        <p:sp>
          <p:nvSpPr>
            <p:cNvPr id="3" name="10-конечная звезда 2"/>
            <p:cNvSpPr/>
            <p:nvPr/>
          </p:nvSpPr>
          <p:spPr bwMode="auto">
            <a:xfrm>
              <a:off x="2928938" y="2500313"/>
              <a:ext cx="2071687" cy="2000250"/>
            </a:xfrm>
            <a:prstGeom prst="star10">
              <a:avLst>
                <a:gd name="adj" fmla="val 37851"/>
                <a:gd name="hf" fmla="val 1051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76" name="TextBox 6"/>
            <p:cNvSpPr txBox="1">
              <a:spLocks noChangeArrowheads="1"/>
            </p:cNvSpPr>
            <p:nvPr/>
          </p:nvSpPr>
          <p:spPr bwMode="auto">
            <a:xfrm>
              <a:off x="2928938" y="3000372"/>
              <a:ext cx="20716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Arial" charset="0"/>
                </a:rPr>
                <a:t>Зрительная гимнастика  в режиме дня</a:t>
              </a:r>
            </a:p>
          </p:txBody>
        </p:sp>
      </p:grpSp>
      <p:sp>
        <p:nvSpPr>
          <p:cNvPr id="8" name="10-конечная звезда 7"/>
          <p:cNvSpPr/>
          <p:nvPr/>
        </p:nvSpPr>
        <p:spPr bwMode="auto">
          <a:xfrm>
            <a:off x="714375" y="785813"/>
            <a:ext cx="2000250" cy="2000250"/>
          </a:xfrm>
          <a:prstGeom prst="star10">
            <a:avLst>
              <a:gd name="adj" fmla="val 41268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785813" y="1549400"/>
            <a:ext cx="1857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На прогулке</a:t>
            </a:r>
          </a:p>
        </p:txBody>
      </p:sp>
      <p:sp>
        <p:nvSpPr>
          <p:cNvPr id="10" name="10-конечная звезда 9"/>
          <p:cNvSpPr/>
          <p:nvPr/>
        </p:nvSpPr>
        <p:spPr bwMode="auto">
          <a:xfrm>
            <a:off x="2857500" y="71438"/>
            <a:ext cx="2143125" cy="2000250"/>
          </a:xfrm>
          <a:prstGeom prst="star10">
            <a:avLst>
              <a:gd name="adj" fmla="val 40840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2857500" y="746125"/>
            <a:ext cx="22145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Отдельные  упражнения</a:t>
            </a:r>
          </a:p>
        </p:txBody>
      </p:sp>
      <p:sp>
        <p:nvSpPr>
          <p:cNvPr id="12" name="10-конечная звезда 11"/>
          <p:cNvSpPr/>
          <p:nvPr/>
        </p:nvSpPr>
        <p:spPr bwMode="auto">
          <a:xfrm>
            <a:off x="428625" y="2786063"/>
            <a:ext cx="2000250" cy="2000250"/>
          </a:xfrm>
          <a:prstGeom prst="star10">
            <a:avLst>
              <a:gd name="adj" fmla="val 40005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90538" y="3286125"/>
            <a:ext cx="1857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В самостоятельной  деятельности детей</a:t>
            </a:r>
          </a:p>
        </p:txBody>
      </p:sp>
      <p:sp>
        <p:nvSpPr>
          <p:cNvPr id="14" name="10-конечная звезда 13"/>
          <p:cNvSpPr/>
          <p:nvPr/>
        </p:nvSpPr>
        <p:spPr bwMode="auto">
          <a:xfrm>
            <a:off x="1785938" y="4714875"/>
            <a:ext cx="2000250" cy="2000250"/>
          </a:xfrm>
          <a:prstGeom prst="star10">
            <a:avLst>
              <a:gd name="adj" fmla="val 38018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 bwMode="auto">
          <a:xfrm>
            <a:off x="1857375" y="5445125"/>
            <a:ext cx="1857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Индивидуальная работа с детьми</a:t>
            </a:r>
          </a:p>
        </p:txBody>
      </p:sp>
      <p:sp>
        <p:nvSpPr>
          <p:cNvPr id="16" name="10-конечная звезда 15"/>
          <p:cNvSpPr/>
          <p:nvPr/>
        </p:nvSpPr>
        <p:spPr bwMode="auto">
          <a:xfrm>
            <a:off x="5214938" y="571500"/>
            <a:ext cx="2000250" cy="2071688"/>
          </a:xfrm>
          <a:prstGeom prst="star10">
            <a:avLst>
              <a:gd name="adj" fmla="val 38108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5286375" y="1152525"/>
            <a:ext cx="1857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Как часть утренней гимнастики </a:t>
            </a: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10-конечная звезда 17"/>
          <p:cNvSpPr/>
          <p:nvPr/>
        </p:nvSpPr>
        <p:spPr bwMode="auto">
          <a:xfrm>
            <a:off x="4214813" y="4714875"/>
            <a:ext cx="2000250" cy="2000250"/>
          </a:xfrm>
          <a:prstGeom prst="star10">
            <a:avLst>
              <a:gd name="adj" fmla="val 38018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4286250" y="5497513"/>
            <a:ext cx="1857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После дневного сна</a:t>
            </a:r>
          </a:p>
        </p:txBody>
      </p:sp>
      <p:sp>
        <p:nvSpPr>
          <p:cNvPr id="29" name="10-конечная звезда 28"/>
          <p:cNvSpPr/>
          <p:nvPr/>
        </p:nvSpPr>
        <p:spPr bwMode="auto">
          <a:xfrm>
            <a:off x="5572125" y="2643188"/>
            <a:ext cx="2000250" cy="2000250"/>
          </a:xfrm>
          <a:prstGeom prst="star10">
            <a:avLst>
              <a:gd name="adj" fmla="val 40637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 bwMode="auto">
          <a:xfrm>
            <a:off x="5643563" y="3214688"/>
            <a:ext cx="1857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Как часть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НОД</a:t>
            </a:r>
          </a:p>
        </p:txBody>
      </p: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2470150" y="2112963"/>
            <a:ext cx="2989263" cy="2722562"/>
            <a:chOff x="2470778" y="2113595"/>
            <a:chExt cx="2987998" cy="2722055"/>
          </a:xfrm>
        </p:grpSpPr>
        <p:sp>
          <p:nvSpPr>
            <p:cNvPr id="35" name="Стрелка вниз 34"/>
            <p:cNvSpPr/>
            <p:nvPr/>
          </p:nvSpPr>
          <p:spPr>
            <a:xfrm rot="1722763">
              <a:off x="2956347" y="4448372"/>
              <a:ext cx="785480" cy="387278"/>
            </a:xfrm>
            <a:prstGeom prst="downArrow">
              <a:avLst>
                <a:gd name="adj1" fmla="val 26182"/>
                <a:gd name="adj2" fmla="val 5693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Стрелка вниз 35"/>
            <p:cNvSpPr/>
            <p:nvPr/>
          </p:nvSpPr>
          <p:spPr>
            <a:xfrm rot="5400000">
              <a:off x="2271538" y="3414355"/>
              <a:ext cx="785666" cy="387186"/>
            </a:xfrm>
            <a:prstGeom prst="downArrow">
              <a:avLst>
                <a:gd name="adj1" fmla="val 26182"/>
                <a:gd name="adj2" fmla="val 5693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Стрелка вниз 36"/>
            <p:cNvSpPr/>
            <p:nvPr/>
          </p:nvSpPr>
          <p:spPr>
            <a:xfrm rot="19786730">
              <a:off x="4187726" y="4442023"/>
              <a:ext cx="785480" cy="387278"/>
            </a:xfrm>
            <a:prstGeom prst="downArrow">
              <a:avLst>
                <a:gd name="adj1" fmla="val 26182"/>
                <a:gd name="adj2" fmla="val 5693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Стрелка вниз 37"/>
            <p:cNvSpPr/>
            <p:nvPr/>
          </p:nvSpPr>
          <p:spPr>
            <a:xfrm rot="16200000">
              <a:off x="4872349" y="3485779"/>
              <a:ext cx="785667" cy="387186"/>
            </a:xfrm>
            <a:prstGeom prst="downArrow">
              <a:avLst>
                <a:gd name="adj1" fmla="val 26182"/>
                <a:gd name="adj2" fmla="val 5693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0800000">
              <a:off x="3572037" y="2113595"/>
              <a:ext cx="785480" cy="387278"/>
            </a:xfrm>
            <a:prstGeom prst="downArrow">
              <a:avLst>
                <a:gd name="adj1" fmla="val 26182"/>
                <a:gd name="adj2" fmla="val 5693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трелка вниз 39"/>
            <p:cNvSpPr/>
            <p:nvPr/>
          </p:nvSpPr>
          <p:spPr>
            <a:xfrm rot="8053515">
              <a:off x="2623020" y="2508854"/>
              <a:ext cx="787253" cy="387186"/>
            </a:xfrm>
            <a:prstGeom prst="downArrow">
              <a:avLst>
                <a:gd name="adj1" fmla="val 26182"/>
                <a:gd name="adj2" fmla="val 5693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Стрелка вниз 40"/>
            <p:cNvSpPr/>
            <p:nvPr/>
          </p:nvSpPr>
          <p:spPr>
            <a:xfrm rot="13364263">
              <a:off x="4520960" y="2469129"/>
              <a:ext cx="785480" cy="387278"/>
            </a:xfrm>
            <a:prstGeom prst="downArrow">
              <a:avLst>
                <a:gd name="adj1" fmla="val 26182"/>
                <a:gd name="adj2" fmla="val 5693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72070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260648"/>
            <a:ext cx="8424862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Arial" charset="0"/>
              </a:rPr>
              <a:t>Техники обучения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latin typeface="Arial" charset="0"/>
              </a:rPr>
              <a:t>а</a:t>
            </a:r>
            <a:r>
              <a:rPr lang="ru-RU" altLang="ru-RU" sz="2400" dirty="0">
                <a:latin typeface="Arial" charset="0"/>
              </a:rPr>
              <a:t>) обучение </a:t>
            </a:r>
            <a:r>
              <a:rPr lang="ru-RU" altLang="ru-RU" sz="2400" b="1" dirty="0" err="1">
                <a:latin typeface="Arial" charset="0"/>
              </a:rPr>
              <a:t>пальмингу</a:t>
            </a:r>
            <a:r>
              <a:rPr lang="ru-RU" altLang="ru-RU" sz="2400" dirty="0">
                <a:latin typeface="Arial" charset="0"/>
              </a:rPr>
              <a:t> проходит через следующие игры: </a:t>
            </a:r>
            <a:r>
              <a:rPr lang="ru-RU" altLang="ru-RU" sz="2400" i="1" dirty="0">
                <a:latin typeface="Arial" charset="0"/>
              </a:rPr>
              <a:t>«Темно – светло»</a:t>
            </a:r>
            <a:r>
              <a:rPr lang="ru-RU" altLang="ru-RU" sz="2400" dirty="0">
                <a:latin typeface="Arial" charset="0"/>
              </a:rPr>
              <a:t>, </a:t>
            </a:r>
            <a:r>
              <a:rPr lang="ru-RU" altLang="ru-RU" sz="2400" i="1" dirty="0">
                <a:latin typeface="Arial" charset="0"/>
              </a:rPr>
              <a:t>«Сделай, как было»</a:t>
            </a:r>
            <a:r>
              <a:rPr lang="ru-RU" altLang="ru-RU" sz="2400" dirty="0">
                <a:latin typeface="Arial" charset="0"/>
              </a:rPr>
              <a:t>, </a:t>
            </a:r>
            <a:r>
              <a:rPr lang="ru-RU" altLang="ru-RU" sz="2400" i="1" dirty="0">
                <a:latin typeface="Arial" charset="0"/>
              </a:rPr>
              <a:t>«Глазки уснули»</a:t>
            </a:r>
            <a:r>
              <a:rPr lang="ru-RU" altLang="ru-RU" sz="2400" dirty="0">
                <a:latin typeface="Arial" charset="0"/>
              </a:rPr>
              <a:t> и т</a:t>
            </a:r>
            <a:r>
              <a:rPr lang="ru-RU" altLang="ru-RU" sz="2400" dirty="0" smtClean="0">
                <a:latin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б) обучение </a:t>
            </a:r>
            <a:r>
              <a:rPr lang="ru-RU" altLang="ru-RU" sz="2400" b="1" dirty="0">
                <a:latin typeface="Arial" charset="0"/>
              </a:rPr>
              <a:t>технике моргания</a:t>
            </a:r>
            <a:r>
              <a:rPr lang="ru-RU" altLang="ru-RU" sz="2400" dirty="0">
                <a:latin typeface="Arial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>
                <a:latin typeface="Arial" charset="0"/>
              </a:rPr>
              <a:t>«Бабочка»</a:t>
            </a:r>
            <a:r>
              <a:rPr lang="ru-RU" altLang="ru-RU" sz="2400" dirty="0">
                <a:latin typeface="Arial" charset="0"/>
              </a:rPr>
              <a:t>, </a:t>
            </a:r>
            <a:r>
              <a:rPr lang="ru-RU" altLang="ru-RU" sz="2400" i="1" dirty="0">
                <a:latin typeface="Arial" charset="0"/>
              </a:rPr>
              <a:t>«Прятки»</a:t>
            </a:r>
            <a:r>
              <a:rPr lang="ru-RU" altLang="ru-RU" sz="2400" dirty="0">
                <a:latin typeface="Arial" charset="0"/>
              </a:rPr>
              <a:t>, </a:t>
            </a:r>
            <a:r>
              <a:rPr lang="ru-RU" altLang="ru-RU" sz="2400" i="1" dirty="0">
                <a:latin typeface="Arial" charset="0"/>
              </a:rPr>
              <a:t>«</a:t>
            </a:r>
            <a:r>
              <a:rPr lang="ru-RU" altLang="ru-RU" sz="2400" i="1" dirty="0" err="1">
                <a:latin typeface="Arial" charset="0"/>
              </a:rPr>
              <a:t>Моргалочка</a:t>
            </a:r>
            <a:r>
              <a:rPr lang="ru-RU" altLang="ru-RU" sz="2400" i="1" dirty="0">
                <a:latin typeface="Arial" charset="0"/>
              </a:rPr>
              <a:t>»</a:t>
            </a:r>
            <a:r>
              <a:rPr lang="ru-RU" altLang="ru-RU" sz="2400" dirty="0">
                <a:latin typeface="Arial" charset="0"/>
              </a:rPr>
              <a:t>, </a:t>
            </a:r>
            <a:r>
              <a:rPr lang="ru-RU" altLang="ru-RU" sz="2400" i="1" dirty="0">
                <a:latin typeface="Arial" charset="0"/>
              </a:rPr>
              <a:t>«Сожмем – разожмем глазки»</a:t>
            </a:r>
            <a:r>
              <a:rPr lang="ru-RU" altLang="ru-RU" sz="2400" dirty="0">
                <a:latin typeface="Arial" charset="0"/>
              </a:rPr>
              <a:t> и т. д</a:t>
            </a:r>
            <a:r>
              <a:rPr lang="ru-RU" altLang="ru-RU" sz="2400" dirty="0" smtClean="0">
                <a:latin typeface="Arial" charset="0"/>
              </a:rPr>
              <a:t>.;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в) </a:t>
            </a:r>
            <a:r>
              <a:rPr lang="ru-RU" altLang="ru-RU" sz="2400" b="1" dirty="0">
                <a:latin typeface="Arial" charset="0"/>
              </a:rPr>
              <a:t>Технике слежения</a:t>
            </a:r>
            <a:r>
              <a:rPr lang="ru-RU" altLang="ru-RU" sz="2400" dirty="0">
                <a:latin typeface="Arial" charset="0"/>
              </a:rPr>
              <a:t>: «Жук», «Лучик озорной», игры «Стрекоза», «Солнечные зайчики», «Мяч» (формирование у детей пространственных представления (высоко-низко, далеко-близко</a:t>
            </a:r>
            <a:r>
              <a:rPr lang="ru-RU" altLang="ru-RU" sz="2400" dirty="0" smtClean="0">
                <a:latin typeface="Arial" charset="0"/>
              </a:rPr>
              <a:t>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charset="0"/>
              </a:rPr>
              <a:t>г) обучение </a:t>
            </a:r>
            <a:r>
              <a:rPr lang="ru-RU" altLang="ru-RU" sz="2400" b="1" dirty="0">
                <a:latin typeface="Arial" charset="0"/>
              </a:rPr>
              <a:t>технике вращения глаз</a:t>
            </a:r>
            <a:r>
              <a:rPr lang="ru-RU" altLang="ru-RU" sz="2400" dirty="0">
                <a:latin typeface="Arial" charset="0"/>
              </a:rPr>
              <a:t>: </a:t>
            </a:r>
            <a:r>
              <a:rPr lang="ru-RU" altLang="ru-RU" sz="2400" i="1" dirty="0">
                <a:latin typeface="Arial" charset="0"/>
              </a:rPr>
              <a:t>«Солнышко– травка»</a:t>
            </a:r>
            <a:r>
              <a:rPr lang="ru-RU" altLang="ru-RU" sz="2400" dirty="0">
                <a:latin typeface="Arial" charset="0"/>
              </a:rPr>
              <a:t>, </a:t>
            </a:r>
            <a:r>
              <a:rPr lang="ru-RU" altLang="ru-RU" sz="2400" i="1" dirty="0">
                <a:latin typeface="Arial" charset="0"/>
              </a:rPr>
              <a:t>«Часики»</a:t>
            </a:r>
            <a:r>
              <a:rPr lang="ru-RU" altLang="ru-RU" sz="2400" dirty="0">
                <a:latin typeface="Arial" charset="0"/>
              </a:rPr>
              <a:t>, </a:t>
            </a:r>
            <a:r>
              <a:rPr lang="ru-RU" altLang="ru-RU" sz="2400" i="1" dirty="0">
                <a:latin typeface="Arial" charset="0"/>
              </a:rPr>
              <a:t>«Мельница»</a:t>
            </a:r>
            <a:r>
              <a:rPr lang="ru-RU" altLang="ru-RU" sz="2400" dirty="0">
                <a:latin typeface="Arial" charset="0"/>
              </a:rPr>
              <a:t> и т. д. </a:t>
            </a:r>
            <a:endParaRPr lang="ru-RU" altLang="ru-RU" sz="2400" dirty="0">
              <a:solidFill>
                <a:srgbClr val="CC00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739775"/>
            <a:ext cx="8858250" cy="5784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Необходимые условия для проведения зрительной гимнастики с детьми раннего возраста: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9900CC"/>
                </a:solidFill>
                <a:latin typeface="+mn-lt"/>
              </a:rPr>
              <a:t>соблюдение санитарно-гигиенических норм;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9900CC"/>
                </a:solidFill>
                <a:latin typeface="+mn-lt"/>
              </a:rPr>
              <a:t>обязательный показ техники выполнения упражнений;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9900CC"/>
                </a:solidFill>
                <a:latin typeface="+mn-lt"/>
              </a:rPr>
              <a:t>постепенное увеличение нагрузки;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9900CC"/>
                </a:solidFill>
                <a:latin typeface="+mn-lt"/>
              </a:rPr>
              <a:t>не допускать длительных, непосильных нагрузок и утомления;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9900CC"/>
                </a:solidFill>
                <a:latin typeface="+mn-lt"/>
              </a:rPr>
              <a:t>учет индивидуальных возможностей детей;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9900CC"/>
                </a:solidFill>
                <a:latin typeface="+mn-lt"/>
              </a:rPr>
              <a:t>доступность и эффективность каждого упражнения для малышей;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rgbClr val="9900CC"/>
                </a:solidFill>
                <a:latin typeface="+mn-lt"/>
              </a:rPr>
              <a:t>проведение зрительной гимнастики в форме увлекательной игры</a:t>
            </a:r>
          </a:p>
        </p:txBody>
      </p:sp>
    </p:spTree>
    <p:extLst>
      <p:ext uri="{BB962C8B-B14F-4D97-AF65-F5344CB8AC3E}">
        <p14:creationId xmlns:p14="http://schemas.microsoft.com/office/powerpoint/2010/main" val="25869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234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20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188913"/>
            <a:ext cx="8786812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Franklin Gothic Book" pitchFamily="34" charset="0"/>
              </a:rPr>
              <a:t>Результат </a:t>
            </a:r>
            <a:r>
              <a:rPr lang="ru-RU" altLang="ru-RU" dirty="0">
                <a:solidFill>
                  <a:srgbClr val="9900CC"/>
                </a:solidFill>
                <a:latin typeface="Franklin Gothic Book" pitchFamily="34" charset="0"/>
              </a:rPr>
              <a:t> 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202BE"/>
                </a:solidFill>
                <a:latin typeface="Franklin Gothic Book" pitchFamily="34" charset="0"/>
              </a:rPr>
              <a:t>Регулярное проведение зрительной гимнастики с детьми раннего возраста способствует: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solidFill>
                  <a:srgbClr val="0202BE"/>
                </a:solidFill>
                <a:latin typeface="Franklin Gothic Book" pitchFamily="34" charset="0"/>
              </a:rPr>
              <a:t> тренировке и укреплению глазных мышц, 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solidFill>
                  <a:srgbClr val="0202BE"/>
                </a:solidFill>
                <a:latin typeface="Franklin Gothic Book" pitchFamily="34" charset="0"/>
              </a:rPr>
              <a:t>предупреждению нарастающего утомления и снятию напряжения;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solidFill>
                  <a:srgbClr val="0202BE"/>
                </a:solidFill>
                <a:latin typeface="Franklin Gothic Book" pitchFamily="34" charset="0"/>
              </a:rPr>
              <a:t>работоспособности как зрительного анализатора, так и организма в целом;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solidFill>
                  <a:srgbClr val="0202BE"/>
                </a:solidFill>
                <a:latin typeface="Franklin Gothic Book" pitchFamily="34" charset="0"/>
              </a:rPr>
              <a:t>развитию эмоциональной сферы и индивидуальных способностей детей;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solidFill>
                  <a:srgbClr val="0202BE"/>
                </a:solidFill>
                <a:latin typeface="Franklin Gothic Book" pitchFamily="34" charset="0"/>
              </a:rPr>
              <a:t>развитию познавательных процессов, таких как внимание, мышление, восприятие и воображение;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solidFill>
                  <a:srgbClr val="0202BE"/>
                </a:solidFill>
                <a:latin typeface="Franklin Gothic Book" pitchFamily="34" charset="0"/>
              </a:rPr>
              <a:t>формированию коммуникативных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9260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1928813"/>
            <a:ext cx="80645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6600" i="1" dirty="0">
                <a:solidFill>
                  <a:schemeClr val="accent1">
                    <a:lumMod val="75000"/>
                  </a:schemeClr>
                </a:solidFill>
              </a:rPr>
              <a:t>ГЛАЗА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– это не только «зеркало души», но еще и важнейший орган, без которого мир не был бы так ярок и красив»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ru-RU" sz="3200" i="1" dirty="0">
              <a:solidFill>
                <a:schemeClr val="accent1">
                  <a:lumMod val="75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773238"/>
            <a:ext cx="87852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rgbClr val="00B0F0"/>
                </a:solidFill>
                <a:latin typeface="Franklin Gothic Book" pitchFamily="34" charset="0"/>
              </a:rPr>
              <a:t>Наш девиз: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rgbClr val="0000FF"/>
                </a:solidFill>
                <a:latin typeface="Franklin Gothic Book" pitchFamily="34" charset="0"/>
              </a:rPr>
              <a:t>Без гимнастики, друзья,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rgbClr val="0000FF"/>
                </a:solidFill>
                <a:latin typeface="Franklin Gothic Book" pitchFamily="34" charset="0"/>
              </a:rPr>
              <a:t>Нашим глазкам жить нельзя!</a:t>
            </a:r>
          </a:p>
        </p:txBody>
      </p:sp>
    </p:spTree>
    <p:extLst>
      <p:ext uri="{BB962C8B-B14F-4D97-AF65-F5344CB8AC3E}">
        <p14:creationId xmlns:p14="http://schemas.microsoft.com/office/powerpoint/2010/main" val="5847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1125538"/>
            <a:ext cx="8318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Arial" charset="0"/>
              </a:rPr>
              <a:t>	Зрительная гимнастика</a:t>
            </a:r>
            <a:r>
              <a:rPr lang="ru-RU" altLang="ru-RU" sz="3200" dirty="0">
                <a:latin typeface="Arial" charset="0"/>
              </a:rPr>
              <a:t> — это безопасный и эффективный способ профилактики зрительных нарушений и улучшения зрения.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latin typeface="Arial" charset="0"/>
              </a:rPr>
              <a:t>	Система </a:t>
            </a:r>
            <a:r>
              <a:rPr lang="ru-RU" altLang="ru-RU" sz="3200" b="1" dirty="0">
                <a:latin typeface="Arial" charset="0"/>
              </a:rPr>
              <a:t>зрительной гимнастики</a:t>
            </a:r>
            <a:r>
              <a:rPr lang="ru-RU" altLang="ru-RU" sz="3200" dirty="0">
                <a:latin typeface="Arial" charset="0"/>
              </a:rPr>
              <a:t> – это комплексы упражнений для глаз различной направленности с использованием разного оборудования.</a:t>
            </a:r>
            <a:endParaRPr lang="ru-RU" altLang="ru-RU" sz="3200" dirty="0">
              <a:solidFill>
                <a:srgbClr val="CC00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125538"/>
            <a:ext cx="87868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Органы зрения у ребенка развиваются очень быстро, и к полутора годам (он видит уже как взрослый – у него сформировано бинокулярное зрение).</a:t>
            </a:r>
            <a:endParaRPr lang="ru-RU" sz="2400" b="1" dirty="0"/>
          </a:p>
          <a:p>
            <a:pPr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dirty="0"/>
              <a:t>У малыша сформированы все </a:t>
            </a:r>
            <a:r>
              <a:rPr lang="ru-RU" sz="2400" i="1" dirty="0"/>
              <a:t>виды зрительного прослеживания.</a:t>
            </a:r>
            <a:r>
              <a:rPr lang="ru-RU" sz="2400" dirty="0"/>
              <a:t> 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dirty="0"/>
              <a:t>Если ребенок к двум годам не приобрел эти определенные зрительные способности, то они уже не появятся</a:t>
            </a:r>
            <a:r>
              <a:rPr lang="ru-RU" sz="2400" dirty="0"/>
              <a:t>.</a:t>
            </a:r>
            <a:endParaRPr lang="ru-RU" sz="2400" b="1" dirty="0"/>
          </a:p>
          <a:p>
            <a:pPr algn="ctr">
              <a:defRPr/>
            </a:pPr>
            <a:endParaRPr lang="ru-RU" sz="3200" dirty="0">
              <a:solidFill>
                <a:srgbClr val="CC00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43240" y="2857496"/>
            <a:ext cx="2857520" cy="15716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/>
              <a:t>БИНОКУЛЯРНОЕ ЗРЕНИЕ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5786446" y="3786190"/>
            <a:ext cx="3286148" cy="17145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Активно ищет предмет, если он вдруг исчезает  из его поля зрения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28926" y="714356"/>
            <a:ext cx="3286148" cy="17145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Глаза легко переходят от одного  предмета к другому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28926" y="4929198"/>
            <a:ext cx="3286148" cy="17145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Воспринимает предмет не только в целом, но и по частям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86446" y="1857364"/>
            <a:ext cx="3286148" cy="17145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 просто смотрит, а с любопытством  изучает предмет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406" y="1857364"/>
            <a:ext cx="3286148" cy="17145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Видит предметы по горизонтали, вертикали, по часовой стрелке, при приближении  и удалении  объекта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71406" y="3786190"/>
            <a:ext cx="3286148" cy="17145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Различает форму, величину, цвет предметов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286251" y="2428875"/>
            <a:ext cx="50006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272086" flipV="1">
            <a:off x="3155950" y="4024313"/>
            <a:ext cx="27781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3327914" flipH="1" flipV="1">
            <a:off x="5638800" y="4095750"/>
            <a:ext cx="277813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327914">
            <a:off x="3155950" y="2881313"/>
            <a:ext cx="27781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272086" flipH="1">
            <a:off x="5638800" y="2881313"/>
            <a:ext cx="27781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 flipV="1">
            <a:off x="4357687" y="4500563"/>
            <a:ext cx="500063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357313"/>
            <a:ext cx="87852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rgbClr val="00B0F0"/>
                </a:solidFill>
                <a:latin typeface="Franklin Gothic Book" pitchFamily="34" charset="0"/>
              </a:rPr>
              <a:t>Цель зрительной гимнастики: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dirty="0">
                <a:solidFill>
                  <a:srgbClr val="FF0000"/>
                </a:solidFill>
                <a:latin typeface="Franklin Gothic Book" pitchFamily="34" charset="0"/>
              </a:rPr>
              <a:t>развитие зрительного анализатора, укрепление глазных мышц</a:t>
            </a:r>
          </a:p>
        </p:txBody>
      </p:sp>
    </p:spTree>
    <p:extLst>
      <p:ext uri="{BB962C8B-B14F-4D97-AF65-F5344CB8AC3E}">
        <p14:creationId xmlns:p14="http://schemas.microsoft.com/office/powerpoint/2010/main" val="3192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635000"/>
            <a:ext cx="885825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Franklin Gothic Book" pitchFamily="34" charset="0"/>
              </a:rPr>
              <a:t>Задачи зрительной гимнастики</a:t>
            </a:r>
            <a:r>
              <a:rPr lang="ru-RU" altLang="ru-RU" sz="3200" dirty="0">
                <a:latin typeface="Arial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 b="1" dirty="0">
                <a:solidFill>
                  <a:srgbClr val="CC00FF"/>
                </a:solidFill>
                <a:latin typeface="Arial" charset="0"/>
              </a:rPr>
              <a:t>	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CC00FF"/>
                </a:solidFill>
                <a:latin typeface="Arial" charset="0"/>
              </a:rPr>
              <a:t>   учить наблюдать за движущимся предметом;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CC00FF"/>
                </a:solidFill>
                <a:latin typeface="Arial" charset="0"/>
              </a:rPr>
              <a:t>   развивать способность видеть вблизи, вдаль;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CC00FF"/>
                </a:solidFill>
                <a:latin typeface="Arial" charset="0"/>
              </a:rPr>
              <a:t>   различать форму, величину, цвет предмета;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CC00FF"/>
                </a:solidFill>
                <a:latin typeface="Arial" charset="0"/>
              </a:rPr>
              <a:t>   учить детей искать предмет, когда он исчезает из поля зрения;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CC00FF"/>
                </a:solidFill>
                <a:latin typeface="Arial" charset="0"/>
              </a:rPr>
              <a:t>   формировать умение находить предметы в пространстве.</a:t>
            </a:r>
            <a:endParaRPr lang="ru-RU" altLang="ru-RU" sz="3200" dirty="0">
              <a:solidFill>
                <a:srgbClr val="CC00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трелка вниз 56"/>
          <p:cNvSpPr/>
          <p:nvPr/>
        </p:nvSpPr>
        <p:spPr>
          <a:xfrm rot="18977070" flipH="1">
            <a:off x="5245100" y="4078288"/>
            <a:ext cx="382588" cy="2101850"/>
          </a:xfrm>
          <a:prstGeom prst="downArrow">
            <a:avLst>
              <a:gd name="adj1" fmla="val 41480"/>
              <a:gd name="adj2" fmla="val 771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2622930">
            <a:off x="3417888" y="4062413"/>
            <a:ext cx="382587" cy="2101850"/>
          </a:xfrm>
          <a:prstGeom prst="downArrow">
            <a:avLst>
              <a:gd name="adj1" fmla="val 41480"/>
              <a:gd name="adj2" fmla="val 771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9169120" flipV="1">
            <a:off x="3289300" y="1112838"/>
            <a:ext cx="382588" cy="1733550"/>
          </a:xfrm>
          <a:prstGeom prst="downArrow">
            <a:avLst>
              <a:gd name="adj1" fmla="val 41480"/>
              <a:gd name="adj2" fmla="val 771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2484825" flipH="1" flipV="1">
            <a:off x="5324475" y="1101725"/>
            <a:ext cx="382588" cy="1768475"/>
          </a:xfrm>
          <a:prstGeom prst="downArrow">
            <a:avLst>
              <a:gd name="adj1" fmla="val 41480"/>
              <a:gd name="adj2" fmla="val 771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347864" y="2571750"/>
            <a:ext cx="2304256" cy="178594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Элементы зрительного восприятия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3850" y="4652963"/>
            <a:ext cx="2592388" cy="1584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Способность различать форму, величину, цвет предметов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836613"/>
            <a:ext cx="2592388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Способность видеть вблизи и вдаль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636838"/>
            <a:ext cx="2592388" cy="1584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Наблюдать  за движущимися предметами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56325" y="4652963"/>
            <a:ext cx="2592388" cy="1584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Ориентироваться в пространстве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156325" y="836613"/>
            <a:ext cx="2592388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Рассматривать картинки, иллюстрации, детские книги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56325" y="2636838"/>
            <a:ext cx="2592388" cy="1584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Играть с наборами игрушек,  пособий,  изготовленных  из разных фактур</a:t>
            </a:r>
          </a:p>
        </p:txBody>
      </p:sp>
      <p:sp>
        <p:nvSpPr>
          <p:cNvPr id="55" name="Стрелка вниз 54"/>
          <p:cNvSpPr/>
          <p:nvPr/>
        </p:nvSpPr>
        <p:spPr>
          <a:xfrm rot="5400000" flipV="1">
            <a:off x="5715000" y="3294063"/>
            <a:ext cx="382587" cy="509588"/>
          </a:xfrm>
          <a:prstGeom prst="downArrow">
            <a:avLst>
              <a:gd name="adj1" fmla="val 41480"/>
              <a:gd name="adj2" fmla="val 771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 flipV="1">
            <a:off x="2904332" y="3223419"/>
            <a:ext cx="382587" cy="504825"/>
          </a:xfrm>
          <a:prstGeom prst="downArrow">
            <a:avLst>
              <a:gd name="adj1" fmla="val 41480"/>
              <a:gd name="adj2" fmla="val 771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53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6" grpId="0" animBg="1"/>
      <p:bldP spid="30" grpId="0" animBg="1"/>
      <p:bldP spid="31" grpId="0" animBg="1"/>
      <p:bldP spid="42" grpId="0" animBg="1"/>
      <p:bldP spid="44" grpId="0" animBg="1"/>
      <p:bldP spid="39" grpId="0" animBg="1"/>
      <p:bldP spid="47" grpId="0" animBg="1"/>
      <p:bldP spid="53" grpId="0" animBg="1"/>
      <p:bldP spid="54" grpId="0" animBg="1"/>
      <p:bldP spid="5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12875"/>
            <a:ext cx="84963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Franklin Gothic Book" pitchFamily="34" charset="0"/>
              </a:rPr>
              <a:t>Работа по профилактике зрительных нарушений и улучшения зрения проводится по двум направлениям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solidFill>
                <a:srgbClr val="C00000"/>
              </a:solidFill>
              <a:latin typeface="Franklin Gothic Book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CC00FF"/>
                </a:solidFill>
                <a:latin typeface="Arial" charset="0"/>
              </a:rPr>
              <a:t> создание условий для охраны и укрепления зрения детей;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CC00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CC00FF"/>
                </a:solidFill>
                <a:latin typeface="Arial" charset="0"/>
              </a:rPr>
              <a:t> разработка профилактических зрительных упражнений</a:t>
            </a:r>
            <a:endParaRPr lang="ru-RU" altLang="ru-RU" sz="2400" b="1" dirty="0">
              <a:solidFill>
                <a:srgbClr val="CC00FF"/>
              </a:solidFill>
              <a:latin typeface="Arial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CC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</TotalTime>
  <Words>412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</cp:revision>
  <dcterms:created xsi:type="dcterms:W3CDTF">2023-01-09T18:16:04Z</dcterms:created>
  <dcterms:modified xsi:type="dcterms:W3CDTF">2023-01-09T18:55:21Z</dcterms:modified>
</cp:coreProperties>
</file>