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3" r:id="rId6"/>
    <p:sldId id="265" r:id="rId7"/>
    <p:sldId id="270" r:id="rId8"/>
    <p:sldId id="275" r:id="rId9"/>
    <p:sldId id="276" r:id="rId10"/>
    <p:sldId id="267" r:id="rId11"/>
    <p:sldId id="277" r:id="rId12"/>
    <p:sldId id="274" r:id="rId13"/>
    <p:sldId id="278" r:id="rId14"/>
    <p:sldId id="272" r:id="rId15"/>
    <p:sldId id="279" r:id="rId16"/>
    <p:sldId id="280" r:id="rId17"/>
    <p:sldId id="273" r:id="rId18"/>
    <p:sldId id="259" r:id="rId19"/>
    <p:sldId id="282" r:id="rId20"/>
    <p:sldId id="283" r:id="rId21"/>
    <p:sldId id="281" r:id="rId22"/>
    <p:sldId id="284" r:id="rId23"/>
    <p:sldId id="26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s1.fotokto.ru/photo/full/604/6047498.jpg" TargetMode="External"/><Relationship Id="rId13" Type="http://schemas.openxmlformats.org/officeDocument/2006/relationships/hyperlink" Target="https://mezhdurechensk-info.ru/memorial-shakhtjorskoj-slavy" TargetMode="External"/><Relationship Id="rId18" Type="http://schemas.openxmlformats.org/officeDocument/2006/relationships/hyperlink" Target="https://uchitelya.com/okruzhayuschiy-mir/112255-prezentaciya-dostoprimechatelnosti-mezhdurechenska.html" TargetMode="External"/><Relationship Id="rId3" Type="http://schemas.openxmlformats.org/officeDocument/2006/relationships/hyperlink" Target="https://avatars.mds.yandex.net/get-altay/1784518/2a0000016ae310cf95a16082dd96855e8beb/XXL" TargetMode="External"/><Relationship Id="rId7" Type="http://schemas.openxmlformats.org/officeDocument/2006/relationships/hyperlink" Target="https://mbukkm.kmr.muzkult.ru/gallery/nochmuzeev-2022" TargetMode="External"/><Relationship Id="rId12" Type="http://schemas.openxmlformats.org/officeDocument/2006/relationships/hyperlink" Target="https://www.pngwing.com/ru/free-png-snqno" TargetMode="External"/><Relationship Id="rId17" Type="http://schemas.openxmlformats.org/officeDocument/2006/relationships/hyperlink" Target="https://tur-ray.ru/mezhdurechensk-attractions.html" TargetMode="External"/><Relationship Id="rId2" Type="http://schemas.openxmlformats.org/officeDocument/2006/relationships/hyperlink" Target="andex.ru/images/search?text=&#1040;&#1044;&#1052;&#1048;&#1053;&#1048;&#1057;&#1058;&#1056;&#1040;&#1062;&#1048;&#1071;%20&#1052;&#1045;&#1046;&#1044;&#1059;&#1056;&#1045;&#1063;&#1045;&#1053;&#1057;&#1050;%20&#1060;&#1054;&#1058;&#1054;&amp;stype=image&amp;lr=237&amp;source=serp&amp;pos=6&amp;img_url=http:\\s1.fotokto.ru\photo\full\512\5128237.jpg&amp;rpt=simage" TargetMode="External"/><Relationship Id="rId16" Type="http://schemas.openxmlformats.org/officeDocument/2006/relationships/hyperlink" Target="https://shareslide.ru/pedagogika/prezentatsiya-po-kraevedeniyu-istoriya-goroda-mezhdurechensk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images/search?from=tabbar&amp;text=%D0%B4%D0%B2%D0%BE%D1%80%D0%B5%D1%86%20%D0%BA%D1%80%D0%B8%D1%81%D1%82%D0%B0%D0%BB%D0%BB&amp;pos=3&amp;img_url=http://chastnik-m.ru/images/news/19837/head/19837.jpg&amp;rpt=simage&amp;lr=237&amp;rlt_url=https:%25" TargetMode="External"/><Relationship Id="rId11" Type="http://schemas.openxmlformats.org/officeDocument/2006/relationships/hyperlink" Target="https://www.idkontakt.ru/public/news/2021/8/f5e14ee67b2344e8802976a1ada46913.jpg" TargetMode="External"/><Relationship Id="rId5" Type="http://schemas.openxmlformats.org/officeDocument/2006/relationships/hyperlink" Target="https://www.pngwing.com/ru/free-png-nxxrc" TargetMode="External"/><Relationship Id="rId15" Type="http://schemas.openxmlformats.org/officeDocument/2006/relationships/hyperlink" Target="https://www.mrech.ru/gorod/turizm/dostoprimechatelnosti-goroda/" TargetMode="External"/><Relationship Id="rId10" Type="http://schemas.openxmlformats.org/officeDocument/2006/relationships/hyperlink" Target="https://img-fotki.yandex.ru/get/56099/18743614.48/0_98439_7145712c_XXL.jpg" TargetMode="External"/><Relationship Id="rId4" Type="http://schemas.openxmlformats.org/officeDocument/2006/relationships/hyperlink" Target="https://img-cdn.tinkoffjournal.ru/i/gxk5FgHOvBRDFS1NFuV-ySr_Y2R2DbcdYWOGHq3Pzr8/w:1200/aHR0cHM6Ly9pbWct/Y2RuLnRpbmtvZmZq/b3VybmFsLnJ1Ly0v/bWVnLXBpY18yMS5x/dDRzdmFrbm5lbDQu/anBn" TargetMode="External"/><Relationship Id="rId9" Type="http://schemas.openxmlformats.org/officeDocument/2006/relationships/hyperlink" Target="https://www.mrech.ru/goverment/gerb/" TargetMode="External"/><Relationship Id="rId14" Type="http://schemas.openxmlformats.org/officeDocument/2006/relationships/hyperlink" Target="https://mezhdurechensk-info.ru/vse-novosti/novosti/v-mezhdurechenske/2733-yuzhnyj-kuzbass-sdelal-podarok-goro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междура.jpg"/>
          <p:cNvPicPr>
            <a:picLocks noChangeAspect="1"/>
          </p:cNvPicPr>
          <p:nvPr/>
        </p:nvPicPr>
        <p:blipFill>
          <a:blip r:embed="rId2" cstate="print">
            <a:lum bright="50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Между ТОМЬЮ  </a:t>
            </a:r>
            <a:r>
              <a:rPr lang="ru-RU" b="1" dirty="0" smtClean="0"/>
              <a:t>и  УСОЙ </a:t>
            </a:r>
            <a:br>
              <a:rPr lang="ru-RU" b="1" dirty="0" smtClean="0"/>
            </a:br>
            <a:r>
              <a:rPr lang="ru-RU" b="1" dirty="0" smtClean="0"/>
              <a:t>стоит   город  небольшой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72096" y="5357826"/>
            <a:ext cx="3771904" cy="971560"/>
          </a:xfrm>
        </p:spPr>
        <p:txBody>
          <a:bodyPr>
            <a:normAutofit fontScale="62500" lnSpcReduction="20000"/>
          </a:bodyPr>
          <a:lstStyle/>
          <a:p>
            <a:pPr algn="r">
              <a:lnSpc>
                <a:spcPct val="114000"/>
              </a:lnSpc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Морозова Альбина Вадимовна</a:t>
            </a:r>
          </a:p>
          <a:p>
            <a:pPr algn="r">
              <a:lnSpc>
                <a:spcPct val="114000"/>
              </a:lnSpc>
            </a:pPr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воспитатель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85728"/>
            <a:ext cx="8786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«Детский сад №37 «Искорка»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488" y="6211669"/>
            <a:ext cx="3857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г. Междуреченск   -  2022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Содержимое 6" descr="fon-dlya-prezentacii-vesna-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300" dirty="0" smtClean="0"/>
              <a:t>ПРОСПЕКТ</a:t>
            </a:r>
            <a:r>
              <a:rPr lang="ru-RU" dirty="0" smtClean="0"/>
              <a:t> КОММУНИСТИЧЕСКИЙ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100" dirty="0" smtClean="0"/>
              <a:t>первый и главный проспект </a:t>
            </a:r>
            <a:endParaRPr lang="ru-RU" sz="31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43570" y="1285860"/>
            <a:ext cx="2928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  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6488668"/>
            <a:ext cx="8358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1000108"/>
            <a:ext cx="857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исторический центр города Междуреченска. </a:t>
            </a:r>
            <a:endParaRPr lang="ru-RU" dirty="0"/>
          </a:p>
        </p:txBody>
      </p:sp>
      <p:pic>
        <p:nvPicPr>
          <p:cNvPr id="3074" name="Picture 2" descr="http://s2.fotokto.ru/photo/full/419/419299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5748" r="13386" b="16535"/>
          <a:stretch>
            <a:fillRect/>
          </a:stretch>
        </p:blipFill>
        <p:spPr bwMode="auto">
          <a:xfrm>
            <a:off x="4857752" y="1714488"/>
            <a:ext cx="3275379" cy="2571768"/>
          </a:xfrm>
          <a:prstGeom prst="rect">
            <a:avLst/>
          </a:prstGeom>
          <a:noFill/>
          <a:ln w="57150">
            <a:solidFill>
              <a:srgbClr val="00FFFF"/>
            </a:solidFill>
          </a:ln>
        </p:spPr>
      </p:pic>
      <p:pic>
        <p:nvPicPr>
          <p:cNvPr id="3076" name="Picture 4" descr="https://s00.yaplakal.com/pics/pics_original/2/4/0/11946042.jpg"/>
          <p:cNvPicPr>
            <a:picLocks noChangeAspect="1" noChangeArrowheads="1"/>
          </p:cNvPicPr>
          <p:nvPr/>
        </p:nvPicPr>
        <p:blipFill>
          <a:blip r:embed="rId4" cstate="print"/>
          <a:srcRect l="8822" t="3914" r="19178" b="13345"/>
          <a:stretch>
            <a:fillRect/>
          </a:stretch>
        </p:blipFill>
        <p:spPr bwMode="auto">
          <a:xfrm>
            <a:off x="714348" y="1428736"/>
            <a:ext cx="3500462" cy="3014287"/>
          </a:xfrm>
          <a:prstGeom prst="rect">
            <a:avLst/>
          </a:prstGeom>
          <a:noFill/>
          <a:ln w="57150">
            <a:solidFill>
              <a:srgbClr val="00FFFF"/>
            </a:solidFill>
          </a:ln>
        </p:spPr>
      </p:pic>
      <p:pic>
        <p:nvPicPr>
          <p:cNvPr id="3080" name="Picture 8" descr="https://www.idkontakt.ru/public/cache/66/00/66006492704041ebdce98bb6f0ab5875.jpg"/>
          <p:cNvPicPr>
            <a:picLocks noChangeAspect="1" noChangeArrowheads="1"/>
          </p:cNvPicPr>
          <p:nvPr/>
        </p:nvPicPr>
        <p:blipFill>
          <a:blip r:embed="rId5" cstate="print"/>
          <a:srcRect l="40704" b="13369"/>
          <a:stretch>
            <a:fillRect/>
          </a:stretch>
        </p:blipFill>
        <p:spPr bwMode="auto">
          <a:xfrm>
            <a:off x="5072066" y="4071942"/>
            <a:ext cx="2444816" cy="2500306"/>
          </a:xfrm>
          <a:prstGeom prst="rect">
            <a:avLst/>
          </a:prstGeom>
          <a:noFill/>
          <a:ln w="57150">
            <a:solidFill>
              <a:srgbClr val="00FFFF"/>
            </a:solidFill>
          </a:ln>
        </p:spPr>
      </p:pic>
      <p:pic>
        <p:nvPicPr>
          <p:cNvPr id="3078" name="Picture 6" descr="https://mezhdurechensk-info.ru/images/blog/Kommunistichesky/Kommunistichesky-9.jpg"/>
          <p:cNvPicPr>
            <a:picLocks noChangeAspect="1" noChangeArrowheads="1"/>
          </p:cNvPicPr>
          <p:nvPr/>
        </p:nvPicPr>
        <p:blipFill>
          <a:blip r:embed="rId6" cstate="print"/>
          <a:srcRect l="19479" t="8102" r="11061" b="16927"/>
          <a:stretch>
            <a:fillRect/>
          </a:stretch>
        </p:blipFill>
        <p:spPr bwMode="auto">
          <a:xfrm>
            <a:off x="1000100" y="4214818"/>
            <a:ext cx="3000396" cy="2428868"/>
          </a:xfrm>
          <a:prstGeom prst="rect">
            <a:avLst/>
          </a:prstGeom>
          <a:noFill/>
          <a:ln w="57150">
            <a:solidFill>
              <a:srgbClr val="00FF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0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30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Содержимое 6" descr="fon-dlya-prezentacii-vesna-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300" dirty="0" smtClean="0"/>
              <a:t>ПРОСПЕКТ</a:t>
            </a:r>
            <a:r>
              <a:rPr lang="ru-RU" dirty="0" smtClean="0"/>
              <a:t> КОММУНИСТИЧЕСКИЙ</a:t>
            </a:r>
            <a:br>
              <a:rPr lang="ru-RU" dirty="0" smtClean="0"/>
            </a:br>
            <a:endParaRPr lang="ru-RU" sz="31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43570" y="1285860"/>
            <a:ext cx="2928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  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6488668"/>
            <a:ext cx="8358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2571736" y="714356"/>
            <a:ext cx="4186238" cy="5715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Краеведческий музей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6072206"/>
            <a:ext cx="8929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Сюда приходят взрослые и дети, чтобы познакомиться с историей  родного края</a:t>
            </a:r>
            <a:endParaRPr lang="ru-RU" dirty="0"/>
          </a:p>
        </p:txBody>
      </p:sp>
      <p:pic>
        <p:nvPicPr>
          <p:cNvPr id="17" name="Рисунок 16" descr="музей.png"/>
          <p:cNvPicPr>
            <a:picLocks noChangeAspect="1"/>
          </p:cNvPicPr>
          <p:nvPr/>
        </p:nvPicPr>
        <p:blipFill>
          <a:blip r:embed="rId3" cstate="print"/>
          <a:srcRect l="8301"/>
          <a:stretch>
            <a:fillRect/>
          </a:stretch>
        </p:blipFill>
        <p:spPr>
          <a:xfrm>
            <a:off x="500034" y="2357430"/>
            <a:ext cx="4708759" cy="3299443"/>
          </a:xfrm>
          <a:prstGeom prst="rect">
            <a:avLst/>
          </a:prstGeom>
          <a:ln w="57150">
            <a:solidFill>
              <a:srgbClr val="00FFFF"/>
            </a:solidFill>
          </a:ln>
        </p:spPr>
      </p:pic>
      <p:pic>
        <p:nvPicPr>
          <p:cNvPr id="34818" name="Picture 2" descr="https://static.ngs.ru/cache/turizm/images/c31e3b994fada40c2e49af4c5941399b_1024_768.jpg"/>
          <p:cNvPicPr>
            <a:picLocks noChangeAspect="1" noChangeArrowheads="1"/>
          </p:cNvPicPr>
          <p:nvPr/>
        </p:nvPicPr>
        <p:blipFill>
          <a:blip r:embed="rId4" cstate="print"/>
          <a:srcRect t="16402" r="-1393" b="9045"/>
          <a:stretch>
            <a:fillRect/>
          </a:stretch>
        </p:blipFill>
        <p:spPr bwMode="auto">
          <a:xfrm>
            <a:off x="5500694" y="4000504"/>
            <a:ext cx="2550337" cy="2500330"/>
          </a:xfrm>
          <a:prstGeom prst="rect">
            <a:avLst/>
          </a:prstGeom>
          <a:noFill/>
          <a:ln w="57150">
            <a:solidFill>
              <a:srgbClr val="00FFFF"/>
            </a:solidFill>
          </a:ln>
        </p:spPr>
      </p:pic>
      <p:pic>
        <p:nvPicPr>
          <p:cNvPr id="34820" name="Picture 4" descr="https://mbukkm.kmr.muzkult.ru/media/2022/05/23/1297795713/hKgzNGj6hh6gN-vRaW7iyVJXNjY6bjDiwK7IAixL_MSF70SiMpClI1nxsuNmec2DJzLtjDqU.jpg"/>
          <p:cNvPicPr>
            <a:picLocks noChangeAspect="1" noChangeArrowheads="1"/>
          </p:cNvPicPr>
          <p:nvPr/>
        </p:nvPicPr>
        <p:blipFill>
          <a:blip r:embed="rId5" cstate="print"/>
          <a:srcRect l="4749" t="8114" r="9741" b="1009"/>
          <a:stretch>
            <a:fillRect/>
          </a:stretch>
        </p:blipFill>
        <p:spPr bwMode="auto">
          <a:xfrm>
            <a:off x="5429256" y="1428736"/>
            <a:ext cx="2721022" cy="1928826"/>
          </a:xfrm>
          <a:prstGeom prst="rect">
            <a:avLst/>
          </a:prstGeom>
          <a:noFill/>
          <a:ln w="57150">
            <a:solidFill>
              <a:srgbClr val="00FF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48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348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Содержимое 6" descr="fon-dlya-prezentacii-vesna-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ПРОСПЕКТ КОММУНИСТИЧЕСКИЙ</a:t>
            </a:r>
            <a:br>
              <a:rPr lang="ru-RU" dirty="0" smtClean="0"/>
            </a:br>
            <a:endParaRPr lang="ru-RU" sz="31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43570" y="1285860"/>
            <a:ext cx="2928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  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6488668"/>
            <a:ext cx="8358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31746" name="Picture 2" descr="http://s4.fotokto.ru/photo/full/526/5261663.jpg"/>
          <p:cNvPicPr>
            <a:picLocks noChangeAspect="1" noChangeArrowheads="1"/>
          </p:cNvPicPr>
          <p:nvPr/>
        </p:nvPicPr>
        <p:blipFill>
          <a:blip r:embed="rId3" cstate="print"/>
          <a:srcRect l="24838" r="10818" b="26092"/>
          <a:stretch>
            <a:fillRect/>
          </a:stretch>
        </p:blipFill>
        <p:spPr bwMode="auto">
          <a:xfrm>
            <a:off x="285720" y="1500174"/>
            <a:ext cx="4104708" cy="3143272"/>
          </a:xfrm>
          <a:prstGeom prst="rect">
            <a:avLst/>
          </a:prstGeom>
          <a:noFill/>
          <a:ln w="57150">
            <a:solidFill>
              <a:srgbClr val="00FFFF"/>
            </a:solidFill>
          </a:ln>
        </p:spPr>
      </p:pic>
      <p:pic>
        <p:nvPicPr>
          <p:cNvPr id="31748" name="Picture 4" descr="https://i11.fotocdn.net/s108/513a1e1c78b69f11/user_m/2372267409.jpg"/>
          <p:cNvPicPr>
            <a:picLocks noChangeAspect="1" noChangeArrowheads="1"/>
          </p:cNvPicPr>
          <p:nvPr/>
        </p:nvPicPr>
        <p:blipFill>
          <a:blip r:embed="rId4" cstate="print"/>
          <a:srcRect b="13334"/>
          <a:stretch>
            <a:fillRect/>
          </a:stretch>
        </p:blipFill>
        <p:spPr bwMode="auto">
          <a:xfrm>
            <a:off x="4357686" y="2357430"/>
            <a:ext cx="4286250" cy="3714776"/>
          </a:xfrm>
          <a:prstGeom prst="rect">
            <a:avLst/>
          </a:prstGeom>
          <a:noFill/>
          <a:ln w="57150">
            <a:solidFill>
              <a:srgbClr val="00FFFF"/>
            </a:solidFill>
          </a:ln>
        </p:spPr>
      </p:pic>
      <p:sp>
        <p:nvSpPr>
          <p:cNvPr id="16" name="Прямоугольник 15"/>
          <p:cNvSpPr/>
          <p:nvPr/>
        </p:nvSpPr>
        <p:spPr>
          <a:xfrm>
            <a:off x="3714744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Цветомузыкальный фонтан на площади СОГЛАСИЯ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28596" y="4714884"/>
            <a:ext cx="3314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Цветной светодиодный  фонтан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17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17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Содержимое 6" descr="fon-dlya-prezentacii-vesna-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300" dirty="0" smtClean="0"/>
              <a:t>ПРОСПЕКТ</a:t>
            </a:r>
            <a:r>
              <a:rPr lang="ru-RU" dirty="0" smtClean="0"/>
              <a:t> КОММУНИСТИЧЕСКИЙ</a:t>
            </a:r>
            <a:br>
              <a:rPr lang="ru-RU" dirty="0" smtClean="0"/>
            </a:br>
            <a:endParaRPr lang="ru-RU" sz="31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43570" y="1285860"/>
            <a:ext cx="2928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  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6488668"/>
            <a:ext cx="8358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14282" y="5657671"/>
            <a:ext cx="8501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Заканчиваем экскурсию по проспекту главной  площадью </a:t>
            </a:r>
          </a:p>
          <a:p>
            <a:pPr algn="ctr"/>
            <a:r>
              <a:rPr lang="ru-RU" dirty="0" smtClean="0"/>
              <a:t>Города Междуреченска  - «</a:t>
            </a:r>
            <a:r>
              <a:rPr lang="ru-RU" b="1" dirty="0" smtClean="0"/>
              <a:t>Весенней»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 На ней  расположен </a:t>
            </a:r>
            <a:r>
              <a:rPr lang="ru-RU" b="1" dirty="0" smtClean="0"/>
              <a:t>ДК «</a:t>
            </a:r>
            <a:r>
              <a:rPr lang="ru-RU" b="1" dirty="0" err="1" smtClean="0"/>
              <a:t>Распадский</a:t>
            </a:r>
            <a:r>
              <a:rPr lang="ru-RU" b="1" dirty="0" smtClean="0"/>
              <a:t>»</a:t>
            </a:r>
          </a:p>
          <a:p>
            <a:pPr algn="ctr"/>
            <a:r>
              <a:rPr lang="ru-RU" dirty="0" smtClean="0"/>
              <a:t>Здесь проходят крупные городские  праздники: День шахтера, День Победы и проч.</a:t>
            </a:r>
            <a:endParaRPr lang="ru-RU" dirty="0"/>
          </a:p>
        </p:txBody>
      </p:sp>
      <p:pic>
        <p:nvPicPr>
          <p:cNvPr id="3" name="Picture 2" descr="https://i.ytimg.com/vi/rfQxWZvHC7o/maxresdefault.jpg"/>
          <p:cNvPicPr>
            <a:picLocks noChangeAspect="1" noChangeArrowheads="1"/>
          </p:cNvPicPr>
          <p:nvPr/>
        </p:nvPicPr>
        <p:blipFill>
          <a:blip r:embed="rId3" cstate="print"/>
          <a:srcRect l="4102" r="15624" b="11458"/>
          <a:stretch>
            <a:fillRect/>
          </a:stretch>
        </p:blipFill>
        <p:spPr bwMode="auto">
          <a:xfrm>
            <a:off x="714348" y="785794"/>
            <a:ext cx="7829605" cy="4857784"/>
          </a:xfrm>
          <a:prstGeom prst="rect">
            <a:avLst/>
          </a:prstGeom>
          <a:noFill/>
          <a:ln w="57150">
            <a:solidFill>
              <a:srgbClr val="00FF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Содержимое 6" descr="fon-dlya-prezentacii-vesna-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Почему так называется? 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43570" y="1285860"/>
            <a:ext cx="2928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  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6488668"/>
            <a:ext cx="8358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00166" y="0"/>
            <a:ext cx="6000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latin typeface="+mj-lt"/>
              </a:rPr>
              <a:t>ПРОСПЕКТ</a:t>
            </a:r>
            <a:r>
              <a:rPr lang="ru-RU" dirty="0" smtClean="0">
                <a:latin typeface="+mj-lt"/>
              </a:rPr>
              <a:t> </a:t>
            </a:r>
            <a:r>
              <a:rPr lang="ru-RU" sz="4000" dirty="0" smtClean="0">
                <a:latin typeface="+mj-lt"/>
              </a:rPr>
              <a:t>СТРОИТЕЛЕЙ</a:t>
            </a:r>
            <a:endParaRPr lang="ru-RU" sz="4000" dirty="0">
              <a:latin typeface="+mj-lt"/>
            </a:endParaRPr>
          </a:p>
        </p:txBody>
      </p:sp>
      <p:pic>
        <p:nvPicPr>
          <p:cNvPr id="5126" name="Picture 6" descr="https://mediakuzbass.ru/wp-content/uploads/2017/11/Pr.-Stroitelej-3.jpg"/>
          <p:cNvPicPr>
            <a:picLocks noChangeAspect="1" noChangeArrowheads="1"/>
          </p:cNvPicPr>
          <p:nvPr/>
        </p:nvPicPr>
        <p:blipFill>
          <a:blip r:embed="rId3" cstate="print"/>
          <a:srcRect r="11250"/>
          <a:stretch>
            <a:fillRect/>
          </a:stretch>
        </p:blipFill>
        <p:spPr bwMode="auto">
          <a:xfrm>
            <a:off x="1071538" y="642918"/>
            <a:ext cx="7143800" cy="5715040"/>
          </a:xfrm>
          <a:prstGeom prst="rect">
            <a:avLst/>
          </a:prstGeom>
          <a:noFill/>
          <a:ln w="57150">
            <a:solidFill>
              <a:srgbClr val="00FFFF"/>
            </a:solidFill>
          </a:ln>
        </p:spPr>
      </p:pic>
      <p:pic>
        <p:nvPicPr>
          <p:cNvPr id="5122" name="Picture 2" descr="https://avatars.mds.yandex.net/get-altay/1784518/2a0000016ae310cf95a16082dd96855e8beb/XXL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357298"/>
            <a:ext cx="4853942" cy="2976567"/>
          </a:xfrm>
          <a:prstGeom prst="rect">
            <a:avLst/>
          </a:prstGeom>
          <a:noFill/>
          <a:ln w="57150">
            <a:solidFill>
              <a:srgbClr val="00FFFF"/>
            </a:solidFill>
          </a:ln>
        </p:spPr>
      </p:pic>
      <p:pic>
        <p:nvPicPr>
          <p:cNvPr id="5124" name="Picture 4" descr="http://s1.fotokto.ru/photo/full/512/5128237.jpg"/>
          <p:cNvPicPr>
            <a:picLocks noChangeAspect="1" noChangeArrowheads="1"/>
          </p:cNvPicPr>
          <p:nvPr/>
        </p:nvPicPr>
        <p:blipFill>
          <a:blip r:embed="rId5" cstate="print"/>
          <a:srcRect l="18639" t="19874" r="18236" b="18251"/>
          <a:stretch>
            <a:fillRect/>
          </a:stretch>
        </p:blipFill>
        <p:spPr bwMode="auto">
          <a:xfrm>
            <a:off x="3459267" y="2714620"/>
            <a:ext cx="5684733" cy="3714776"/>
          </a:xfrm>
          <a:prstGeom prst="rect">
            <a:avLst/>
          </a:prstGeom>
          <a:noFill/>
          <a:ln w="57150">
            <a:solidFill>
              <a:srgbClr val="00FFFF"/>
            </a:solidFill>
          </a:ln>
        </p:spPr>
      </p:pic>
      <p:sp>
        <p:nvSpPr>
          <p:cNvPr id="16" name="Прямоугольник 15"/>
          <p:cNvSpPr/>
          <p:nvPr/>
        </p:nvSpPr>
        <p:spPr>
          <a:xfrm>
            <a:off x="4500562" y="6286520"/>
            <a:ext cx="3582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здание Городской Администрации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85720" y="6143644"/>
            <a:ext cx="1725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ДК им. ЛЕНИНА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6396335"/>
            <a:ext cx="3429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Здесь проходят концерты и спектакли </a:t>
            </a:r>
            <a:r>
              <a:rPr lang="ru-RU" sz="1200" dirty="0" smtClean="0"/>
              <a:t>, выступают творческие коллективы города.</a:t>
            </a:r>
            <a:endParaRPr lang="ru-RU" sz="1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286248" y="655022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Здесь работает руководство и глава нашего города.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51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Содержимое 6" descr="fon-dlya-prezentacii-vesna-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643570" y="1285860"/>
            <a:ext cx="2928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  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6488668"/>
            <a:ext cx="8358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5753" y="1"/>
            <a:ext cx="8072494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latin typeface="+mj-lt"/>
              </a:rPr>
              <a:t>Свернём  на УЛ. ЧЕХОВА</a:t>
            </a:r>
          </a:p>
          <a:p>
            <a:pPr algn="ctr"/>
            <a:r>
              <a:rPr lang="ru-RU" sz="1100" dirty="0" smtClean="0">
                <a:latin typeface="+mj-lt"/>
              </a:rPr>
              <a:t>(в честь русского писателя)</a:t>
            </a:r>
            <a:endParaRPr lang="ru-RU" sz="1100" dirty="0">
              <a:latin typeface="+mj-lt"/>
            </a:endParaRPr>
          </a:p>
        </p:txBody>
      </p:sp>
      <p:pic>
        <p:nvPicPr>
          <p:cNvPr id="32770" name="Picture 2" descr="https://www.idkontakt.ru/public/news/2021/8/f5e14ee67b2344e8802976a1ada46913.jpg"/>
          <p:cNvPicPr>
            <a:picLocks noChangeAspect="1" noChangeArrowheads="1"/>
          </p:cNvPicPr>
          <p:nvPr/>
        </p:nvPicPr>
        <p:blipFill>
          <a:blip r:embed="rId3" cstate="print"/>
          <a:srcRect l="15076" r="11865"/>
          <a:stretch>
            <a:fillRect/>
          </a:stretch>
        </p:blipFill>
        <p:spPr bwMode="auto">
          <a:xfrm>
            <a:off x="428596" y="1857364"/>
            <a:ext cx="3404131" cy="3105058"/>
          </a:xfrm>
          <a:prstGeom prst="rect">
            <a:avLst/>
          </a:prstGeom>
          <a:noFill/>
          <a:ln w="57150">
            <a:solidFill>
              <a:srgbClr val="00FFFF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0" y="6215082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  очутимся у  кинотеатра КУЗБАСС.   Бывали  там ?   Для чего его посещают?</a:t>
            </a:r>
            <a:endParaRPr lang="ru-RU" dirty="0"/>
          </a:p>
        </p:txBody>
      </p:sp>
      <p:pic>
        <p:nvPicPr>
          <p:cNvPr id="32772" name="Picture 4" descr="https://img-cdn.tinkoffjournal.ru/i/gxk5FgHOvBRDFS1NFuV-ySr_Y2R2DbcdYWOGHq3Pzr8/w:1200/aHR0cHM6Ly9pbWct/Y2RuLnRpbmtvZmZq/b3VybmFsLnJ1Ly0v/bWVnLXBpY18yMS5x/dDRzdmFrbm5lbDQu/anBn"/>
          <p:cNvPicPr>
            <a:picLocks noChangeAspect="1" noChangeArrowheads="1"/>
          </p:cNvPicPr>
          <p:nvPr/>
        </p:nvPicPr>
        <p:blipFill>
          <a:blip r:embed="rId4" cstate="print"/>
          <a:srcRect l="9579" r="5271" b="12233"/>
          <a:stretch>
            <a:fillRect/>
          </a:stretch>
        </p:blipFill>
        <p:spPr bwMode="auto">
          <a:xfrm>
            <a:off x="4429124" y="3000372"/>
            <a:ext cx="4260303" cy="2928958"/>
          </a:xfrm>
          <a:prstGeom prst="rect">
            <a:avLst/>
          </a:prstGeom>
          <a:noFill/>
          <a:ln w="57150">
            <a:solidFill>
              <a:srgbClr val="00FF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27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327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Содержимое 6" descr="fon-dlya-prezentacii-vesna-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71480"/>
            <a:ext cx="8786874" cy="857256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Рядом с кинотеатром находится ледовый дворец «КРИСТАЛЛ</a:t>
            </a:r>
            <a:r>
              <a:rPr lang="ru-RU" sz="2000" dirty="0" smtClean="0"/>
              <a:t>»</a:t>
            </a:r>
            <a:br>
              <a:rPr lang="ru-RU" sz="2000" dirty="0" smtClean="0"/>
            </a:br>
            <a:r>
              <a:rPr lang="ru-RU" sz="1200" dirty="0" smtClean="0"/>
              <a:t>- для чего он? кто из вас побывал там?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за </a:t>
            </a:r>
            <a:r>
              <a:rPr lang="ru-RU" sz="2000" dirty="0" smtClean="0"/>
              <a:t>«КРИСТАЛЛОМ» - АЛЛЕЯ СКАЗОК. Каких </a:t>
            </a:r>
            <a:r>
              <a:rPr lang="ru-RU" sz="2000" dirty="0" smtClean="0"/>
              <a:t>персонажей можно встретить? 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43570" y="1285860"/>
            <a:ext cx="2928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  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6488668"/>
            <a:ext cx="8358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5753" y="1"/>
            <a:ext cx="80724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latin typeface="+mj-lt"/>
              </a:rPr>
              <a:t> </a:t>
            </a:r>
            <a:r>
              <a:rPr lang="ru-RU" sz="1200" dirty="0" smtClean="0">
                <a:latin typeface="+mj-lt"/>
              </a:rPr>
              <a:t>и мы </a:t>
            </a:r>
            <a:r>
              <a:rPr lang="ru-RU" sz="1200" dirty="0" smtClean="0">
                <a:latin typeface="+mj-lt"/>
              </a:rPr>
              <a:t>попали </a:t>
            </a:r>
            <a:r>
              <a:rPr lang="ru-RU" sz="1200" dirty="0" smtClean="0">
                <a:latin typeface="+mj-lt"/>
              </a:rPr>
              <a:t>на </a:t>
            </a:r>
            <a:r>
              <a:rPr lang="ru-RU" sz="3000" dirty="0" smtClean="0">
                <a:latin typeface="+mj-lt"/>
              </a:rPr>
              <a:t>ПРОСПЕКТ</a:t>
            </a:r>
            <a:r>
              <a:rPr lang="ru-RU" dirty="0" smtClean="0">
                <a:latin typeface="+mj-lt"/>
              </a:rPr>
              <a:t> </a:t>
            </a:r>
            <a:r>
              <a:rPr lang="ru-RU" sz="4000" dirty="0" smtClean="0">
                <a:latin typeface="+mj-lt"/>
              </a:rPr>
              <a:t>50 </a:t>
            </a:r>
            <a:r>
              <a:rPr lang="ru-RU" sz="4000" dirty="0" err="1" smtClean="0">
                <a:latin typeface="+mj-lt"/>
              </a:rPr>
              <a:t>ЛЕТ</a:t>
            </a:r>
            <a:r>
              <a:rPr lang="ru-RU" sz="1000" dirty="0" err="1" smtClean="0">
                <a:latin typeface="+mj-lt"/>
              </a:rPr>
              <a:t>-ю</a:t>
            </a:r>
            <a:r>
              <a:rPr lang="ru-RU" sz="4000" dirty="0" smtClean="0">
                <a:latin typeface="+mj-lt"/>
              </a:rPr>
              <a:t> КОМСОМОЛА</a:t>
            </a:r>
            <a:endParaRPr lang="ru-RU" sz="4000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215082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ПО ДРУГУЮ СТОРОНУ ОТ КИНОТЕАТРА  </a:t>
            </a:r>
            <a:r>
              <a:rPr lang="ru-RU" dirty="0" smtClean="0"/>
              <a:t>- ГОРОДСКОЙ ПАРК. Гуляли там? Что понравилось?</a:t>
            </a:r>
            <a:endParaRPr lang="ru-RU" dirty="0"/>
          </a:p>
        </p:txBody>
      </p:sp>
      <p:pic>
        <p:nvPicPr>
          <p:cNvPr id="33794" name="Picture 2" descr="https://i.mycdn.me/i?r=AzEPZsRbOZEKgBhR0XGMT1RkUjHrJCIc_QSYnUZ9JSZODaaKTM5SRkZCeTgDn6uOyic"/>
          <p:cNvPicPr>
            <a:picLocks noChangeAspect="1" noChangeArrowheads="1"/>
          </p:cNvPicPr>
          <p:nvPr/>
        </p:nvPicPr>
        <p:blipFill>
          <a:blip r:embed="rId3" cstate="print"/>
          <a:srcRect l="3934"/>
          <a:stretch>
            <a:fillRect/>
          </a:stretch>
        </p:blipFill>
        <p:spPr bwMode="auto">
          <a:xfrm>
            <a:off x="285720" y="1571612"/>
            <a:ext cx="3929090" cy="2500330"/>
          </a:xfrm>
          <a:prstGeom prst="rect">
            <a:avLst/>
          </a:prstGeom>
          <a:noFill/>
          <a:ln w="57150">
            <a:solidFill>
              <a:srgbClr val="00FFFF"/>
            </a:solidFill>
          </a:ln>
        </p:spPr>
      </p:pic>
      <p:sp>
        <p:nvSpPr>
          <p:cNvPr id="33796" name="AutoShape 4" descr="https://itonga.ru/wp-content/uploads/2016/06/gorodskoy-park-mezhdurechens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8" name="AutoShape 6" descr="https://itonga.ru/wp-content/uploads/2016/06/gorodskoy-park-mezhdurechens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0" name="AutoShape 8" descr="https://itonga.ru/wp-content/uploads/2016/06/gorodskoy-park-mezhdurechens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 descr="ПАР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1500174"/>
            <a:ext cx="4121417" cy="2690636"/>
          </a:xfrm>
          <a:prstGeom prst="rect">
            <a:avLst/>
          </a:prstGeom>
          <a:ln w="57150">
            <a:solidFill>
              <a:srgbClr val="00FFFF"/>
            </a:solidFill>
          </a:ln>
        </p:spPr>
      </p:pic>
      <p:pic>
        <p:nvPicPr>
          <p:cNvPr id="33802" name="Picture 10" descr="https://img-fotki.yandex.ru/get/149179/18743614.49/0_9846f_8253003f_XXL.jpg"/>
          <p:cNvPicPr>
            <a:picLocks noChangeAspect="1" noChangeArrowheads="1"/>
          </p:cNvPicPr>
          <p:nvPr/>
        </p:nvPicPr>
        <p:blipFill>
          <a:blip r:embed="rId5" cstate="print"/>
          <a:srcRect l="9766" r="10742" b="3226"/>
          <a:stretch>
            <a:fillRect/>
          </a:stretch>
        </p:blipFill>
        <p:spPr bwMode="auto">
          <a:xfrm flipH="1">
            <a:off x="5357818" y="4143380"/>
            <a:ext cx="2643206" cy="2143140"/>
          </a:xfrm>
          <a:prstGeom prst="rect">
            <a:avLst/>
          </a:prstGeom>
          <a:noFill/>
          <a:ln w="57150">
            <a:solidFill>
              <a:srgbClr val="00FFFF"/>
            </a:solidFill>
          </a:ln>
        </p:spPr>
      </p:pic>
      <p:pic>
        <p:nvPicPr>
          <p:cNvPr id="33806" name="Picture 14" descr="https://avatars.mds.yandex.net/get-altay/2408158/2a00000174952653889e49bf8598319d766a/XXXL"/>
          <p:cNvPicPr>
            <a:picLocks noChangeAspect="1" noChangeArrowheads="1"/>
          </p:cNvPicPr>
          <p:nvPr/>
        </p:nvPicPr>
        <p:blipFill>
          <a:blip r:embed="rId6" cstate="print"/>
          <a:srcRect l="8638" r="17053" b="15357"/>
          <a:stretch>
            <a:fillRect/>
          </a:stretch>
        </p:blipFill>
        <p:spPr bwMode="auto">
          <a:xfrm>
            <a:off x="357158" y="3714752"/>
            <a:ext cx="4200554" cy="2571768"/>
          </a:xfrm>
          <a:prstGeom prst="rect">
            <a:avLst/>
          </a:prstGeom>
          <a:noFill/>
          <a:ln w="57150">
            <a:solidFill>
              <a:srgbClr val="00FFFF"/>
            </a:solidFill>
          </a:ln>
        </p:spPr>
      </p:pic>
      <p:sp>
        <p:nvSpPr>
          <p:cNvPr id="16" name="Прямоугольник 15"/>
          <p:cNvSpPr/>
          <p:nvPr/>
        </p:nvSpPr>
        <p:spPr>
          <a:xfrm>
            <a:off x="3214678" y="6442502"/>
            <a:ext cx="535783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/>
              <a:t>У </a:t>
            </a:r>
            <a:r>
              <a:rPr lang="ru-RU" sz="1050" dirty="0" smtClean="0"/>
              <a:t> входа  в детский городок встречает </a:t>
            </a:r>
            <a:r>
              <a:rPr lang="ru-RU" sz="1050" dirty="0" smtClean="0"/>
              <a:t>сказочный </a:t>
            </a:r>
            <a:r>
              <a:rPr lang="ru-RU" sz="1050" dirty="0" smtClean="0"/>
              <a:t>Гулливер</a:t>
            </a:r>
            <a:r>
              <a:rPr lang="ru-RU" sz="1050" dirty="0" smtClean="0"/>
              <a:t>. </a:t>
            </a:r>
            <a:r>
              <a:rPr lang="ru-RU" sz="1050" dirty="0" smtClean="0"/>
              <a:t>Занесен  </a:t>
            </a:r>
            <a:r>
              <a:rPr lang="ru-RU" sz="1050" dirty="0" smtClean="0"/>
              <a:t>в книгу рекордов </a:t>
            </a:r>
            <a:r>
              <a:rPr lang="ru-RU" sz="1050" dirty="0" smtClean="0"/>
              <a:t>Гиннеса -  самая высокая </a:t>
            </a:r>
            <a:r>
              <a:rPr lang="ru-RU" sz="1050" dirty="0" smtClean="0"/>
              <a:t>в мире скульптура </a:t>
            </a:r>
            <a:r>
              <a:rPr lang="ru-RU" sz="1050" dirty="0" smtClean="0"/>
              <a:t>Гулливеру   - 6 МЕТРОВ.</a:t>
            </a:r>
            <a:endParaRPr lang="ru-RU" sz="10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37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xit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" presetID="9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2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500"/>
                            </p:stCondLst>
                            <p:childTnLst>
                              <p:par>
                                <p:cTn id="28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500"/>
                            </p:stCondLst>
                            <p:childTnLst>
                              <p:par>
                                <p:cTn id="3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2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500"/>
                            </p:stCondLst>
                            <p:childTnLst>
                              <p:par>
                                <p:cTn id="3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338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8500"/>
                            </p:stCondLst>
                            <p:childTnLst>
                              <p:par>
                                <p:cTn id="39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1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Содержимое 6" descr="fon-dlya-prezentacii-vesna-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/>
              <a:t>ПАРК  ОТДЫХА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43570" y="1285860"/>
            <a:ext cx="2928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  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6488668"/>
            <a:ext cx="8358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857232"/>
            <a:ext cx="857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ЧЕГО ЕЩЁ ЕСТЬ ИНТЕРЕСНОГО И ПРИМЕЧАТЕЛЬНОГО В НАШЕМ ПАРКЕ,</a:t>
            </a:r>
          </a:p>
          <a:p>
            <a:pPr algn="ctr"/>
            <a:r>
              <a:rPr lang="ru-RU" dirty="0" smtClean="0"/>
              <a:t> кроме каруселей и различных  скульптур?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3929066"/>
            <a:ext cx="4572000" cy="6924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Монумент Славы </a:t>
            </a:r>
            <a:endParaRPr lang="ru-RU" b="1" dirty="0" smtClean="0"/>
          </a:p>
          <a:p>
            <a:r>
              <a:rPr lang="ru-RU" sz="1050" dirty="0" smtClean="0"/>
              <a:t>(</a:t>
            </a:r>
            <a:r>
              <a:rPr lang="ru-RU" sz="1050" dirty="0" smtClean="0"/>
              <a:t>Памятник землякам-воинам, погибшим на фронтах Великой Отечественной войны)</a:t>
            </a:r>
            <a:endParaRPr lang="ru-RU" sz="105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5072074"/>
            <a:ext cx="5429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Мемориал воинам, погибшим в локальных войнах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929190" y="6286520"/>
            <a:ext cx="3172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Мемориал шахтёрской славы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714480" y="1428736"/>
            <a:ext cx="5820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ДЛЯ ЧЕГО ОНИ ПРЕДНАЗНАЧЕНЫ?  КОМУ ПОСВЯЩЕНЫ?</a:t>
            </a:r>
            <a:endParaRPr lang="ru-RU" dirty="0"/>
          </a:p>
        </p:txBody>
      </p:sp>
      <p:pic>
        <p:nvPicPr>
          <p:cNvPr id="18" name="Содержимое 4" descr="СЛАВЫ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857364"/>
            <a:ext cx="3214710" cy="2042286"/>
          </a:xfrm>
          <a:prstGeom prst="rect">
            <a:avLst/>
          </a:prstGeom>
          <a:ln w="57150">
            <a:solidFill>
              <a:srgbClr val="00FFFF"/>
            </a:solidFill>
          </a:ln>
        </p:spPr>
      </p:pic>
      <p:pic>
        <p:nvPicPr>
          <p:cNvPr id="6146" name="Picture 2" descr="Мемориал воинам, погибшим в локальных войнах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071810"/>
            <a:ext cx="2857500" cy="1905000"/>
          </a:xfrm>
          <a:prstGeom prst="rect">
            <a:avLst/>
          </a:prstGeom>
          <a:noFill/>
          <a:ln w="57150">
            <a:solidFill>
              <a:srgbClr val="00FFFF"/>
            </a:solidFill>
          </a:ln>
        </p:spPr>
      </p:pic>
      <p:pic>
        <p:nvPicPr>
          <p:cNvPr id="6148" name="Picture 4" descr="https://mezhdurechensk-info.ru/images/blog/Memorial-shahteram/2019-06-10_14-11-35.jpg"/>
          <p:cNvPicPr>
            <a:picLocks noChangeAspect="1" noChangeArrowheads="1"/>
          </p:cNvPicPr>
          <p:nvPr/>
        </p:nvPicPr>
        <p:blipFill>
          <a:blip r:embed="rId5" cstate="print"/>
          <a:srcRect l="5233" r="18885" b="4379"/>
          <a:stretch>
            <a:fillRect/>
          </a:stretch>
        </p:blipFill>
        <p:spPr bwMode="auto">
          <a:xfrm>
            <a:off x="5786446" y="3714752"/>
            <a:ext cx="3000396" cy="2534818"/>
          </a:xfrm>
          <a:prstGeom prst="rect">
            <a:avLst/>
          </a:prstGeom>
          <a:noFill/>
          <a:ln w="57150">
            <a:solidFill>
              <a:srgbClr val="00FFFF"/>
            </a:solidFill>
          </a:ln>
        </p:spPr>
      </p:pic>
      <p:sp>
        <p:nvSpPr>
          <p:cNvPr id="19" name="Прямоугольник 18"/>
          <p:cNvSpPr/>
          <p:nvPr/>
        </p:nvSpPr>
        <p:spPr>
          <a:xfrm>
            <a:off x="3571868" y="1714488"/>
            <a:ext cx="37967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В КАКИЕ ПРАЗНИКИ  ВОЗЛАГАЮТ ЦВЕТЫ?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50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61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fon-dlya-prezentacii-vesna-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В НАШЕМ ГОРОДЕ  ЕСТЬ НЕСКОЛЬКО СКУЛЬПТУР ПОСВЯЩЁННЫХ  ШАХТЁРАМ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5122" name="Picture 2" descr="https://www.mrech.ru/upload/news/shax.jpg"/>
          <p:cNvPicPr>
            <a:picLocks noChangeAspect="1" noChangeArrowheads="1"/>
          </p:cNvPicPr>
          <p:nvPr/>
        </p:nvPicPr>
        <p:blipFill>
          <a:blip r:embed="rId3" cstate="print"/>
          <a:srcRect l="8646" r="16422" b="4894"/>
          <a:stretch>
            <a:fillRect/>
          </a:stretch>
        </p:blipFill>
        <p:spPr bwMode="auto">
          <a:xfrm>
            <a:off x="4786314" y="2357430"/>
            <a:ext cx="3799203" cy="3214710"/>
          </a:xfrm>
          <a:prstGeom prst="rect">
            <a:avLst/>
          </a:prstGeom>
          <a:noFill/>
          <a:ln w="57150">
            <a:solidFill>
              <a:srgbClr val="00FFFF"/>
            </a:solidFill>
          </a:ln>
        </p:spPr>
      </p:pic>
      <p:pic>
        <p:nvPicPr>
          <p:cNvPr id="5124" name="Picture 4" descr="https://mezhdurechensk-info.ru/images/07/700kfgjsdlfkjgdlk-min.jpg"/>
          <p:cNvPicPr>
            <a:picLocks noChangeAspect="1" noChangeArrowheads="1"/>
          </p:cNvPicPr>
          <p:nvPr/>
        </p:nvPicPr>
        <p:blipFill>
          <a:blip r:embed="rId4" cstate="print"/>
          <a:srcRect l="16518" r="10981" b="750"/>
          <a:stretch>
            <a:fillRect/>
          </a:stretch>
        </p:blipFill>
        <p:spPr bwMode="auto">
          <a:xfrm>
            <a:off x="428596" y="2285992"/>
            <a:ext cx="3631982" cy="3314680"/>
          </a:xfrm>
          <a:prstGeom prst="rect">
            <a:avLst/>
          </a:prstGeom>
          <a:noFill/>
          <a:ln w="57150">
            <a:solidFill>
              <a:srgbClr val="00FFFF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285720" y="5786454"/>
            <a:ext cx="40719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 </a:t>
            </a:r>
            <a:r>
              <a:rPr lang="ru-RU" sz="1600" b="1" dirty="0" smtClean="0"/>
              <a:t>Скульптурная </a:t>
            </a:r>
            <a:r>
              <a:rPr lang="ru-RU" sz="1600" b="1" dirty="0" smtClean="0"/>
              <a:t>композиция «Шахтер и </a:t>
            </a:r>
            <a:r>
              <a:rPr lang="ru-RU" sz="1600" b="1" dirty="0" smtClean="0"/>
              <a:t>сын»</a:t>
            </a:r>
          </a:p>
          <a:p>
            <a:pPr algn="ctr"/>
            <a:r>
              <a:rPr lang="ru-RU" sz="1600" dirty="0" smtClean="0"/>
              <a:t>ул.Юности, аллея  Св.Варвары –покровительница шахтёров 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86248" y="564357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Скульптура «По стопам </a:t>
            </a:r>
            <a:r>
              <a:rPr lang="ru-RU" b="1" dirty="0" smtClean="0"/>
              <a:t>отца»</a:t>
            </a:r>
          </a:p>
          <a:p>
            <a:pPr algn="ctr"/>
            <a:r>
              <a:rPr lang="ru-RU" dirty="0" smtClean="0"/>
              <a:t> </a:t>
            </a:r>
            <a:r>
              <a:rPr lang="ru-RU" dirty="0" err="1" smtClean="0"/>
              <a:t>п</a:t>
            </a:r>
            <a:r>
              <a:rPr lang="ru-RU" dirty="0" err="1" smtClean="0"/>
              <a:t>р-т</a:t>
            </a:r>
            <a:r>
              <a:rPr lang="ru-RU" dirty="0" smtClean="0"/>
              <a:t> Коммунистический, пл</a:t>
            </a:r>
            <a:r>
              <a:rPr lang="ru-RU" dirty="0" smtClean="0"/>
              <a:t>. </a:t>
            </a:r>
            <a:r>
              <a:rPr lang="ru-RU" dirty="0" smtClean="0"/>
              <a:t>Согласия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fon-dlya-prezentacii-vesna-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ДИНАМИЧЕСКАЯ ПАУЗА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«ШАХТЁРСКАЯ РАЗМИНКА»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Уголь </a:t>
            </a:r>
            <a:r>
              <a:rPr lang="ru-RU" dirty="0" smtClean="0"/>
              <a:t>в земле, глубоко </a:t>
            </a:r>
            <a:r>
              <a:rPr lang="ru-RU" dirty="0" smtClean="0"/>
              <a:t>залегает          </a:t>
            </a:r>
            <a:r>
              <a:rPr lang="ru-RU" sz="1200" dirty="0" smtClean="0">
                <a:solidFill>
                  <a:srgbClr val="0070C0"/>
                </a:solidFill>
              </a:rPr>
              <a:t>(все присели) </a:t>
            </a:r>
            <a:endParaRPr lang="ru-RU" sz="12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dirty="0" smtClean="0"/>
              <a:t>В </a:t>
            </a:r>
            <a:r>
              <a:rPr lang="ru-RU" dirty="0" smtClean="0"/>
              <a:t>шахтах его горняки </a:t>
            </a:r>
            <a:r>
              <a:rPr lang="ru-RU" dirty="0" smtClean="0"/>
              <a:t>добывают    </a:t>
            </a:r>
            <a:r>
              <a:rPr lang="ru-RU" sz="1200" dirty="0" smtClean="0">
                <a:solidFill>
                  <a:srgbClr val="0070C0"/>
                </a:solidFill>
              </a:rPr>
              <a:t>(</a:t>
            </a:r>
            <a:r>
              <a:rPr lang="ru-RU" sz="1200" dirty="0" err="1" smtClean="0">
                <a:solidFill>
                  <a:srgbClr val="0070C0"/>
                </a:solidFill>
              </a:rPr>
              <a:t>встали,кул.ударяют</a:t>
            </a:r>
            <a:r>
              <a:rPr lang="ru-RU" sz="1200" dirty="0" smtClean="0">
                <a:solidFill>
                  <a:srgbClr val="0070C0"/>
                </a:solidFill>
              </a:rPr>
              <a:t> по коленям</a:t>
            </a:r>
            <a:r>
              <a:rPr lang="ru-RU" sz="1200" dirty="0" smtClean="0">
                <a:solidFill>
                  <a:srgbClr val="0070C0"/>
                </a:solidFill>
              </a:rPr>
              <a:t>)</a:t>
            </a:r>
          </a:p>
          <a:p>
            <a:pPr>
              <a:buNone/>
            </a:pPr>
            <a:r>
              <a:rPr lang="ru-RU" dirty="0" smtClean="0"/>
              <a:t>На смену в забой шахтерам пора,      </a:t>
            </a:r>
            <a:r>
              <a:rPr lang="ru-RU" sz="1200" dirty="0" smtClean="0">
                <a:solidFill>
                  <a:srgbClr val="0070C0"/>
                </a:solidFill>
              </a:rPr>
              <a:t>(наклоны вправо, влево)</a:t>
            </a:r>
          </a:p>
          <a:p>
            <a:pPr>
              <a:buNone/>
            </a:pPr>
            <a:r>
              <a:rPr lang="ru-RU" dirty="0" smtClean="0"/>
              <a:t>Уголек </a:t>
            </a:r>
            <a:r>
              <a:rPr lang="ru-RU" dirty="0" smtClean="0"/>
              <a:t>– Антрацит поднимать на </a:t>
            </a:r>
            <a:r>
              <a:rPr lang="ru-RU" dirty="0" smtClean="0"/>
              <a:t>гора!</a:t>
            </a:r>
          </a:p>
          <a:p>
            <a:pPr>
              <a:buNone/>
            </a:pPr>
            <a:r>
              <a:rPr lang="ru-RU" dirty="0" smtClean="0"/>
              <a:t>Шахтеры</a:t>
            </a:r>
            <a:r>
              <a:rPr lang="ru-RU" dirty="0" smtClean="0"/>
              <a:t>, Шахтеры на смену идут</a:t>
            </a:r>
            <a:r>
              <a:rPr lang="ru-RU" dirty="0" smtClean="0"/>
              <a:t>.       </a:t>
            </a:r>
            <a:r>
              <a:rPr lang="ru-RU" sz="1200" dirty="0" smtClean="0">
                <a:solidFill>
                  <a:srgbClr val="0070C0"/>
                </a:solidFill>
              </a:rPr>
              <a:t>(марш на месте) </a:t>
            </a:r>
            <a:endParaRPr lang="ru-RU" sz="12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dirty="0" smtClean="0"/>
              <a:t>Нелегок</a:t>
            </a:r>
            <a:r>
              <a:rPr lang="ru-RU" dirty="0" smtClean="0"/>
              <a:t>, но очень почетен их труд!!!</a:t>
            </a:r>
            <a:endParaRPr lang="ru-RU" dirty="0"/>
          </a:p>
        </p:txBody>
      </p:sp>
      <p:pic>
        <p:nvPicPr>
          <p:cNvPr id="3073" name="Picture 1" descr="C:\Users\admin\Desktop\ШАХТЁ.png"/>
          <p:cNvPicPr>
            <a:picLocks noChangeAspect="1" noChangeArrowheads="1"/>
          </p:cNvPicPr>
          <p:nvPr/>
        </p:nvPicPr>
        <p:blipFill>
          <a:blip r:embed="rId3" cstate="print"/>
          <a:srcRect l="10416" t="21875" r="11458" b="21874"/>
          <a:stretch>
            <a:fillRect/>
          </a:stretch>
        </p:blipFill>
        <p:spPr bwMode="auto">
          <a:xfrm flipH="1">
            <a:off x="6858015" y="5212092"/>
            <a:ext cx="2285984" cy="1645908"/>
          </a:xfrm>
          <a:prstGeom prst="rect">
            <a:avLst/>
          </a:prstGeom>
          <a:noFill/>
        </p:spPr>
      </p:pic>
      <p:pic>
        <p:nvPicPr>
          <p:cNvPr id="6" name="Picture 1" descr="C:\Users\admin\Desktop\ШАХТЁ.png"/>
          <p:cNvPicPr>
            <a:picLocks noChangeAspect="1" noChangeArrowheads="1"/>
          </p:cNvPicPr>
          <p:nvPr/>
        </p:nvPicPr>
        <p:blipFill>
          <a:blip r:embed="rId4" cstate="print"/>
          <a:srcRect l="10416" t="21875" r="11458" b="21874"/>
          <a:stretch>
            <a:fillRect/>
          </a:stretch>
        </p:blipFill>
        <p:spPr bwMode="auto">
          <a:xfrm>
            <a:off x="1" y="5263526"/>
            <a:ext cx="2214546" cy="1594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герб1.jpg"/>
          <p:cNvPicPr>
            <a:picLocks noChangeAspect="1"/>
          </p:cNvPicPr>
          <p:nvPr/>
        </p:nvPicPr>
        <p:blipFill>
          <a:blip r:embed="rId2" cstate="print"/>
          <a:srcRect l="25001" t="3750" r="29999" b="17499"/>
          <a:stretch>
            <a:fillRect/>
          </a:stretch>
        </p:blipFill>
        <p:spPr>
          <a:xfrm>
            <a:off x="7000892" y="357166"/>
            <a:ext cx="1357322" cy="15835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071678"/>
            <a:ext cx="7715304" cy="4525963"/>
          </a:xfrm>
        </p:spPr>
        <p:txBody>
          <a:bodyPr/>
          <a:lstStyle/>
          <a:p>
            <a:r>
              <a:rPr lang="ru-RU" dirty="0" smtClean="0"/>
              <a:t>Формирование представлений о </a:t>
            </a:r>
            <a:r>
              <a:rPr lang="ru-RU" dirty="0" smtClean="0"/>
              <a:t>родном городе;</a:t>
            </a:r>
            <a:endParaRPr lang="ru-RU" dirty="0" smtClean="0"/>
          </a:p>
          <a:p>
            <a:r>
              <a:rPr lang="ru-RU" dirty="0" smtClean="0"/>
              <a:t>Закрепление знаний детей </a:t>
            </a:r>
            <a:r>
              <a:rPr lang="ru-RU" dirty="0" smtClean="0"/>
              <a:t> </a:t>
            </a:r>
            <a:r>
              <a:rPr lang="ru-RU" dirty="0" smtClean="0"/>
              <a:t>о достопримечательностях, названий улиц </a:t>
            </a:r>
            <a:r>
              <a:rPr lang="ru-RU" dirty="0" smtClean="0"/>
              <a:t>своего города;</a:t>
            </a:r>
            <a:endParaRPr lang="ru-RU" dirty="0" smtClean="0"/>
          </a:p>
          <a:p>
            <a:r>
              <a:rPr lang="ru-RU" dirty="0" smtClean="0"/>
              <a:t>Воспитание патриотического чувства </a:t>
            </a:r>
            <a:r>
              <a:rPr lang="ru-RU" dirty="0" smtClean="0"/>
              <a:t> к </a:t>
            </a:r>
            <a:r>
              <a:rPr lang="ru-RU" dirty="0" smtClean="0"/>
              <a:t>малой Родине, чувства гордости за родной город, Родину.</a:t>
            </a:r>
            <a:endParaRPr lang="ru-RU" dirty="0"/>
          </a:p>
        </p:txBody>
      </p:sp>
      <p:pic>
        <p:nvPicPr>
          <p:cNvPr id="4" name="Рисунок 3" descr="Герб-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08729" y="1071546"/>
            <a:ext cx="3526543" cy="783338"/>
          </a:xfrm>
          <a:prstGeom prst="rect">
            <a:avLst/>
          </a:prstGeom>
        </p:spPr>
      </p:pic>
      <p:pic>
        <p:nvPicPr>
          <p:cNvPr id="5" name="Рисунок 4" descr="герб.jpg"/>
          <p:cNvPicPr>
            <a:picLocks noChangeAspect="1"/>
          </p:cNvPicPr>
          <p:nvPr/>
        </p:nvPicPr>
        <p:blipFill>
          <a:blip r:embed="rId4" cstate="print"/>
          <a:srcRect l="4943" t="5061" r="6081" b="79834"/>
          <a:stretch>
            <a:fillRect/>
          </a:stretch>
        </p:blipFill>
        <p:spPr>
          <a:xfrm>
            <a:off x="7072330" y="357166"/>
            <a:ext cx="1214446" cy="236143"/>
          </a:xfrm>
          <a:prstGeom prst="rect">
            <a:avLst/>
          </a:prstGeom>
        </p:spPr>
      </p:pic>
      <p:pic>
        <p:nvPicPr>
          <p:cNvPr id="17410" name="Picture 2" descr="Флаг города Междуреченска"/>
          <p:cNvPicPr>
            <a:picLocks noChangeAspect="1" noChangeArrowheads="1"/>
          </p:cNvPicPr>
          <p:nvPr/>
        </p:nvPicPr>
        <p:blipFill>
          <a:blip r:embed="rId5" cstate="print"/>
          <a:srcRect l="14999" r="17501" b="6251"/>
          <a:stretch>
            <a:fillRect/>
          </a:stretch>
        </p:blipFill>
        <p:spPr bwMode="auto">
          <a:xfrm>
            <a:off x="500034" y="214290"/>
            <a:ext cx="1928826" cy="178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fon-dlya-prezentacii-vesna-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ПАЛЬЧИКОВАЯ ГИМНАСТИКА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«5 ПРОФЕССИЙ ОТЫЩИ»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>
                <a:solidFill>
                  <a:srgbClr val="0070C0"/>
                </a:solidFill>
              </a:rPr>
              <a:t>(</a:t>
            </a:r>
            <a:r>
              <a:rPr lang="ru-RU" sz="1800" dirty="0" smtClean="0">
                <a:solidFill>
                  <a:srgbClr val="0070C0"/>
                </a:solidFill>
              </a:rPr>
              <a:t>загибаем или разгибаем пальцы на руке, перечисляя профессии) </a:t>
            </a:r>
            <a:endParaRPr lang="ru-RU" sz="1800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dirty="0" smtClean="0"/>
              <a:t>Доктор  </a:t>
            </a:r>
            <a:r>
              <a:rPr lang="ru-RU" dirty="0" smtClean="0"/>
              <a:t>измерил </a:t>
            </a:r>
            <a:r>
              <a:rPr lang="ru-RU" dirty="0" smtClean="0"/>
              <a:t> температуру</a:t>
            </a:r>
            <a:r>
              <a:rPr lang="ru-RU" dirty="0" smtClean="0"/>
              <a:t>, </a:t>
            </a:r>
          </a:p>
          <a:p>
            <a:pPr algn="ctr">
              <a:buNone/>
            </a:pPr>
            <a:r>
              <a:rPr lang="ru-RU" dirty="0" smtClean="0"/>
              <a:t>А музыкант на флейте сыграл.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С</a:t>
            </a:r>
            <a:r>
              <a:rPr lang="ru-RU" dirty="0" smtClean="0"/>
              <a:t>троитель </a:t>
            </a:r>
            <a:r>
              <a:rPr lang="ru-RU" dirty="0" smtClean="0"/>
              <a:t>кирпичную стену построил</a:t>
            </a:r>
            <a:r>
              <a:rPr lang="ru-RU" dirty="0" smtClean="0"/>
              <a:t>,</a:t>
            </a:r>
          </a:p>
          <a:p>
            <a:pPr algn="ctr">
              <a:buNone/>
            </a:pPr>
            <a:r>
              <a:rPr lang="ru-RU" dirty="0" smtClean="0"/>
              <a:t>Шахтёр </a:t>
            </a:r>
            <a:r>
              <a:rPr lang="ru-RU" dirty="0" smtClean="0"/>
              <a:t>уголь добывал. </a:t>
            </a:r>
          </a:p>
          <a:p>
            <a:pPr algn="ctr">
              <a:buNone/>
            </a:pPr>
            <a:r>
              <a:rPr lang="ru-RU" dirty="0" smtClean="0"/>
              <a:t>Повар </a:t>
            </a:r>
            <a:r>
              <a:rPr lang="ru-RU" dirty="0" smtClean="0"/>
              <a:t>сварил очень вкусные щи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smtClean="0"/>
              <a:t> Скорей </a:t>
            </a:r>
            <a:r>
              <a:rPr lang="ru-RU" dirty="0" smtClean="0"/>
              <a:t>пять профессий ты здесь отыщи. </a:t>
            </a:r>
            <a:endParaRPr lang="ru-RU" dirty="0"/>
          </a:p>
        </p:txBody>
      </p:sp>
      <p:pic>
        <p:nvPicPr>
          <p:cNvPr id="7" name="Рисунок 6" descr="pngwing.com (2).png"/>
          <p:cNvPicPr>
            <a:picLocks noChangeAspect="1"/>
          </p:cNvPicPr>
          <p:nvPr/>
        </p:nvPicPr>
        <p:blipFill>
          <a:blip r:embed="rId3" cstate="print"/>
          <a:srcRect t="32258" b="35483"/>
          <a:stretch>
            <a:fillRect/>
          </a:stretch>
        </p:blipFill>
        <p:spPr>
          <a:xfrm>
            <a:off x="2428860" y="5500702"/>
            <a:ext cx="4207578" cy="1357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fon-dlya-prezentacii-vesna-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ЛЕПКА «ШАХТЁР»</a:t>
            </a:r>
            <a:endParaRPr lang="ru-RU" dirty="0"/>
          </a:p>
        </p:txBody>
      </p:sp>
      <p:pic>
        <p:nvPicPr>
          <p:cNvPr id="5" name="Содержимое 4" descr="ЧЕЛОВЕЧ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59330" t="958" r="1937" b="44716"/>
          <a:stretch>
            <a:fillRect/>
          </a:stretch>
        </p:blipFill>
        <p:spPr>
          <a:xfrm>
            <a:off x="4929190" y="1428736"/>
            <a:ext cx="2786082" cy="2368170"/>
          </a:xfrm>
          <a:ln w="57150">
            <a:solidFill>
              <a:srgbClr val="00FFFF"/>
            </a:solidFill>
          </a:ln>
        </p:spPr>
      </p:pic>
      <p:pic>
        <p:nvPicPr>
          <p:cNvPr id="6" name="Содержимое 4" descr="ЧЕЛОВЕЧ.png"/>
          <p:cNvPicPr>
            <a:picLocks noChangeAspect="1"/>
          </p:cNvPicPr>
          <p:nvPr/>
        </p:nvPicPr>
        <p:blipFill>
          <a:blip r:embed="rId3" cstate="print"/>
          <a:srcRect l="133" t="2343" r="60165" b="44929"/>
          <a:stretch>
            <a:fillRect/>
          </a:stretch>
        </p:blipFill>
        <p:spPr>
          <a:xfrm>
            <a:off x="1214414" y="1428736"/>
            <a:ext cx="2928958" cy="2357454"/>
          </a:xfrm>
          <a:prstGeom prst="rect">
            <a:avLst/>
          </a:prstGeom>
          <a:ln w="57150">
            <a:solidFill>
              <a:srgbClr val="00FFFF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285984" y="4143380"/>
            <a:ext cx="4857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СПОСОБЫ ЛЕПКИ ЧЕЛОВЕЧКОВ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fon-dlya-prezentacii-vesna-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ВЫСТАВКА  РАБОТ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6072206"/>
            <a:ext cx="4857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ВАРИАНТ ОФОРМЛЕНИЯ</a:t>
            </a:r>
            <a:endParaRPr lang="ru-RU" sz="2400" dirty="0"/>
          </a:p>
        </p:txBody>
      </p:sp>
      <p:pic>
        <p:nvPicPr>
          <p:cNvPr id="9" name="Содержимое 8" descr="166390945758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2910" y="1428736"/>
            <a:ext cx="7455898" cy="4525963"/>
          </a:xfrm>
          <a:ln w="57150">
            <a:solidFill>
              <a:srgbClr val="00FF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РЕСУРСЫ  И ГИПЕРССЫЛКИ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686800" cy="6143644"/>
          </a:xfrm>
        </p:spPr>
        <p:txBody>
          <a:bodyPr>
            <a:normAutofit/>
          </a:bodyPr>
          <a:lstStyle/>
          <a:p>
            <a:r>
              <a:rPr lang="ru-RU" sz="1400" dirty="0" smtClean="0">
                <a:hlinkClick r:id="rId2" action="ppaction://hlinkfile"/>
              </a:rPr>
              <a:t>АДМИНИСТРАЦИЯ </a:t>
            </a:r>
            <a:endParaRPr lang="ru-RU" sz="1400" dirty="0" smtClean="0">
              <a:hlinkClick r:id="rId3"/>
            </a:endParaRPr>
          </a:p>
          <a:p>
            <a:r>
              <a:rPr lang="ru-RU" sz="1400" dirty="0" smtClean="0">
                <a:hlinkClick r:id="rId3"/>
              </a:rPr>
              <a:t>ДК ЛЕНИНА</a:t>
            </a:r>
            <a:endParaRPr lang="ru-RU" sz="1400" dirty="0" smtClean="0"/>
          </a:p>
          <a:p>
            <a:r>
              <a:rPr lang="ru-RU" sz="1400" dirty="0" smtClean="0">
                <a:hlinkClick r:id="rId4"/>
              </a:rPr>
              <a:t>КИНОТЕАТР</a:t>
            </a:r>
            <a:endParaRPr lang="ru-RU" sz="1400" dirty="0" smtClean="0">
              <a:hlinkClick r:id="rId5"/>
            </a:endParaRPr>
          </a:p>
          <a:p>
            <a:r>
              <a:rPr lang="ru-RU" sz="1400" dirty="0" smtClean="0">
                <a:hlinkClick r:id="rId5"/>
              </a:rPr>
              <a:t>КНОПКА</a:t>
            </a:r>
          </a:p>
          <a:p>
            <a:r>
              <a:rPr lang="ru-RU" sz="1400" dirty="0" smtClean="0">
                <a:hlinkClick r:id="rId6"/>
              </a:rPr>
              <a:t>КРИСТАЛЛ</a:t>
            </a:r>
            <a:endParaRPr lang="ru-RU" sz="1400" dirty="0" smtClean="0">
              <a:hlinkClick r:id="rId5"/>
            </a:endParaRPr>
          </a:p>
          <a:p>
            <a:r>
              <a:rPr lang="ru-RU" sz="1400" dirty="0" smtClean="0">
                <a:hlinkClick r:id="rId7"/>
              </a:rPr>
              <a:t>МУЗЕЙ</a:t>
            </a:r>
            <a:endParaRPr lang="ru-RU" sz="1400" dirty="0" smtClean="0"/>
          </a:p>
          <a:p>
            <a:r>
              <a:rPr lang="ru-RU" sz="1400" dirty="0" smtClean="0">
                <a:hlinkClick r:id="rId5"/>
              </a:rPr>
              <a:t>НЕЗНАЙКА</a:t>
            </a:r>
            <a:endParaRPr lang="ru-RU" sz="1400" dirty="0" smtClean="0"/>
          </a:p>
          <a:p>
            <a:r>
              <a:rPr lang="ru-RU" sz="1400" dirty="0" smtClean="0">
                <a:hlinkClick r:id="rId8"/>
              </a:rPr>
              <a:t>ПО СТОПАМ ОТЦА</a:t>
            </a:r>
            <a:endParaRPr lang="ru-RU" sz="1400" dirty="0" smtClean="0"/>
          </a:p>
          <a:p>
            <a:r>
              <a:rPr lang="ru-RU" sz="1400" dirty="0" smtClean="0">
                <a:hlinkClick r:id="rId9"/>
              </a:rPr>
              <a:t>СИМВОЛИКА ГОРОДА</a:t>
            </a:r>
            <a:endParaRPr lang="ru-RU" sz="1400" dirty="0" smtClean="0">
              <a:hlinkClick r:id="rId5"/>
            </a:endParaRPr>
          </a:p>
          <a:p>
            <a:r>
              <a:rPr lang="ru-RU" sz="1400" dirty="0" smtClean="0">
                <a:hlinkClick r:id="rId10"/>
              </a:rPr>
              <a:t>СТЕЛА НА ВЪЕЗДЕ</a:t>
            </a:r>
            <a:endParaRPr lang="ru-RU" sz="1400" dirty="0" smtClean="0"/>
          </a:p>
          <a:p>
            <a:r>
              <a:rPr lang="ru-RU" sz="1400" dirty="0" smtClean="0">
                <a:hlinkClick r:id="rId11"/>
              </a:rPr>
              <a:t>Ул.Чехова</a:t>
            </a:r>
            <a:endParaRPr lang="ru-RU" sz="1400" dirty="0" smtClean="0"/>
          </a:p>
          <a:p>
            <a:r>
              <a:rPr lang="ru-RU" sz="1400" dirty="0" smtClean="0">
                <a:hlinkClick r:id="rId12"/>
              </a:rPr>
              <a:t>ШАХТЁР</a:t>
            </a:r>
            <a:endParaRPr lang="ru-RU" sz="1400" dirty="0" smtClean="0"/>
          </a:p>
          <a:p>
            <a:endParaRPr lang="ru-RU" sz="1400" dirty="0" smtClean="0"/>
          </a:p>
          <a:p>
            <a:r>
              <a:rPr lang="en-US" sz="1400" dirty="0" smtClean="0">
                <a:hlinkClick r:id="rId13"/>
              </a:rPr>
              <a:t>https://www.komandirovka.ru/sights/mezhdurechensk</a:t>
            </a:r>
            <a:r>
              <a:rPr lang="en-US" sz="1400" dirty="0" smtClean="0">
                <a:hlinkClick r:id="rId13"/>
              </a:rPr>
              <a:t>/</a:t>
            </a:r>
            <a:endParaRPr lang="ru-RU" sz="1400" dirty="0" smtClean="0">
              <a:hlinkClick r:id="rId13"/>
            </a:endParaRPr>
          </a:p>
          <a:p>
            <a:r>
              <a:rPr lang="en-US" sz="1400" dirty="0" smtClean="0">
                <a:hlinkClick r:id="rId13"/>
              </a:rPr>
              <a:t>http://</a:t>
            </a:r>
            <a:r>
              <a:rPr lang="en-US" sz="1400" dirty="0" smtClean="0">
                <a:hlinkClick r:id="rId13"/>
              </a:rPr>
              <a:t>mdou3.ucoz.ru/docs/sbornik_didakt_material_prikosnis_mir_profes_shakh.pdf</a:t>
            </a:r>
            <a:endParaRPr lang="ru-RU" sz="1400" dirty="0" smtClean="0">
              <a:hlinkClick r:id="rId13"/>
            </a:endParaRPr>
          </a:p>
          <a:p>
            <a:r>
              <a:rPr lang="en-US" sz="1400" dirty="0" smtClean="0">
                <a:hlinkClick r:id="rId13"/>
              </a:rPr>
              <a:t>https</a:t>
            </a:r>
            <a:r>
              <a:rPr lang="en-US" sz="1400" dirty="0" smtClean="0">
                <a:hlinkClick r:id="rId13"/>
              </a:rPr>
              <a:t>://</a:t>
            </a:r>
            <a:r>
              <a:rPr lang="en-US" sz="1400" dirty="0" smtClean="0">
                <a:hlinkClick r:id="rId13"/>
              </a:rPr>
              <a:t>mezhdurechensk-info.ru/memorial-shakhtjorskoj-slavy</a:t>
            </a:r>
            <a:endParaRPr lang="ru-RU" sz="1400" dirty="0" smtClean="0"/>
          </a:p>
          <a:p>
            <a:r>
              <a:rPr lang="en-US" sz="1400" dirty="0" smtClean="0">
                <a:hlinkClick r:id="rId14"/>
              </a:rPr>
              <a:t>https</a:t>
            </a:r>
            <a:r>
              <a:rPr lang="en-US" sz="1400" dirty="0" smtClean="0">
                <a:hlinkClick r:id="rId14"/>
              </a:rPr>
              <a:t>://</a:t>
            </a:r>
            <a:r>
              <a:rPr lang="en-US" sz="1400" dirty="0" smtClean="0">
                <a:hlinkClick r:id="rId14"/>
              </a:rPr>
              <a:t>mezhdurechensk-info.ru/vse-novosti/novosti/v-mezhdurechenske/2733-yuzhnyj-kuzbass-sdelal-podarok-gorodu</a:t>
            </a:r>
            <a:endParaRPr lang="ru-RU" sz="1400" dirty="0" smtClean="0"/>
          </a:p>
          <a:p>
            <a:r>
              <a:rPr lang="en-US" sz="1400" dirty="0" smtClean="0">
                <a:hlinkClick r:id="rId15"/>
              </a:rPr>
              <a:t>https://www.mrech.ru/gorod/turizm/dostoprimechatelnosti-goroda</a:t>
            </a:r>
            <a:r>
              <a:rPr lang="en-US" sz="1400" dirty="0" smtClean="0">
                <a:hlinkClick r:id="rId15"/>
              </a:rPr>
              <a:t>/</a:t>
            </a:r>
            <a:endParaRPr lang="ru-RU" sz="1400" dirty="0" smtClean="0"/>
          </a:p>
          <a:p>
            <a:r>
              <a:rPr lang="en-US" sz="1400" dirty="0" smtClean="0">
                <a:hlinkClick r:id="rId16"/>
              </a:rPr>
              <a:t>https://</a:t>
            </a:r>
            <a:r>
              <a:rPr lang="en-US" sz="1400" dirty="0" smtClean="0">
                <a:hlinkClick r:id="rId16"/>
              </a:rPr>
              <a:t>shareslide.ru/pedagogika/prezentatsiya-po-kraevedeniyu-istoriya-goroda-mezhdurechenska</a:t>
            </a:r>
            <a:endParaRPr lang="ru-RU" sz="1400" dirty="0" smtClean="0"/>
          </a:p>
          <a:p>
            <a:r>
              <a:rPr lang="en-US" sz="1400" dirty="0" smtClean="0">
                <a:hlinkClick r:id="rId17"/>
              </a:rPr>
              <a:t>https</a:t>
            </a:r>
            <a:r>
              <a:rPr lang="en-US" sz="1400" dirty="0" smtClean="0">
                <a:hlinkClick r:id="rId17"/>
              </a:rPr>
              <a:t>://</a:t>
            </a:r>
            <a:r>
              <a:rPr lang="en-US" sz="1400" dirty="0" smtClean="0">
                <a:hlinkClick r:id="rId17"/>
              </a:rPr>
              <a:t>tur-ray.ru/mezhdurechensk-attractions.html</a:t>
            </a:r>
            <a:endParaRPr lang="ru-RU" sz="1400" dirty="0" smtClean="0"/>
          </a:p>
          <a:p>
            <a:r>
              <a:rPr lang="en-US" sz="1400" dirty="0" smtClean="0">
                <a:hlinkClick r:id="rId18"/>
              </a:rPr>
              <a:t>https://</a:t>
            </a:r>
            <a:r>
              <a:rPr lang="en-US" sz="1400" dirty="0" smtClean="0">
                <a:hlinkClick r:id="rId18"/>
              </a:rPr>
              <a:t>uchitelya.com/okruzhayuschiy-mir/112255-prezentaciya-dostoprimechatelnosti-mezhdurechenska.html</a:t>
            </a: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fon-dlya-prezentacii-vesna-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 НАС ГОСТЬ !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43570" y="1285860"/>
            <a:ext cx="29289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 Он не знает ничего! </a:t>
            </a:r>
          </a:p>
          <a:p>
            <a:pPr algn="r"/>
            <a:r>
              <a:rPr lang="ru-RU" dirty="0" smtClean="0"/>
              <a:t>Вы все знаете его… </a:t>
            </a:r>
          </a:p>
          <a:p>
            <a:pPr algn="r"/>
            <a:r>
              <a:rPr lang="ru-RU" dirty="0" smtClean="0"/>
              <a:t>Мне ответьте без утайки,</a:t>
            </a:r>
          </a:p>
          <a:p>
            <a:pPr algn="r"/>
            <a:r>
              <a:rPr lang="ru-RU" dirty="0" smtClean="0"/>
              <a:t> Как зовут его?    -……! </a:t>
            </a:r>
            <a:endParaRPr lang="ru-RU" dirty="0"/>
          </a:p>
        </p:txBody>
      </p:sp>
      <p:pic>
        <p:nvPicPr>
          <p:cNvPr id="9" name="Рисунок 8" descr="незнайк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072130" y="928670"/>
            <a:ext cx="3714744" cy="542380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72000" y="292893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/>
              <a:t> ОТКУДА ОН?</a:t>
            </a:r>
          </a:p>
          <a:p>
            <a:pPr algn="r"/>
            <a:r>
              <a:rPr lang="ru-RU" dirty="0" smtClean="0"/>
              <a:t>-КАК НАЗЫВАЕТСЯ ГОРОД, ИЗ  КОТОРОГО  ПРИЕХАЛ НЕЗНАЙКА?</a:t>
            </a:r>
          </a:p>
          <a:p>
            <a:pPr algn="r"/>
            <a:r>
              <a:rPr lang="ru-RU" dirty="0" smtClean="0"/>
              <a:t>ГДЕ НАХОДИТСЯ ?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45005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/>
              <a:t> КАК ВЫГЛЯДИТ ЕГО ГОРОД ,  КТО В НЁМ ЖИВЁТ  И ЧЕМ ЗАНИМАЕТСЯ – МЫ   ЗНАЕМ ИЗ  МУЛЬТФИЛЬМА..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214346" y="6286520"/>
            <a:ext cx="8429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НЕЗНАЙКА ХОЧЕТ УВИДЕТЬ НАШ ГОРОД – ОТПРАВЛЯЕМСЯ НА ЭКСКУРСИЮ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802 -0.01988 L 0.65469 0.053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fon-dlya-prezentacii-vesna-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/>
          <a:lstStyle/>
          <a:p>
            <a:r>
              <a:rPr lang="ru-RU" dirty="0" smtClean="0"/>
              <a:t>НАШ ГОРОД - МЕЖДУРЕЧЕНСК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43570" y="1285860"/>
            <a:ext cx="2928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  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6488668"/>
            <a:ext cx="8358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285728"/>
            <a:ext cx="857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Для начала НЕЗНАЙКА хочет услышать название города. Почему так называется?</a:t>
            </a:r>
          </a:p>
          <a:p>
            <a:pPr algn="ctr"/>
            <a:r>
              <a:rPr lang="ru-RU" dirty="0" smtClean="0"/>
              <a:t>Знаете ли названия этих рек? </a:t>
            </a:r>
            <a:endParaRPr lang="ru-RU" dirty="0"/>
          </a:p>
        </p:txBody>
      </p:sp>
      <p:pic>
        <p:nvPicPr>
          <p:cNvPr id="1026" name="Picture 2" descr="C:\Users\admin\Desktop\между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643050"/>
            <a:ext cx="7929618" cy="4714908"/>
          </a:xfrm>
          <a:prstGeom prst="rect">
            <a:avLst/>
          </a:prstGeom>
          <a:noFill/>
          <a:ln w="57150">
            <a:solidFill>
              <a:srgbClr val="00FFFF"/>
            </a:solidFill>
          </a:ln>
        </p:spPr>
      </p:pic>
      <p:sp>
        <p:nvSpPr>
          <p:cNvPr id="15" name="Прямоугольник 14"/>
          <p:cNvSpPr/>
          <p:nvPr/>
        </p:nvSpPr>
        <p:spPr>
          <a:xfrm>
            <a:off x="571472" y="6488668"/>
            <a:ext cx="7361374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ru-RU" dirty="0" smtClean="0"/>
              <a:t>Давайте покажем  нашему гостю достопримечательности нашего города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fon-dlya-prezentacii-vesna-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ru-RU" dirty="0" smtClean="0"/>
              <a:t>Стела на въезде в город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43570" y="1285860"/>
            <a:ext cx="2928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  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6488668"/>
            <a:ext cx="8358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857356" y="6215082"/>
            <a:ext cx="4786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Что изображено? Что означает?</a:t>
            </a:r>
            <a:endParaRPr lang="ru-RU" dirty="0"/>
          </a:p>
        </p:txBody>
      </p:sp>
      <p:pic>
        <p:nvPicPr>
          <p:cNvPr id="9" name="Рисунок 8" descr="НАДПИСЬ.png"/>
          <p:cNvPicPr>
            <a:picLocks noChangeAspect="1"/>
          </p:cNvPicPr>
          <p:nvPr/>
        </p:nvPicPr>
        <p:blipFill>
          <a:blip r:embed="rId3" cstate="print"/>
          <a:srcRect l="3736" r="1917"/>
          <a:stretch>
            <a:fillRect/>
          </a:stretch>
        </p:blipFill>
        <p:spPr>
          <a:xfrm>
            <a:off x="1000100" y="1357298"/>
            <a:ext cx="7215238" cy="4857784"/>
          </a:xfrm>
          <a:prstGeom prst="rect">
            <a:avLst/>
          </a:prstGeom>
          <a:ln w="57150">
            <a:solidFill>
              <a:srgbClr val="00FF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fon-dlya-prezentacii-vesna-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642918"/>
            <a:ext cx="5786478" cy="1143000"/>
          </a:xfrm>
        </p:spPr>
        <p:txBody>
          <a:bodyPr/>
          <a:lstStyle/>
          <a:p>
            <a:r>
              <a:rPr lang="ru-RU" dirty="0" smtClean="0"/>
              <a:t>ЖД  ВОКЗАЛ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43570" y="1285860"/>
            <a:ext cx="2928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  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6488668"/>
            <a:ext cx="8358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285728"/>
            <a:ext cx="857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Узнали это место?  Для чего  нужен?  Кто здесь бывал? </a:t>
            </a:r>
            <a:endParaRPr lang="ru-RU" dirty="0"/>
          </a:p>
        </p:txBody>
      </p:sp>
      <p:pic>
        <p:nvPicPr>
          <p:cNvPr id="9" name="Picture 2" descr="http://photos.wikimapia.org/p/00/03/69/27/84_big.jpg"/>
          <p:cNvPicPr>
            <a:picLocks noChangeAspect="1" noChangeArrowheads="1"/>
          </p:cNvPicPr>
          <p:nvPr/>
        </p:nvPicPr>
        <p:blipFill>
          <a:blip r:embed="rId3" cstate="print"/>
          <a:srcRect l="2857" t="19037" r="1785" b="37614"/>
          <a:stretch>
            <a:fillRect/>
          </a:stretch>
        </p:blipFill>
        <p:spPr bwMode="auto">
          <a:xfrm>
            <a:off x="1000100" y="1714488"/>
            <a:ext cx="6929486" cy="4143404"/>
          </a:xfrm>
          <a:prstGeom prst="rect">
            <a:avLst/>
          </a:prstGeom>
          <a:noFill/>
          <a:ln w="57150">
            <a:solidFill>
              <a:srgbClr val="00FF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fon-dlya-prezentacii-vesna-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500042"/>
            <a:ext cx="5072098" cy="1143000"/>
          </a:xfrm>
        </p:spPr>
        <p:txBody>
          <a:bodyPr/>
          <a:lstStyle/>
          <a:p>
            <a:r>
              <a:rPr lang="ru-RU" dirty="0" smtClean="0"/>
              <a:t>В  СКВЕРЕ ЖД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43570" y="1285860"/>
            <a:ext cx="2928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  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6488668"/>
            <a:ext cx="8358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285728"/>
            <a:ext cx="857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Видели такие  скульптуры?</a:t>
            </a:r>
            <a:endParaRPr lang="ru-RU" dirty="0"/>
          </a:p>
        </p:txBody>
      </p:sp>
      <p:pic>
        <p:nvPicPr>
          <p:cNvPr id="9" name="Picture 2" descr="https://imgprx.livejournal.net/a5097a2768b723910d6542a69074763874ef247c/y4ewnlSz66W2oFgZmmGvl2GCYrL4c-KU6nrJKws03xIQ93vDV8dZ76I5c5_jG9iqWogq7QZxKUQe7BHCos4vnMu8qTvEcnmhXbUqDvBLsYkHInomgUpzigNOcM8jYAsXJR8g4f7KUqkjROjhD-9QzA"/>
          <p:cNvPicPr>
            <a:picLocks noChangeAspect="1" noChangeArrowheads="1"/>
          </p:cNvPicPr>
          <p:nvPr/>
        </p:nvPicPr>
        <p:blipFill>
          <a:blip r:embed="rId3" cstate="print"/>
          <a:srcRect l="22222" t="23958" r="11111" b="30209"/>
          <a:stretch>
            <a:fillRect/>
          </a:stretch>
        </p:blipFill>
        <p:spPr bwMode="auto">
          <a:xfrm>
            <a:off x="5286380" y="1428736"/>
            <a:ext cx="3286148" cy="3012302"/>
          </a:xfrm>
          <a:prstGeom prst="rect">
            <a:avLst/>
          </a:prstGeom>
          <a:noFill/>
          <a:ln w="57150">
            <a:solidFill>
              <a:srgbClr val="00FFFF"/>
            </a:solidFill>
          </a:ln>
        </p:spPr>
      </p:pic>
      <p:pic>
        <p:nvPicPr>
          <p:cNvPr id="10" name="Picture 2" descr="https://i.ytimg.com/vi/JPSJSa4UK50/maxresdefault.jpg"/>
          <p:cNvPicPr>
            <a:picLocks noChangeAspect="1" noChangeArrowheads="1"/>
          </p:cNvPicPr>
          <p:nvPr/>
        </p:nvPicPr>
        <p:blipFill>
          <a:blip r:embed="rId4" cstate="print"/>
          <a:srcRect l="10227" r="10511" b="2272"/>
          <a:stretch>
            <a:fillRect/>
          </a:stretch>
        </p:blipFill>
        <p:spPr bwMode="auto">
          <a:xfrm>
            <a:off x="357158" y="1357298"/>
            <a:ext cx="4429156" cy="3071834"/>
          </a:xfrm>
          <a:prstGeom prst="rect">
            <a:avLst/>
          </a:prstGeom>
          <a:noFill/>
          <a:ln w="57150">
            <a:solidFill>
              <a:srgbClr val="00FFFF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214282" y="48577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Легендарный паровоз Л -3808.</a:t>
            </a:r>
            <a:br>
              <a:rPr lang="ru-RU" dirty="0" smtClean="0"/>
            </a:br>
            <a:r>
              <a:rPr lang="ru-RU" dirty="0" smtClean="0"/>
              <a:t>Памятник трудовому подвигу </a:t>
            </a:r>
            <a:r>
              <a:rPr lang="ru-RU" dirty="0" err="1" smtClean="0"/>
              <a:t>первопроходцев-локомотивщиков</a:t>
            </a:r>
            <a:r>
              <a:rPr lang="ru-RU" dirty="0" smtClean="0"/>
              <a:t> Междуреченска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357818" y="4786322"/>
            <a:ext cx="2753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Три медведя ждут поезд.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Содержимое 6" descr="fon-dlya-prezentacii-vesna-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7572428" cy="1143000"/>
          </a:xfrm>
        </p:spPr>
        <p:txBody>
          <a:bodyPr>
            <a:normAutofit/>
          </a:bodyPr>
          <a:lstStyle/>
          <a:p>
            <a:r>
              <a:rPr lang="ru-RU" sz="3300" dirty="0" smtClean="0"/>
              <a:t>ПРОСПЕКТ  </a:t>
            </a:r>
            <a:r>
              <a:rPr lang="ru-RU" dirty="0" smtClean="0"/>
              <a:t>ШАХТЁРОВ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43570" y="1285860"/>
            <a:ext cx="2928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  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6488668"/>
            <a:ext cx="8358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32772" name="Picture 4" descr="https://mrech.ru/media/cache/d0/4a/d04afc2d2ac59531fe8c57e28929dd51.jpg"/>
          <p:cNvPicPr>
            <a:picLocks noChangeAspect="1" noChangeArrowheads="1"/>
          </p:cNvPicPr>
          <p:nvPr/>
        </p:nvPicPr>
        <p:blipFill>
          <a:blip r:embed="rId3" cstate="print"/>
          <a:srcRect l="4760" t="2857" r="12415"/>
          <a:stretch>
            <a:fillRect/>
          </a:stretch>
        </p:blipFill>
        <p:spPr bwMode="auto">
          <a:xfrm>
            <a:off x="4826235" y="3286124"/>
            <a:ext cx="4158112" cy="3250018"/>
          </a:xfrm>
          <a:prstGeom prst="rect">
            <a:avLst/>
          </a:prstGeom>
          <a:noFill/>
          <a:ln w="57150">
            <a:solidFill>
              <a:srgbClr val="00FFFF"/>
            </a:solidFill>
          </a:ln>
        </p:spPr>
      </p:pic>
      <p:pic>
        <p:nvPicPr>
          <p:cNvPr id="32776" name="Picture 8" descr="https://www.mrech.ru/media/cache/67/c8/67c827174ec973ae07d389a4447a42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9" y="1214423"/>
            <a:ext cx="3684222" cy="2928958"/>
          </a:xfrm>
          <a:prstGeom prst="rect">
            <a:avLst/>
          </a:prstGeom>
          <a:noFill/>
          <a:ln w="57150">
            <a:solidFill>
              <a:srgbClr val="00FFFF"/>
            </a:solidFill>
          </a:ln>
        </p:spPr>
      </p:pic>
      <p:sp>
        <p:nvSpPr>
          <p:cNvPr id="18" name="Прямоугольник 17"/>
          <p:cNvSpPr/>
          <p:nvPr/>
        </p:nvSpPr>
        <p:spPr>
          <a:xfrm>
            <a:off x="1571604" y="5000636"/>
            <a:ext cx="777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БЫЛО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572264" y="2143116"/>
            <a:ext cx="832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СТАЛО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27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327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Содержимое 6" descr="fon-dlya-prezentacii-vesna-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7572428" cy="1143000"/>
          </a:xfrm>
        </p:spPr>
        <p:txBody>
          <a:bodyPr>
            <a:normAutofit/>
          </a:bodyPr>
          <a:lstStyle/>
          <a:p>
            <a:r>
              <a:rPr lang="ru-RU" sz="3300" dirty="0" smtClean="0"/>
              <a:t>площадь </a:t>
            </a:r>
            <a:r>
              <a:rPr lang="ru-RU" dirty="0" smtClean="0"/>
              <a:t>ПРАЗДНИЧНАЯ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43570" y="1285860"/>
            <a:ext cx="2928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  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6488668"/>
            <a:ext cx="8358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6286520"/>
            <a:ext cx="4000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Фонтаны на  ПРАЗДНИЧНОЙ площади</a:t>
            </a:r>
            <a:endParaRPr lang="ru-RU" dirty="0"/>
          </a:p>
        </p:txBody>
      </p:sp>
      <p:pic>
        <p:nvPicPr>
          <p:cNvPr id="32774" name="Picture 6" descr="https://photocentra.ru/images/main104/1044027_main.jpg"/>
          <p:cNvPicPr>
            <a:picLocks noChangeAspect="1" noChangeArrowheads="1"/>
          </p:cNvPicPr>
          <p:nvPr/>
        </p:nvPicPr>
        <p:blipFill>
          <a:blip r:embed="rId3" cstate="print"/>
          <a:srcRect l="5698" t="17094" r="17378" b="13105"/>
          <a:stretch>
            <a:fillRect/>
          </a:stretch>
        </p:blipFill>
        <p:spPr bwMode="auto">
          <a:xfrm>
            <a:off x="2786050" y="1071546"/>
            <a:ext cx="5959934" cy="4000528"/>
          </a:xfrm>
          <a:prstGeom prst="rect">
            <a:avLst/>
          </a:prstGeom>
          <a:noFill/>
          <a:ln w="57150">
            <a:solidFill>
              <a:srgbClr val="00FFFF"/>
            </a:solidFill>
          </a:ln>
        </p:spPr>
      </p:pic>
      <p:pic>
        <p:nvPicPr>
          <p:cNvPr id="32770" name="Picture 2" descr="https://sun9-53.userapi.com/yeiAwJVwCRSgNRj-9LtITkCHsW_VVYDrJu-NYw/hWwGx0pNc8s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6896" r="7402" b="3917"/>
          <a:stretch>
            <a:fillRect/>
          </a:stretch>
        </p:blipFill>
        <p:spPr bwMode="auto">
          <a:xfrm>
            <a:off x="714348" y="3714752"/>
            <a:ext cx="3231465" cy="2571768"/>
          </a:xfrm>
          <a:prstGeom prst="rect">
            <a:avLst/>
          </a:prstGeom>
          <a:noFill/>
          <a:ln w="57150">
            <a:solidFill>
              <a:srgbClr val="00FF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5913</TotalTime>
  <Words>595</Words>
  <Application>Microsoft Office PowerPoint</Application>
  <PresentationFormat>Экран (4:3)</PresentationFormat>
  <Paragraphs>149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Между ТОМЬЮ  и  УСОЙ  стоит   город  небольшой</vt:lpstr>
      <vt:lpstr>ЦЕЛИ:</vt:lpstr>
      <vt:lpstr>У НАС ГОСТЬ !</vt:lpstr>
      <vt:lpstr>НАШ ГОРОД - МЕЖДУРЕЧЕНСК</vt:lpstr>
      <vt:lpstr>Стела на въезде в город</vt:lpstr>
      <vt:lpstr>ЖД  ВОКЗАЛ</vt:lpstr>
      <vt:lpstr>В  СКВЕРЕ ЖД</vt:lpstr>
      <vt:lpstr>ПРОСПЕКТ  ШАХТЁРОВ</vt:lpstr>
      <vt:lpstr>площадь ПРАЗДНИЧНАЯ</vt:lpstr>
      <vt:lpstr>ПРОСПЕКТ КОММУНИСТИЧЕСКИЙ  первый и главный проспект </vt:lpstr>
      <vt:lpstr>ПРОСПЕКТ КОММУНИСТИЧЕСКИЙ </vt:lpstr>
      <vt:lpstr>ПРОСПЕКТ КОММУНИСТИЧЕСКИЙ </vt:lpstr>
      <vt:lpstr>ПРОСПЕКТ КОММУНИСТИЧЕСКИЙ </vt:lpstr>
      <vt:lpstr>Почему так называется? </vt:lpstr>
      <vt:lpstr>Слайд 15</vt:lpstr>
      <vt:lpstr>Рядом с кинотеатром находится ледовый дворец «КРИСТАЛЛ» - для чего он? кто из вас побывал там? за «КРИСТАЛЛОМ» - АЛЛЕЯ СКАЗОК. Каких персонажей можно встретить? </vt:lpstr>
      <vt:lpstr>ПАРК  ОТДЫХА</vt:lpstr>
      <vt:lpstr>В НАШЕМ ГОРОДЕ  ЕСТЬ НЕСКОЛЬКО СКУЛЬПТУР ПОСВЯЩЁННЫХ  ШАХТЁРАМ  </vt:lpstr>
      <vt:lpstr>ДИНАМИЧЕСКАЯ ПАУЗА   «ШАХТЁРСКАЯ РАЗМИНКА»</vt:lpstr>
      <vt:lpstr>ПАЛЬЧИКОВАЯ ГИМНАСТИКА  «5 ПРОФЕССИЙ ОТЫЩИ»</vt:lpstr>
      <vt:lpstr>ЛЕПКА «ШАХТЁР»</vt:lpstr>
      <vt:lpstr>ВЫСТАВКА  РАБОТ</vt:lpstr>
      <vt:lpstr>РЕСУРСЫ  И ГИПЕРССЫЛКИ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  ТОМЬЮ  и  УСОЙ  стоит   город  небольшой</dc:title>
  <dc:creator>admin</dc:creator>
  <cp:lastModifiedBy>admin</cp:lastModifiedBy>
  <cp:revision>81</cp:revision>
  <dcterms:created xsi:type="dcterms:W3CDTF">2022-09-16T16:59:48Z</dcterms:created>
  <dcterms:modified xsi:type="dcterms:W3CDTF">2022-09-23T05:20:28Z</dcterms:modified>
</cp:coreProperties>
</file>