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ED79-D7A1-4DF0-B183-EAA0CCEC288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F3A6A-31E5-49B9-9153-AFADB8155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4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B1A790-BA13-45F2-AF82-573E1F61AB67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379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07C7D0E-314D-4BF9-B404-13BDDF70DDBB}" type="slidenum">
              <a:rPr lang="ru-RU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4104-C4D2-4A95-BCCA-147493FCF3B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151-3998-43FF-A6FD-5F9E0474F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4104-C4D2-4A95-BCCA-147493FCF3B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151-3998-43FF-A6FD-5F9E0474F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4104-C4D2-4A95-BCCA-147493FCF3B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151-3998-43FF-A6FD-5F9E0474F60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8E4F2-2C9A-46C8-9843-A220B328439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3F747-5CEB-4584-A58A-507C9B93B4D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83605-167E-4672-847E-B24F5E32895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11960-842D-4820-9F91-A1FE1B9A95E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A0DAD-232F-486D-BC02-794BE9CFEC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C1D54-9B48-467D-A52E-370CD135FD7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DD78-69C0-4F75-A7F6-38C7585BDF9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69D4-CF2A-4039-A2EF-D8EA8DB839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4104-C4D2-4A95-BCCA-147493FCF3B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151-3998-43FF-A6FD-5F9E0474F6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7662C-1998-4DC3-BC25-03C184AB673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6F513-F0A3-413D-B196-B4237F43EB4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5B8C7-4EE3-4B6E-8E02-D641B7FB653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4104-C4D2-4A95-BCCA-147493FCF3B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151-3998-43FF-A6FD-5F9E0474F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4104-C4D2-4A95-BCCA-147493FCF3B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151-3998-43FF-A6FD-5F9E0474F6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4104-C4D2-4A95-BCCA-147493FCF3B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151-3998-43FF-A6FD-5F9E0474F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4104-C4D2-4A95-BCCA-147493FCF3B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151-3998-43FF-A6FD-5F9E0474F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4104-C4D2-4A95-BCCA-147493FCF3B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151-3998-43FF-A6FD-5F9E0474F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4104-C4D2-4A95-BCCA-147493FCF3B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151-3998-43FF-A6FD-5F9E0474F60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4104-C4D2-4A95-BCCA-147493FCF3B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2151-3998-43FF-A6FD-5F9E0474F6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05B4104-C4D2-4A95-BCCA-147493FCF3B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9C52151-3998-43FF-A6FD-5F9E0474F6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05B4104-C4D2-4A95-BCCA-147493FCF3B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9C52151-3998-43FF-A6FD-5F9E0474F6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204864"/>
            <a:ext cx="7772400" cy="178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Информационные технологии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/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в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работе с детьми с ОВЗ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011205" y="260649"/>
            <a:ext cx="6417734" cy="432047"/>
          </a:xfrm>
        </p:spPr>
        <p:txBody>
          <a:bodyPr/>
          <a:lstStyle/>
          <a:p>
            <a:r>
              <a:rPr lang="ru-RU" dirty="0" smtClean="0"/>
              <a:t>МБДОУ «Детский сад № 36 «Улыбка»</a:t>
            </a:r>
            <a:endParaRPr lang="ru-RU" dirty="0"/>
          </a:p>
        </p:txBody>
      </p:sp>
      <p:pic>
        <p:nvPicPr>
          <p:cNvPr id="4" name="Picture 11" descr="artl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5008" y="4303871"/>
            <a:ext cx="3672408" cy="2376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F: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6" y="188640"/>
            <a:ext cx="2052816" cy="1502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7882" y="4389953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Подготовили: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Arial" charset="0"/>
                <a:cs typeface="Arial" charset="0"/>
              </a:rPr>
              <a:t>У</a:t>
            </a:r>
            <a:r>
              <a:rPr lang="ru-RU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читель-логопед Преображенская А.А.,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Старший воспитатель Лобанова О.В.,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Заведующий Усова И.С.</a:t>
            </a:r>
            <a:endParaRPr lang="ru-RU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52502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3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58885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Междуреченский ГО,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2022</a:t>
            </a:r>
            <a:endParaRPr lang="ru-RU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1905000" y="5257800"/>
            <a:ext cx="4981575" cy="5302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Меньше вероятность ошибок понимания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2317750" y="4424363"/>
            <a:ext cx="56388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Комфортность восприятия за счет дизайна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2438400" y="3611563"/>
            <a:ext cx="5518150" cy="5381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Структурирование и концентрация материала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gray">
          <a:xfrm>
            <a:off x="2286000" y="2743200"/>
            <a:ext cx="5599113" cy="6858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Наглядность, зрелищность, выразительность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gray">
          <a:xfrm>
            <a:off x="1765300" y="1973263"/>
            <a:ext cx="475138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Зрение + слух = лучшее восприятие  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17418" name="Group 11"/>
          <p:cNvGrpSpPr>
            <a:grpSpLocks/>
          </p:cNvGrpSpPr>
          <p:nvPr/>
        </p:nvGrpSpPr>
        <p:grpSpPr bwMode="auto">
          <a:xfrm>
            <a:off x="1447800" y="2062163"/>
            <a:ext cx="381000" cy="381000"/>
            <a:chOff x="2078" y="1680"/>
            <a:chExt cx="1615" cy="1615"/>
          </a:xfrm>
        </p:grpSpPr>
        <p:sp>
          <p:nvSpPr>
            <p:cNvPr id="17451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52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54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56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7419" name="Group 18"/>
          <p:cNvGrpSpPr>
            <a:grpSpLocks/>
          </p:cNvGrpSpPr>
          <p:nvPr/>
        </p:nvGrpSpPr>
        <p:grpSpPr bwMode="auto">
          <a:xfrm>
            <a:off x="1981200" y="2849563"/>
            <a:ext cx="381000" cy="381000"/>
            <a:chOff x="2078" y="1680"/>
            <a:chExt cx="1615" cy="1615"/>
          </a:xfrm>
        </p:grpSpPr>
        <p:sp>
          <p:nvSpPr>
            <p:cNvPr id="17445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46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48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50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7420" name="Group 25"/>
          <p:cNvGrpSpPr>
            <a:grpSpLocks/>
          </p:cNvGrpSpPr>
          <p:nvPr/>
        </p:nvGrpSpPr>
        <p:grpSpPr bwMode="auto">
          <a:xfrm>
            <a:off x="2133600" y="3687763"/>
            <a:ext cx="381000" cy="381000"/>
            <a:chOff x="2078" y="1680"/>
            <a:chExt cx="1615" cy="1615"/>
          </a:xfrm>
        </p:grpSpPr>
        <p:sp>
          <p:nvSpPr>
            <p:cNvPr id="17439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40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42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7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44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7421" name="Group 32"/>
          <p:cNvGrpSpPr>
            <a:grpSpLocks/>
          </p:cNvGrpSpPr>
          <p:nvPr/>
        </p:nvGrpSpPr>
        <p:grpSpPr bwMode="auto">
          <a:xfrm>
            <a:off x="1981200" y="4525963"/>
            <a:ext cx="381000" cy="381000"/>
            <a:chOff x="2078" y="1680"/>
            <a:chExt cx="1615" cy="1615"/>
          </a:xfrm>
        </p:grpSpPr>
        <p:sp>
          <p:nvSpPr>
            <p:cNvPr id="17433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34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36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38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7422" name="Group 39"/>
          <p:cNvGrpSpPr>
            <a:grpSpLocks/>
          </p:cNvGrpSpPr>
          <p:nvPr/>
        </p:nvGrpSpPr>
        <p:grpSpPr bwMode="auto">
          <a:xfrm>
            <a:off x="1600200" y="5334000"/>
            <a:ext cx="355600" cy="381000"/>
            <a:chOff x="2078" y="1680"/>
            <a:chExt cx="1615" cy="1615"/>
          </a:xfrm>
        </p:grpSpPr>
        <p:sp>
          <p:nvSpPr>
            <p:cNvPr id="17427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28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30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32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423" name="Rectangle 46"/>
          <p:cNvSpPr>
            <a:spLocks noChangeArrowheads="1"/>
          </p:cNvSpPr>
          <p:nvPr/>
        </p:nvSpPr>
        <p:spPr bwMode="auto">
          <a:xfrm>
            <a:off x="1143000" y="457200"/>
            <a:ext cx="7239000" cy="12954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24" name="Rectangle 47"/>
          <p:cNvSpPr>
            <a:spLocks noChangeArrowheads="1"/>
          </p:cNvSpPr>
          <p:nvPr/>
        </p:nvSpPr>
        <p:spPr bwMode="auto">
          <a:xfrm>
            <a:off x="7380288" y="6524625"/>
            <a:ext cx="12954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252413" y="2276475"/>
            <a:ext cx="6477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ru-RU" sz="4000" b="1">
              <a:solidFill>
                <a:srgbClr val="000000"/>
              </a:solidFill>
            </a:endParaRP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000000"/>
                </a:solidFill>
              </a:rPr>
              <a:t>И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000000"/>
                </a:solidFill>
              </a:rPr>
              <a:t>К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000000"/>
                </a:solidFill>
              </a:rPr>
              <a:t>Т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ru-RU" sz="4000" b="1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ru-RU" sz="4000">
              <a:solidFill>
                <a:srgbClr val="000000"/>
              </a:solidFill>
            </a:endParaRPr>
          </a:p>
        </p:txBody>
      </p:sp>
      <p:sp>
        <p:nvSpPr>
          <p:cNvPr id="1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3914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FFCC"/>
                </a:solidFill>
                <a:latin typeface="Times New Roman" pitchFamily="18" charset="0"/>
              </a:rPr>
              <a:t>Цветовое и мультимедийное оформление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22478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6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6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6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6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074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6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074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6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D074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/>
              </a:rPr>
              <a:t>привлекать пассивных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/>
              </a:rPr>
              <a:t>детей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/>
              </a:rPr>
              <a:t>к активной деятельности;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/>
              </a:rPr>
              <a:t>делать образовательную деятельность более наглядной и интенсивной;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/>
              </a:rPr>
              <a:t>формировать информационную культуру у детей;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/>
              </a:rPr>
              <a:t>активизировать познавательный интерес;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/>
              </a:rPr>
              <a:t>реализовывать личностно-ориентированный и дифференцированный подходы в обучении;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/>
              </a:rPr>
              <a:t>дисциплинировать самого воспитателя, формировать его интерес к работе;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/>
              </a:rPr>
              <a:t>активизировать мыслительные процессы (анализ, синтез, сравнение и др.)</a:t>
            </a:r>
            <a:r>
              <a:rPr lang="ru-RU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Использование компьютерных технологий помогает:</a:t>
            </a:r>
            <a:endParaRPr lang="ru-RU" dirty="0"/>
          </a:p>
        </p:txBody>
      </p:sp>
      <p:pic>
        <p:nvPicPr>
          <p:cNvPr id="7170" name="Picture 2" descr="C:\Users\DELL\Downloads\20220427_151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71214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ownloads\20220525_180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71213"/>
            <a:ext cx="2747798" cy="20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3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DELL\Desktop\20220615_102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7" y="5151824"/>
            <a:ext cx="2230277" cy="16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ELL\Desktop\20220615_102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64" y="5151824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Компьютерные игры на коррекцию нарушений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рамматического строя речи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39291" y="1844824"/>
            <a:ext cx="3822192" cy="576064"/>
          </a:xfrm>
        </p:spPr>
        <p:txBody>
          <a:bodyPr/>
          <a:lstStyle/>
          <a:p>
            <a:r>
              <a:rPr lang="ru-RU" dirty="0" smtClean="0"/>
              <a:t>БЕЖИТ-ЛЕЖИТ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11560" y="2454661"/>
            <a:ext cx="3820055" cy="2697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/>
              <a:t>Цель игры: правильно называть действия героев игры.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Возраст: 2-5 лет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Рекомендации: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Игра подходит для работы с малышами, а также со слабослышащими детьми. Составление коротких предложений с глаголами способствует развитию связной речи.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3822192" cy="639762"/>
          </a:xfrm>
        </p:spPr>
        <p:txBody>
          <a:bodyPr/>
          <a:lstStyle/>
          <a:p>
            <a:r>
              <a:rPr lang="ru-RU" dirty="0" smtClean="0"/>
              <a:t>ДИСКОТЕКА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466101"/>
            <a:ext cx="3822192" cy="26971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Цель игры: научиться согласовывать существительные с прилагательными местоимениями «мой», «моя,» «моё».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Возраст: 4-6 лет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Рекомендации: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Услышанное слово ребёнок должен повторить вместе с местоимением и только потом перетащить к свинке.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05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1354674"/>
            <a:ext cx="3822192" cy="639762"/>
          </a:xfrm>
        </p:spPr>
        <p:txBody>
          <a:bodyPr/>
          <a:lstStyle/>
          <a:p>
            <a:r>
              <a:rPr lang="ru-RU" dirty="0" smtClean="0"/>
              <a:t>ОДУВАНЧИКИ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3528" y="2348880"/>
            <a:ext cx="3820055" cy="2697163"/>
          </a:xfrm>
        </p:spPr>
        <p:txBody>
          <a:bodyPr/>
          <a:lstStyle/>
          <a:p>
            <a:r>
              <a:rPr lang="ru-RU" dirty="0" smtClean="0"/>
              <a:t>Игра нацелена на тренировку скорости реакции, координации «взгляд-рука» и мелкой моторики у ребенка.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1327994"/>
            <a:ext cx="3822192" cy="639762"/>
          </a:xfrm>
        </p:spPr>
        <p:txBody>
          <a:bodyPr/>
          <a:lstStyle/>
          <a:p>
            <a:r>
              <a:rPr lang="ru-RU" dirty="0" smtClean="0"/>
              <a:t>КАПЕЛЬКИ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3822192" cy="2697163"/>
          </a:xfrm>
        </p:spPr>
        <p:txBody>
          <a:bodyPr/>
          <a:lstStyle/>
          <a:p>
            <a:r>
              <a:rPr lang="ru-RU" dirty="0" smtClean="0"/>
              <a:t>Игра развивает у ребенка мелкую моторику, умение быстро переключать внимание с одного объекта (капельки) на другой (следующая капелька).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7465" y="404664"/>
            <a:ext cx="715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Тренировка моторики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218" name="Picture 2" descr="C:\Users\DELL\Desktop\20220615_102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ELL\Desktop\20220615_102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4437112"/>
            <a:ext cx="2196244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19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7030A0"/>
                </a:solidFill>
                <a:latin typeface="Calibri"/>
              </a:rPr>
              <a:t>Все дети очень разные: одни очень яркие, талантливые, другие не очень. Но каждый ребенок должен самореализоваться.</a:t>
            </a:r>
            <a:br>
              <a:rPr lang="ru-RU" sz="2200" b="1" dirty="0">
                <a:solidFill>
                  <a:srgbClr val="7030A0"/>
                </a:solidFill>
                <a:latin typeface="Calibri"/>
              </a:rPr>
            </a:br>
            <a:r>
              <a:rPr lang="ru-RU" sz="2200" b="1" dirty="0">
                <a:solidFill>
                  <a:srgbClr val="7030A0"/>
                </a:solidFill>
                <a:latin typeface="Calibri"/>
              </a:rPr>
              <a:t>Чтобы эта работа давала свои результаты надо, чтобы она была не спонтанной, а целенаправленной и систематичной. </a:t>
            </a:r>
            <a:br>
              <a:rPr lang="ru-RU" sz="2200" b="1" dirty="0">
                <a:solidFill>
                  <a:srgbClr val="7030A0"/>
                </a:solidFill>
                <a:latin typeface="Calibri"/>
              </a:rPr>
            </a:b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Одним словом, проводя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использованием данной технологии, я пользуюсь принципом: «Тебе скажут — ты забудешь. Тебе покажут — ты запомнишь. Ты сделаешь — ты поймёшь» - это утверждение лишний раз убеждает нас в необходимости использования информационных технологий в учебном процессе для детей с особыми образовательными потребностями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0242" name="Picture 2" descr="C:\Users\DELL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13176"/>
            <a:ext cx="288032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94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524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Open Sans"/>
              </a:rPr>
              <a:t>Муниципальное бюджетное дошкольное образовательное учреждение «Детский сад комбинированного вида № 36  «</a:t>
            </a:r>
            <a:r>
              <a:rPr lang="ru-RU" sz="2800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Open Sans"/>
              </a:rPr>
              <a:t>Улыбка»</a:t>
            </a:r>
            <a:endParaRPr lang="ru-RU" sz="2800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48866" y="4149080"/>
            <a:ext cx="6417734" cy="21602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Open Sans"/>
              </a:rPr>
              <a:t>652880, Кемеровская область, город Междуреченск, проспект 50 лет Комсомола, дом 58а</a:t>
            </a:r>
          </a:p>
          <a:p>
            <a:r>
              <a:rPr lang="ru-RU" dirty="0" smtClean="0">
                <a:solidFill>
                  <a:srgbClr val="7030A0"/>
                </a:solidFill>
                <a:latin typeface="Open Sans"/>
              </a:rPr>
              <a:t>8 (38475) 2-25-64 </a:t>
            </a:r>
          </a:p>
          <a:p>
            <a:r>
              <a:rPr lang="ru-RU" dirty="0" smtClean="0">
                <a:solidFill>
                  <a:srgbClr val="7030A0"/>
                </a:solidFill>
                <a:latin typeface="Open Sans"/>
              </a:rPr>
              <a:t>ylibka.36@yandex.ru</a:t>
            </a:r>
            <a:endParaRPr lang="ru-RU" dirty="0">
              <a:solidFill>
                <a:srgbClr val="7030A0"/>
              </a:solidFill>
              <a:latin typeface="Open Sans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04864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176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824536"/>
          </a:xfrm>
        </p:spPr>
        <p:txBody>
          <a:bodyPr/>
          <a:lstStyle/>
          <a:p>
            <a:pPr algn="l"/>
            <a:r>
              <a:rPr lang="ru-RU" sz="24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Информационно – коммуникативные технологии </a:t>
            </a:r>
            <a:r>
              <a:rPr lang="ru-RU" sz="24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ru-RU" sz="24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sz="2400" b="1" kern="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(</a:t>
            </a:r>
            <a:r>
              <a:rPr lang="ru-RU" sz="24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ИКТ)</a:t>
            </a: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 </a:t>
            </a: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/>
              </a:rPr>
              <a:t>–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это технологии доступа к различным информационным источникам (использование компьютера, интернета, телевизора, видео, DVD, CD, мультимедиа, аудиовизуального оборудования), то есть всего того, что может представлять широкие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возможности</a:t>
            </a:r>
            <a:r>
              <a:rPr lang="ru-RU" sz="2000" b="1" kern="0" dirty="0" smtClean="0">
                <a:solidFill>
                  <a:srgbClr val="C0C0C0"/>
                </a:solidFill>
                <a:latin typeface="Times New Roman" pitchFamily="18" charset="0"/>
                <a:cs typeface="Arial"/>
              </a:rPr>
              <a:t>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для</a:t>
            </a:r>
            <a:r>
              <a:rPr lang="ru-RU" sz="2000" b="1" kern="0" dirty="0" smtClean="0">
                <a:solidFill>
                  <a:srgbClr val="C0C0C0"/>
                </a:solidFill>
                <a:latin typeface="Times New Roman" pitchFamily="18" charset="0"/>
                <a:cs typeface="Arial"/>
              </a:rPr>
              <a:t>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коммуникации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.</a:t>
            </a:r>
            <a:r>
              <a:rPr lang="ru-RU" sz="8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/>
            </a:r>
            <a:br>
              <a:rPr lang="ru-RU" sz="8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</a:br>
            <a:r>
              <a:rPr lang="ru-RU" sz="800" b="1" kern="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800" b="1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24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Информация</a:t>
            </a:r>
            <a:r>
              <a:rPr lang="ru-RU" sz="2000" b="1" kern="0" dirty="0">
                <a:solidFill>
                  <a:srgbClr val="000000"/>
                </a:solidFill>
                <a:latin typeface="Arial"/>
                <a:cs typeface="Arial"/>
              </a:rPr>
              <a:t>  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– совокупность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каких–либо данных,</a:t>
            </a:r>
            <a:r>
              <a:rPr lang="ru-RU" sz="2000" b="1" kern="0" dirty="0" smtClean="0">
                <a:solidFill>
                  <a:srgbClr val="C0C0C0"/>
                </a:solidFill>
                <a:latin typeface="Times New Roman" pitchFamily="18" charset="0"/>
                <a:cs typeface="Arial"/>
              </a:rPr>
              <a:t>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знаний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.</a:t>
            </a:r>
            <a:b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</a:br>
            <a:r>
              <a:rPr lang="ru-RU" sz="800" b="1" kern="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800" b="1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24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Коммуникация</a:t>
            </a:r>
            <a:r>
              <a:rPr lang="ru-RU" sz="2000" b="1" kern="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– путь сообщения, форма связи, акт общения, сообщение информации одним лицом другому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или</a:t>
            </a:r>
            <a:r>
              <a:rPr lang="ru-RU" sz="2000" b="1" kern="0" dirty="0" smtClean="0">
                <a:solidFill>
                  <a:srgbClr val="C0C0C0"/>
                </a:solidFill>
                <a:latin typeface="Times New Roman" pitchFamily="18" charset="0"/>
                <a:cs typeface="Arial"/>
              </a:rPr>
              <a:t>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нескольким</a:t>
            </a:r>
            <a:r>
              <a:rPr lang="ru-RU" sz="2000" b="1" kern="0" dirty="0" smtClean="0">
                <a:solidFill>
                  <a:srgbClr val="C0C0C0"/>
                </a:solidFill>
                <a:latin typeface="Times New Roman" pitchFamily="18" charset="0"/>
                <a:cs typeface="Arial"/>
              </a:rPr>
              <a:t>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лицам.  </a:t>
            </a:r>
            <a:r>
              <a:rPr lang="ru-RU" sz="8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/>
            </a:r>
            <a:br>
              <a:rPr lang="ru-RU" sz="8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</a:br>
            <a:r>
              <a:rPr lang="ru-RU" sz="800" b="1" kern="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800" b="1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24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Технология</a:t>
            </a:r>
            <a:r>
              <a:rPr lang="ru-RU" sz="2000" b="1" kern="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– совокупность методов и инструментов для достижения желаемого результата, метод преобразования данного в необходимое.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27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340768"/>
            <a:ext cx="8100888" cy="5184576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    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 сделать образование современным;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·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    приблизить образовательную деятельность к мировосприятию современного ребенка;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·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     установить отношения взаимопонимания, взаимопомощи между педагогом  и  воспитанником;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·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 помочь педагогу в возможности эмоционально и образно подать материал.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·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  экономить время, как педагога, так и ребенка. 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Использование ИКТ позволяет воспроизводить информацию одновременно в виде: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·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        текста;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·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        графического изображения;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·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        звука;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·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        речи;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·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        видео.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  <a:defRPr/>
            </a:pPr>
            <a:r>
              <a:rPr lang="ru-RU" sz="2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Цели использования информационных - коммуникативных технологий в непосредственной деятельности педагога:</a:t>
            </a:r>
            <a:r>
              <a:rPr lang="ru-RU" sz="18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</a:t>
            </a:r>
            <a:br>
              <a:rPr lang="ru-RU" sz="18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22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Компьютеры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Ноутбуки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Принтер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Интерактивная доска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Интерактивная парта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Видеокамера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Фотокамера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Магнитофон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Смартфон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Телевизор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endParaRPr lang="ru-RU" b="1" dirty="0" smtClean="0">
              <a:solidFill>
                <a:srgbClr val="333399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Использование современного </a:t>
            </a:r>
            <a:br>
              <a:rPr lang="ru-RU" sz="28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sz="28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оборудования в детском учреждении</a:t>
            </a:r>
            <a:endParaRPr lang="ru-RU" dirty="0"/>
          </a:p>
        </p:txBody>
      </p:sp>
      <p:pic>
        <p:nvPicPr>
          <p:cNvPr id="2050" name="Picture 2" descr="C:\Users\DELL\Desktop\komput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1662480" cy="173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дети-с-компьютером-25963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52" y="3333743"/>
            <a:ext cx="1651248" cy="16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416" y="5073094"/>
            <a:ext cx="1766312" cy="8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3D_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656837"/>
            <a:ext cx="14287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26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608512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Фотографии;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Видеоролики;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Видеофрагменты (фильмов, сказок, мультфильмов);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Презентации (электронные книги, электронные выставки);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Детские развивающие компьютерные игры;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Возможно создание коллекций цифровых фотографий и мультфильмов.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Виды интерактивных материалов: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92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ELL\Desktop\exc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47" y="4022180"/>
            <a:ext cx="1377728" cy="7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esktop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22" y="2780928"/>
            <a:ext cx="1861178" cy="11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ELL\Desktop\wo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24744"/>
            <a:ext cx="1440161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7273027" cy="4425355"/>
          </a:xfrm>
        </p:spPr>
        <p:txBody>
          <a:bodyPr>
            <a:normAutofit lnSpcReduction="10000"/>
          </a:bodyPr>
          <a:lstStyle/>
          <a:p>
            <a:pPr marL="182563" lvl="0" indent="-182563" algn="just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Текстовый редактор </a:t>
            </a:r>
            <a:r>
              <a:rPr lang="en-US" b="1" kern="0" dirty="0">
                <a:solidFill>
                  <a:srgbClr val="7030A0"/>
                </a:solidFill>
                <a:latin typeface="Times New Roman" pitchFamily="18" charset="0"/>
                <a:cs typeface="Arial"/>
              </a:rPr>
              <a:t>Microsoft Word</a:t>
            </a:r>
            <a:r>
              <a:rPr lang="ru-RU" kern="0" dirty="0">
                <a:solidFill>
                  <a:srgbClr val="7030A0"/>
                </a:solidFill>
                <a:latin typeface="Times New Roman" pitchFamily="18" charset="0"/>
                <a:cs typeface="Arial"/>
              </a:rPr>
              <a:t> 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для подготовки наглядных пособий и раздаточного дидактического материала; </a:t>
            </a:r>
          </a:p>
          <a:p>
            <a:pPr marL="182563" lvl="0" indent="-182563" algn="just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ru-RU" kern="0" dirty="0">
              <a:solidFill>
                <a:srgbClr val="000000"/>
              </a:solidFill>
              <a:latin typeface="Times New Roman" pitchFamily="18" charset="0"/>
              <a:cs typeface="Arial"/>
            </a:endParaRPr>
          </a:p>
          <a:p>
            <a:pPr marL="182563" lvl="0" indent="-182563" algn="just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Программа </a:t>
            </a:r>
            <a:r>
              <a:rPr lang="ru-RU" b="1" kern="0" dirty="0" err="1">
                <a:solidFill>
                  <a:srgbClr val="7030A0"/>
                </a:solidFill>
                <a:latin typeface="Times New Roman" pitchFamily="18" charset="0"/>
                <a:cs typeface="Arial"/>
              </a:rPr>
              <a:t>Ро</a:t>
            </a:r>
            <a:r>
              <a:rPr lang="en-US" b="1" kern="0" dirty="0" err="1">
                <a:solidFill>
                  <a:srgbClr val="7030A0"/>
                </a:solidFill>
                <a:latin typeface="Times New Roman" pitchFamily="18" charset="0"/>
                <a:cs typeface="Arial"/>
              </a:rPr>
              <a:t>wer</a:t>
            </a:r>
            <a:r>
              <a:rPr lang="en-US" b="1" kern="0" dirty="0">
                <a:solidFill>
                  <a:srgbClr val="7030A0"/>
                </a:solidFill>
                <a:latin typeface="Times New Roman" pitchFamily="18" charset="0"/>
                <a:cs typeface="Arial"/>
              </a:rPr>
              <a:t> Point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, с помощью этой программы педагог создает мультимедийные презентации;</a:t>
            </a:r>
          </a:p>
          <a:p>
            <a:pPr marL="182563" lvl="0" indent="-182563" algn="just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ru-RU" kern="0" dirty="0">
              <a:solidFill>
                <a:srgbClr val="000000"/>
              </a:solidFill>
              <a:latin typeface="Times New Roman" pitchFamily="18" charset="0"/>
              <a:cs typeface="Arial"/>
            </a:endParaRPr>
          </a:p>
          <a:p>
            <a:pPr marL="182563" lvl="0" indent="-182563" algn="just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Программа </a:t>
            </a:r>
            <a:r>
              <a:rPr lang="en-US" b="1" kern="0" dirty="0">
                <a:solidFill>
                  <a:srgbClr val="7030A0"/>
                </a:solidFill>
                <a:latin typeface="Times New Roman" pitchFamily="18" charset="0"/>
                <a:cs typeface="Arial"/>
              </a:rPr>
              <a:t>Microsoft Excel</a:t>
            </a:r>
            <a:r>
              <a:rPr lang="ru-RU" kern="0" dirty="0">
                <a:solidFill>
                  <a:srgbClr val="7030A0"/>
                </a:solidFill>
                <a:latin typeface="Times New Roman" pitchFamily="18" charset="0"/>
                <a:cs typeface="Arial"/>
              </a:rPr>
              <a:t>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используется для составления списков тестируемых воспитанников, диаграмм и </a:t>
            </a:r>
            <a:r>
              <a:rPr lang="ru-RU" kern="0" dirty="0" err="1">
                <a:solidFill>
                  <a:srgbClr val="000000"/>
                </a:solidFill>
                <a:latin typeface="Times New Roman" pitchFamily="18" charset="0"/>
                <a:cs typeface="Arial"/>
              </a:rPr>
              <a:t>д.р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.;</a:t>
            </a:r>
          </a:p>
          <a:p>
            <a:pPr marL="182563" lvl="0" indent="-182563" algn="just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ru-RU" kern="0" dirty="0">
              <a:solidFill>
                <a:srgbClr val="000000"/>
              </a:solidFill>
              <a:latin typeface="Times New Roman" pitchFamily="18" charset="0"/>
              <a:cs typeface="Arial"/>
            </a:endParaRPr>
          </a:p>
          <a:p>
            <a:pPr marL="182563" lvl="0" indent="-182563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Программа </a:t>
            </a:r>
            <a:r>
              <a:rPr lang="en-US" b="1" kern="0" dirty="0">
                <a:solidFill>
                  <a:srgbClr val="7030A0"/>
                </a:solidFill>
                <a:latin typeface="Times New Roman" pitchFamily="18" charset="0"/>
                <a:cs typeface="Arial"/>
              </a:rPr>
              <a:t>Microsoft Publisher</a:t>
            </a:r>
            <a:r>
              <a:rPr lang="ru-RU" b="1" kern="0" dirty="0">
                <a:solidFill>
                  <a:srgbClr val="7030A0"/>
                </a:solidFill>
                <a:latin typeface="Times New Roman" pitchFamily="18" charset="0"/>
                <a:cs typeface="Arial"/>
              </a:rPr>
              <a:t>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для подготовки информационных материалов;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При использовании ИКТ педагогу необходимы базовые программы:</a:t>
            </a:r>
            <a:endParaRPr lang="ru-RU" dirty="0"/>
          </a:p>
        </p:txBody>
      </p:sp>
      <p:pic>
        <p:nvPicPr>
          <p:cNvPr id="3077" name="Picture 5" descr="C:\Users\DELL\Desktop\1507548878_programma-pablisher-skachat-besplatno-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19" y="5229200"/>
            <a:ext cx="1075184" cy="10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78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ИКТ в работе с детьми</a:t>
            </a:r>
            <a:endParaRPr lang="en-US" sz="32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547360" y="3348109"/>
            <a:ext cx="3295650" cy="3276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DEF6F1"/>
              </a:solidFill>
              <a:latin typeface="Verdana" pitchFamily="34" charset="0"/>
            </a:endParaRP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228600" y="3352800"/>
            <a:ext cx="3214688" cy="3276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DEF6F1"/>
              </a:solidFill>
              <a:latin typeface="Verdana" pitchFamily="34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04800" y="3581400"/>
            <a:ext cx="2940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2060"/>
                </a:solidFill>
              </a:rPr>
              <a:t>С использованием компьютерных программ</a:t>
            </a:r>
            <a:endParaRPr lang="en-US" sz="1400">
              <a:solidFill>
                <a:srgbClr val="002060"/>
              </a:solidFill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3286125" y="32146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875213" y="31797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3321" name="Group 12"/>
          <p:cNvGrpSpPr>
            <a:grpSpLocks/>
          </p:cNvGrpSpPr>
          <p:nvPr/>
        </p:nvGrpSpPr>
        <p:grpSpPr bwMode="auto">
          <a:xfrm>
            <a:off x="1295400" y="1622425"/>
            <a:ext cx="6697663" cy="1782763"/>
            <a:chOff x="1973" y="1027"/>
            <a:chExt cx="1926" cy="937"/>
          </a:xfrm>
        </p:grpSpPr>
        <p:sp>
          <p:nvSpPr>
            <p:cNvPr id="43021" name="Oval 13"/>
            <p:cNvSpPr>
              <a:spLocks noChangeArrowheads="1"/>
            </p:cNvSpPr>
            <p:nvPr/>
          </p:nvSpPr>
          <p:spPr bwMode="gray">
            <a:xfrm>
              <a:off x="1994" y="1057"/>
              <a:ext cx="1905" cy="90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50000">
                  <a:srgbClr val="FF99CC"/>
                </a:gs>
                <a:gs pos="100000">
                  <a:srgbClr val="33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22" name="Oval 14"/>
            <p:cNvSpPr>
              <a:spLocks noChangeArrowheads="1"/>
            </p:cNvSpPr>
            <p:nvPr/>
          </p:nvSpPr>
          <p:spPr bwMode="gray">
            <a:xfrm>
              <a:off x="1973" y="1027"/>
              <a:ext cx="1905" cy="90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50000">
                  <a:srgbClr val="FF99CC"/>
                </a:gs>
                <a:gs pos="100000">
                  <a:srgbClr val="33CC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3023" name="Oval 15"/>
          <p:cNvSpPr>
            <a:spLocks noChangeArrowheads="1"/>
          </p:cNvSpPr>
          <p:nvPr/>
        </p:nvSpPr>
        <p:spPr bwMode="gray">
          <a:xfrm>
            <a:off x="1611313" y="1447800"/>
            <a:ext cx="5995987" cy="16398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gray">
          <a:xfrm>
            <a:off x="1689100" y="1457325"/>
            <a:ext cx="5849938" cy="1598613"/>
          </a:xfrm>
          <a:prstGeom prst="ellipse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tint val="34902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gray">
          <a:xfrm>
            <a:off x="1749425" y="1473200"/>
            <a:ext cx="5565775" cy="149383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>
                  <a:alpha val="48000"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gray">
          <a:xfrm>
            <a:off x="2043113" y="1506538"/>
            <a:ext cx="4900612" cy="12096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8000"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Text Box 19"/>
          <p:cNvSpPr txBox="1">
            <a:spLocks noChangeArrowheads="1"/>
          </p:cNvSpPr>
          <p:nvPr/>
        </p:nvSpPr>
        <p:spPr bwMode="auto">
          <a:xfrm>
            <a:off x="2228850" y="1524000"/>
            <a:ext cx="46974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4D"/>
                </a:solidFill>
              </a:rPr>
              <a:t>Проведение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4D"/>
                </a:solidFill>
              </a:rPr>
              <a:t>коррекционно–развивающих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4D"/>
                </a:solidFill>
              </a:rPr>
              <a:t>занятий  </a:t>
            </a:r>
          </a:p>
        </p:txBody>
      </p:sp>
      <p:sp>
        <p:nvSpPr>
          <p:cNvPr id="7179" name="Text Box 20"/>
          <p:cNvSpPr txBox="1">
            <a:spLocks noChangeArrowheads="1"/>
          </p:cNvSpPr>
          <p:nvPr/>
        </p:nvSpPr>
        <p:spPr bwMode="auto">
          <a:xfrm>
            <a:off x="5791200" y="3505200"/>
            <a:ext cx="2928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2060"/>
                </a:solidFill>
              </a:rPr>
              <a:t>С использованием интерактивной доски</a:t>
            </a:r>
            <a:endParaRPr lang="en-US" sz="1400">
              <a:solidFill>
                <a:srgbClr val="002060"/>
              </a:solidFill>
            </a:endParaRPr>
          </a:p>
        </p:txBody>
      </p:sp>
      <p:pic>
        <p:nvPicPr>
          <p:cNvPr id="4099" name="Picture 3" descr="C:\Users\DELL\Desktop\IMG_20201207_094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716304"/>
            <a:ext cx="1448140" cy="19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LL\Desktop\20220322_155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95" y="4716303"/>
            <a:ext cx="1472410" cy="196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1847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7173" grpId="0"/>
      <p:bldP spid="6154" grpId="0"/>
      <p:bldP spid="7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DELL\Desktop\IMG_20220302_151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37" y="4365104"/>
            <a:ext cx="2699791" cy="20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ELL\Desktop\20220427_150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29" y="1632673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700808"/>
            <a:ext cx="6129024" cy="4824536"/>
          </a:xfrm>
        </p:spPr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Делает занятия интересными и развивает мотивацию; 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Предоставляет больше возможностей для участия в коллективной работе, развития личных и социальных навыков; 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Воспитанники легче воспринимают и усваивают сложные вопросы в результате более ясной, эффективной и динамичной подачи материала; 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Позволяет использовать различные стили обучения, воспитатели могут обращаться к всевозможным ресурсам, приспосабливаясь к определенным потребностям; 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Дети начинают работать более творчески и становятся уверенными в себе.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Преимущества работы с интерактивными досками для </a:t>
            </a:r>
            <a:r>
              <a:rPr lang="ru-RU" sz="2800" b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воспитанников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8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20220427_151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12" y="4653136"/>
            <a:ext cx="2435763" cy="18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6364229" cy="4824536"/>
          </a:xfrm>
        </p:spPr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делать пометки и записи поверх выводимых на экран изображений;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использование групповых форм работы; 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совместная работа над документами;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управление компьютером без использования самого компьютера 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использование интерактивной доски как обычной; 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изменение текста в выводимых на экране документах; 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изменение любых документов или изображений на экране;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сохранение на компьютере в специальном файле всех пометок; 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демонстрация работы одного воспитанника всем остальным детям группы;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демонстрация  картин, видеороликов, фильмов;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создание рисунков на интерактивной доске без использования компьютерной мыши;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создание рисунков, схем и карт во время проведения занятия;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возможность делать записи электронными чернилами;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выделять отдельные части экрана;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вырезать и стирать, копировать и вставлять объекты, 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      отменять или возвращать действия;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листать страницы вперед и назад;</a:t>
            </a: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ru-RU" sz="1400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поворачивать и перемещать объекты.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Основные способы использования интерактивных досок.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202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</TotalTime>
  <Words>663</Words>
  <Application>Microsoft Office PowerPoint</Application>
  <PresentationFormat>Экран (4:3)</PresentationFormat>
  <Paragraphs>120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Волна</vt:lpstr>
      <vt:lpstr>1_Волна</vt:lpstr>
      <vt:lpstr>Информационные технологии в работе с детьми с ОВЗ</vt:lpstr>
      <vt:lpstr>Информационно – коммуникативные технологии  (ИКТ) – это технологии доступа к различным информационным источникам (использование компьютера, интернета, телевизора, видео, DVD, CD, мультимедиа, аудиовизуального оборудования), то есть всего того, что может представлять широкие возможности для коммуникации.  Информация  – совокупность каких–либо данных, знаний.  Коммуникация – путь сообщения, форма связи, акт общения, сообщение информации одним лицом другому или нескольким лицам.    Технология – совокупность методов и инструментов для достижения желаемого результата, метод преобразования данного в необходимое.</vt:lpstr>
      <vt:lpstr>Цели использования информационных - коммуникативных технологий в непосредственной деятельности педагога:  </vt:lpstr>
      <vt:lpstr>Использование современного  оборудования в детском учреждении</vt:lpstr>
      <vt:lpstr>Виды интерактивных материалов:</vt:lpstr>
      <vt:lpstr>При использовании ИКТ педагогу необходимы базовые программы:</vt:lpstr>
      <vt:lpstr>Использование ИКТ в работе с детьми</vt:lpstr>
      <vt:lpstr>Преимущества работы с интерактивными досками для воспитанников</vt:lpstr>
      <vt:lpstr>Основные способы использования интерактивных досок.</vt:lpstr>
      <vt:lpstr>Цветовое и мультимедийное оформление</vt:lpstr>
      <vt:lpstr>Использование компьютерных технологий помогает:</vt:lpstr>
      <vt:lpstr>Компьютерные игры на коррекцию нарушений грамматического строя речи</vt:lpstr>
      <vt:lpstr>Презентация PowerPoint</vt:lpstr>
      <vt:lpstr>Все дети очень разные: одни очень яркие, талантливые, другие не очень. Но каждый ребенок должен самореализоваться. Чтобы эта работа давала свои результаты надо, чтобы она была не спонтанной, а целенаправленной и систематичной.   Одним словом, проводя занятия с использованием данной технологии, я пользуюсь принципом: «Тебе скажут — ты забудешь. Тебе покажут — ты запомнишь. Ты сделаешь — ты поймёшь» - это утверждение лишний раз убеждает нас в необходимости использования информационных технологий в учебном процессе для детей с особыми образовательными потребностями.</vt:lpstr>
      <vt:lpstr>Муниципальное бюджетное дошкольное образовательное учреждение «Детский сад комбинированного вида № 36  «Улыбка»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информационных технологий  в работе с детьми с ОВЗ</dc:title>
  <dc:creator>DELL</dc:creator>
  <cp:lastModifiedBy>OEM</cp:lastModifiedBy>
  <cp:revision>14</cp:revision>
  <dcterms:created xsi:type="dcterms:W3CDTF">2022-06-15T02:00:33Z</dcterms:created>
  <dcterms:modified xsi:type="dcterms:W3CDTF">2022-06-21T03:51:57Z</dcterms:modified>
</cp:coreProperties>
</file>