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6" r:id="rId19"/>
    <p:sldId id="277" r:id="rId20"/>
    <p:sldId id="273" r:id="rId21"/>
    <p:sldId id="274" r:id="rId22"/>
    <p:sldId id="280" r:id="rId23"/>
    <p:sldId id="281" r:id="rId24"/>
    <p:sldId id="282" r:id="rId25"/>
    <p:sldId id="283" r:id="rId26"/>
    <p:sldId id="27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52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D83A-71BD-412D-AB9F-FB6D380B85E6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4C67-4743-4394-A527-BC25CA1D008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D83A-71BD-412D-AB9F-FB6D380B85E6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4C67-4743-4394-A527-BC25CA1D00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D83A-71BD-412D-AB9F-FB6D380B85E6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4C67-4743-4394-A527-BC25CA1D00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D83A-71BD-412D-AB9F-FB6D380B85E6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4C67-4743-4394-A527-BC25CA1D008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D83A-71BD-412D-AB9F-FB6D380B85E6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4C67-4743-4394-A527-BC25CA1D00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D83A-71BD-412D-AB9F-FB6D380B85E6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4C67-4743-4394-A527-BC25CA1D008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D83A-71BD-412D-AB9F-FB6D380B85E6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4C67-4743-4394-A527-BC25CA1D008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D83A-71BD-412D-AB9F-FB6D380B85E6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4C67-4743-4394-A527-BC25CA1D00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D83A-71BD-412D-AB9F-FB6D380B85E6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4C67-4743-4394-A527-BC25CA1D00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D83A-71BD-412D-AB9F-FB6D380B85E6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4C67-4743-4394-A527-BC25CA1D00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D83A-71BD-412D-AB9F-FB6D380B85E6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4C67-4743-4394-A527-BC25CA1D008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5E5D83A-71BD-412D-AB9F-FB6D380B85E6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35E4C67-4743-4394-A527-BC25CA1D008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tel:+73847553255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cheremushki38@mail.r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5052545"/>
            <a:ext cx="7130653" cy="882119"/>
          </a:xfrm>
        </p:spPr>
        <p:txBody>
          <a:bodyPr>
            <a:normAutofit/>
          </a:bodyPr>
          <a:lstStyle/>
          <a:p>
            <a:pPr lvl="0" algn="ctr"/>
            <a:r>
              <a:rPr lang="ru-RU" sz="1500" b="1" i="1" dirty="0">
                <a:solidFill>
                  <a:srgbClr val="002060"/>
                </a:solidFill>
              </a:rPr>
              <a:t>Муниципальное бюджетное дошкольное образовательное учреждение </a:t>
            </a:r>
            <a:br>
              <a:rPr lang="ru-RU" sz="1500" b="1" i="1" dirty="0">
                <a:solidFill>
                  <a:srgbClr val="002060"/>
                </a:solidFill>
              </a:rPr>
            </a:br>
            <a:r>
              <a:rPr lang="ru-RU" sz="1500" b="1" i="1" dirty="0">
                <a:solidFill>
                  <a:srgbClr val="002060"/>
                </a:solidFill>
              </a:rPr>
              <a:t>«Детский сад № </a:t>
            </a:r>
            <a:r>
              <a:rPr lang="ru-RU" sz="1500" b="1" i="1" dirty="0" smtClean="0">
                <a:solidFill>
                  <a:srgbClr val="002060"/>
                </a:solidFill>
              </a:rPr>
              <a:t>38«Черёмушки» </a:t>
            </a:r>
            <a:r>
              <a:rPr lang="ru-RU" sz="1500" b="1" i="1" dirty="0">
                <a:solidFill>
                  <a:srgbClr val="002060"/>
                </a:solidFill>
              </a:rPr>
              <a:t>, г. Междуреченск</a:t>
            </a:r>
            <a:br>
              <a:rPr lang="ru-RU" sz="1500" b="1" i="1" dirty="0">
                <a:solidFill>
                  <a:srgbClr val="002060"/>
                </a:solidFill>
              </a:rPr>
            </a:br>
            <a:r>
              <a:rPr lang="ru-RU" sz="1500" b="1" i="1" dirty="0">
                <a:solidFill>
                  <a:srgbClr val="002060"/>
                </a:solidFill>
              </a:rPr>
              <a:t>Варшавская Наталья Владимировна</a:t>
            </a:r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628800"/>
            <a:ext cx="7175351" cy="2592288"/>
          </a:xfrm>
        </p:spPr>
        <p:txBody>
          <a:bodyPr>
            <a:normAutofit/>
          </a:bodyPr>
          <a:lstStyle/>
          <a:p>
            <a:pPr marL="182880" indent="0" algn="ctr">
              <a:lnSpc>
                <a:spcPct val="115000"/>
              </a:lnSpc>
              <a:buNone/>
            </a:pPr>
            <a:r>
              <a:rPr lang="ru-RU" sz="2800" i="1" kern="1800" dirty="0" smtClean="0">
                <a:solidFill>
                  <a:schemeClr val="accent1">
                    <a:lumMod val="75000"/>
                  </a:schemeClr>
                </a:solidFill>
                <a:effectLst/>
                <a:ea typeface="Times New Roman"/>
                <a:cs typeface="Times New Roman"/>
              </a:rPr>
              <a:t>Мастер-класс</a:t>
            </a: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2800" i="1" dirty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</a:br>
            <a:r>
              <a:rPr lang="ru-RU" sz="2800" i="1" kern="1800" dirty="0" smtClean="0">
                <a:solidFill>
                  <a:schemeClr val="accent1">
                    <a:lumMod val="75000"/>
                  </a:schemeClr>
                </a:solidFill>
                <a:effectLst/>
                <a:ea typeface="Times New Roman"/>
                <a:cs typeface="Times New Roman"/>
              </a:rPr>
              <a:t>«Создание интерактивной образовательной игры</a:t>
            </a: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2800" i="1" dirty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</a:br>
            <a:r>
              <a:rPr lang="ru-RU" sz="2800" i="1" kern="1800" dirty="0" smtClean="0">
                <a:solidFill>
                  <a:schemeClr val="accent1">
                    <a:lumMod val="75000"/>
                  </a:schemeClr>
                </a:solidFill>
                <a:effectLst/>
                <a:ea typeface="Times New Roman"/>
                <a:cs typeface="Times New Roman"/>
              </a:rPr>
              <a:t>в  области </a:t>
            </a:r>
            <a:r>
              <a:rPr lang="ru-RU" sz="2800" i="1" kern="1800" smtClean="0">
                <a:solidFill>
                  <a:schemeClr val="accent1">
                    <a:lumMod val="75000"/>
                  </a:schemeClr>
                </a:solidFill>
                <a:effectLst/>
                <a:ea typeface="Times New Roman"/>
                <a:cs typeface="Times New Roman"/>
              </a:rPr>
              <a:t>ранней </a:t>
            </a:r>
            <a:r>
              <a:rPr lang="ru-RU" sz="2800" i="1" kern="1800" smtClean="0">
                <a:solidFill>
                  <a:schemeClr val="accent1">
                    <a:lumMod val="75000"/>
                  </a:schemeClr>
                </a:solidFill>
                <a:effectLst/>
                <a:ea typeface="Times New Roman"/>
                <a:cs typeface="Times New Roman"/>
              </a:rPr>
              <a:t>профориентации»</a:t>
            </a: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2800" i="1" dirty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</a:br>
            <a:endParaRPr lang="ru-RU" sz="28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85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Наталья\YandexDisk\Скриншоты\1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848872" cy="5544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5172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Наталья\YandexDisk\Скриншоты\19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776863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565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Наталья\YandexDisk\Скриншоты\1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704856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4470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Наталья\YandexDisk\Скриншоты\16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88640"/>
            <a:ext cx="7848872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736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Наталья\YandexDisk\Скриншоты\17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280919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8205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Наталья\YandexDisk\Скриншоты\18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08912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1962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sovet.su/_pu/56/9946460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776864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2604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ья\YandexDisk\Скриншоты\2019-02-16_15-16-5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2493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493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талья\YandexDisk\Скриншоты\2019-02-16_15-32-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305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YandexDisk\Скриншоты\2019-02-17_16-27-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6" cy="612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878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152993"/>
            <a:ext cx="712879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Цель</a:t>
            </a:r>
            <a:r>
              <a:rPr lang="ru-RU" sz="2000" b="1" i="1" dirty="0" smtClean="0">
                <a:effectLst/>
                <a:latin typeface="Times New Roman"/>
                <a:ea typeface="Times New Roman"/>
                <a:cs typeface="Times New Roman"/>
              </a:rPr>
              <a:t> –  Оказание помощи в создании  интерактивной образовательной  игры для детей дошкольного возраста в программе </a:t>
            </a:r>
            <a:r>
              <a:rPr lang="ru-RU" sz="2000" b="1" i="1" dirty="0" err="1" smtClean="0">
                <a:effectLst/>
                <a:latin typeface="Times New Roman"/>
                <a:ea typeface="Times New Roman"/>
                <a:cs typeface="Times New Roman"/>
              </a:rPr>
              <a:t>Microsoft</a:t>
            </a:r>
            <a:r>
              <a:rPr lang="ru-RU" sz="2000" b="1" i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i="1" dirty="0" err="1" smtClean="0">
                <a:effectLst/>
                <a:latin typeface="Times New Roman"/>
                <a:ea typeface="Times New Roman"/>
                <a:cs typeface="Times New Roman"/>
              </a:rPr>
              <a:t>Power</a:t>
            </a:r>
            <a:r>
              <a:rPr lang="ru-RU" sz="2000" b="1" i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i="1" dirty="0" err="1" smtClean="0">
                <a:effectLst/>
                <a:latin typeface="Times New Roman"/>
                <a:ea typeface="Times New Roman"/>
                <a:cs typeface="Times New Roman"/>
              </a:rPr>
              <a:t>Point</a:t>
            </a:r>
            <a:r>
              <a:rPr lang="ru-RU" sz="2000" b="1" i="1" dirty="0" smtClean="0">
                <a:effectLst/>
                <a:latin typeface="Times New Roman"/>
                <a:ea typeface="Times New Roman"/>
                <a:cs typeface="Times New Roman"/>
              </a:rPr>
              <a:t>.</a:t>
            </a:r>
            <a:endParaRPr lang="ru-RU" sz="2000" b="1" i="1" dirty="0" smtClean="0">
              <a:effectLst/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Задачи:</a:t>
            </a:r>
            <a:endParaRPr lang="ru-RU" sz="2000" b="1" i="1" dirty="0" smtClean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smtClean="0">
                <a:effectLst/>
                <a:latin typeface="Times New Roman"/>
                <a:ea typeface="Times New Roman"/>
                <a:cs typeface="Times New Roman"/>
              </a:rPr>
              <a:t>- закрепить умение использовать в образовательных целях  программу </a:t>
            </a:r>
            <a:r>
              <a:rPr lang="ru-RU" sz="2000" b="1" i="1" dirty="0" err="1" smtClean="0">
                <a:effectLst/>
                <a:latin typeface="Times New Roman"/>
                <a:ea typeface="Times New Roman"/>
                <a:cs typeface="Times New Roman"/>
              </a:rPr>
              <a:t>Microsoft</a:t>
            </a:r>
            <a:r>
              <a:rPr lang="ru-RU" sz="2000" b="1" i="1" dirty="0" smtClean="0">
                <a:effectLst/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sz="2000" b="1" i="1" dirty="0" err="1" smtClean="0">
                <a:effectLst/>
                <a:latin typeface="Times New Roman"/>
                <a:ea typeface="Times New Roman"/>
                <a:cs typeface="Times New Roman"/>
              </a:rPr>
              <a:t>Power</a:t>
            </a:r>
            <a:r>
              <a:rPr lang="ru-RU" sz="2000" b="1" i="1" dirty="0" smtClean="0">
                <a:effectLst/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sz="2000" b="1" i="1" dirty="0" err="1" smtClean="0">
                <a:effectLst/>
                <a:latin typeface="Times New Roman"/>
                <a:ea typeface="Times New Roman"/>
                <a:cs typeface="Times New Roman"/>
              </a:rPr>
              <a:t>Point</a:t>
            </a:r>
            <a:r>
              <a:rPr lang="ru-RU" sz="2000" b="1" i="1" dirty="0" smtClean="0">
                <a:effectLst/>
                <a:latin typeface="Times New Roman"/>
                <a:ea typeface="Times New Roman"/>
                <a:cs typeface="Times New Roman"/>
              </a:rPr>
              <a:t>;</a:t>
            </a:r>
            <a:endParaRPr lang="ru-RU" sz="2000" b="1" i="1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smtClean="0">
                <a:effectLst/>
                <a:latin typeface="Times New Roman"/>
                <a:ea typeface="Times New Roman"/>
                <a:cs typeface="Times New Roman"/>
              </a:rPr>
              <a:t>- научить устанавливать различные эффекты анимации с помощью триггеров;</a:t>
            </a:r>
            <a:endParaRPr lang="ru-RU" sz="2000" b="1" i="1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smtClean="0">
                <a:effectLst/>
                <a:latin typeface="Times New Roman"/>
                <a:ea typeface="Times New Roman"/>
                <a:cs typeface="Times New Roman"/>
              </a:rPr>
              <a:t>- использовать технологию «горячих зон»;</a:t>
            </a:r>
            <a:endParaRPr lang="ru-RU" sz="2000" b="1" i="1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smtClean="0">
                <a:effectLst/>
                <a:latin typeface="Times New Roman"/>
                <a:ea typeface="Times New Roman"/>
                <a:cs typeface="Times New Roman"/>
              </a:rPr>
              <a:t>- устанавливать  «активные кнопки»;</a:t>
            </a:r>
            <a:endParaRPr lang="ru-RU" sz="2000" b="1" i="1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smtClean="0">
                <a:effectLst/>
                <a:latin typeface="Times New Roman"/>
                <a:ea typeface="Calibri"/>
                <a:cs typeface="Times New Roman"/>
              </a:rPr>
              <a:t>- передать свой опыт путем показа последовательности действий.</a:t>
            </a:r>
            <a:endParaRPr lang="ru-RU" sz="2000" b="1" i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0445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ья\YandexDisk\Скриншоты\2019-02-17_16-34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13690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199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талья\YandexDisk\Скриншоты\2019-02-17_16-38-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920880" cy="592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340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Наталья\YandexDisk\Скриншоты\2019-02-18_20-49-57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704856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9045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YandexDisk\Скриншоты\2019-02-18_21-00-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792088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20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ья\YandexDisk\Скриншоты\2019-02-18_21-11-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7776864" cy="608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868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Наталья\YandexDisk\Скриншоты\2019-02-18_22-15-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08912" cy="592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5607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5"/>
            <a:ext cx="8136903" cy="201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7" y="2780928"/>
            <a:ext cx="8352927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b="1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ndara"/>
              <a:ea typeface="+mj-ea"/>
              <a:cs typeface="+mj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600" b="1" kern="0" dirty="0">
              <a:solidFill>
                <a:prstClr val="black">
                  <a:lumMod val="95000"/>
                  <a:lumOff val="5000"/>
                </a:prstClr>
              </a:solidFill>
              <a:latin typeface="Candara"/>
              <a:ea typeface="+mj-ea"/>
              <a:cs typeface="+mj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ndara"/>
                <a:ea typeface="+mj-ea"/>
                <a:cs typeface="+mj-cs"/>
              </a:rPr>
              <a:t>Наши контакты:</a:t>
            </a:r>
            <a:b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ndara"/>
                <a:ea typeface="+mj-ea"/>
                <a:cs typeface="+mj-cs"/>
              </a:rPr>
            </a:br>
            <a: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ndara"/>
                <a:ea typeface="+mj-ea"/>
                <a:cs typeface="+mj-cs"/>
              </a:rPr>
              <a:t>Кемеровская область, город Междуреченск,</a:t>
            </a:r>
          </a:p>
          <a:p>
            <a:pPr lvl="0" algn="ctr">
              <a:defRPr/>
            </a:pPr>
            <a: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ndara"/>
                <a:ea typeface="+mj-ea"/>
                <a:cs typeface="+mj-cs"/>
              </a:rPr>
              <a:t> улица Октябрьская, </a:t>
            </a:r>
            <a:r>
              <a:rPr lang="ru-RU" sz="2600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Candara"/>
                <a:ea typeface="+mj-ea"/>
                <a:cs typeface="+mj-cs"/>
              </a:rPr>
              <a:t>4</a:t>
            </a:r>
            <a: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ndara"/>
                <a:ea typeface="+mj-ea"/>
                <a:cs typeface="+mj-cs"/>
              </a:rPr>
              <a:t/>
            </a:r>
            <a:b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ndara"/>
                <a:ea typeface="+mj-ea"/>
                <a:cs typeface="+mj-cs"/>
              </a:rPr>
            </a:br>
            <a: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ndara"/>
                <a:ea typeface="+mj-ea"/>
                <a:cs typeface="+mj-cs"/>
              </a:rPr>
              <a:t/>
            </a:r>
            <a:b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ndara"/>
                <a:ea typeface="+mj-ea"/>
                <a:cs typeface="+mj-cs"/>
              </a:rPr>
            </a:br>
            <a: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ndara"/>
                <a:ea typeface="+mj-ea"/>
                <a:cs typeface="+mj-cs"/>
              </a:rPr>
              <a:t>Телефон </a:t>
            </a:r>
            <a:r>
              <a:rPr lang="ru-RU" sz="2800" dirty="0">
                <a:hlinkClick r:id="rId3"/>
              </a:rPr>
              <a:t>+</a:t>
            </a:r>
            <a:r>
              <a:rPr lang="ru-RU" sz="2800" dirty="0" smtClean="0">
                <a:hlinkClick r:id="rId3"/>
              </a:rPr>
              <a:t>7(38475)53255</a:t>
            </a:r>
            <a: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ndara"/>
                <a:ea typeface="+mj-ea"/>
                <a:cs typeface="+mj-cs"/>
              </a:rPr>
              <a:t> </a:t>
            </a:r>
          </a:p>
          <a:p>
            <a:pPr lvl="0" algn="ctr"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ndara"/>
                <a:ea typeface="+mj-ea"/>
                <a:cs typeface="+mj-cs"/>
              </a:rPr>
              <a:t>e-mail</a:t>
            </a:r>
            <a: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ndara"/>
                <a:ea typeface="+mj-ea"/>
                <a:cs typeface="+mj-cs"/>
              </a:rPr>
              <a:t>: 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j-ea"/>
                <a:cs typeface="+mj-cs"/>
              </a:rPr>
              <a:t> </a:t>
            </a:r>
            <a:r>
              <a:rPr lang="en-US" sz="2800" dirty="0">
                <a:hlinkClick r:id="rId4"/>
              </a:rPr>
              <a:t>cheremushki38@mail.ru</a:t>
            </a:r>
            <a: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j-ea"/>
                <a:cs typeface="+mj-cs"/>
              </a:rPr>
              <a:t/>
            </a:r>
            <a:b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01601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0479"/>
            <a:ext cx="7992888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Преимущества использования интерактивной игры: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  <a:buClr>
                <a:srgbClr val="1F497D"/>
              </a:buClr>
              <a:buSzPts val="1400"/>
            </a:pPr>
            <a:r>
              <a:rPr lang="ru-RU" sz="26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1. </a:t>
            </a:r>
            <a:r>
              <a:rPr lang="ru-RU" sz="2600" dirty="0" smtClean="0">
                <a:solidFill>
                  <a:srgbClr val="17365D"/>
                </a:solidFill>
                <a:effectLst/>
                <a:latin typeface="Times New Roman"/>
                <a:ea typeface="Times New Roman"/>
                <a:cs typeface="Times New Roman"/>
              </a:rPr>
              <a:t>Информационная ёмкость.</a:t>
            </a:r>
            <a:endParaRPr lang="ru-RU" sz="2600" dirty="0">
              <a:latin typeface="Calibri"/>
              <a:ea typeface="Times New Roman"/>
              <a:cs typeface="Times New Roman"/>
            </a:endParaRPr>
          </a:p>
          <a:p>
            <a:pPr lvl="0">
              <a:spcAft>
                <a:spcPts val="0"/>
              </a:spcAft>
              <a:buClr>
                <a:srgbClr val="1F497D"/>
              </a:buClr>
              <a:buSzPts val="1400"/>
            </a:pPr>
            <a:r>
              <a:rPr lang="ru-RU" sz="2600" b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2. </a:t>
            </a:r>
            <a:r>
              <a:rPr lang="ru-RU" sz="2600" dirty="0" smtClean="0">
                <a:solidFill>
                  <a:srgbClr val="17365D"/>
                </a:solidFill>
                <a:effectLst/>
                <a:latin typeface="Times New Roman"/>
                <a:ea typeface="Calibri"/>
                <a:cs typeface="Times New Roman"/>
              </a:rPr>
              <a:t>Компактность, доступность, наглядность, эмоциональная       привлекательность, мобильность, многофункциональность. </a:t>
            </a:r>
            <a:endParaRPr lang="ru-RU" sz="2600" dirty="0" smtClean="0">
              <a:effectLst/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75000"/>
              </a:lnSpc>
              <a:spcAft>
                <a:spcPts val="0"/>
              </a:spcAft>
              <a:buClr>
                <a:srgbClr val="1F497D"/>
              </a:buClr>
              <a:buSzPts val="1400"/>
            </a:pPr>
            <a:r>
              <a:rPr lang="ru-RU" sz="26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3. </a:t>
            </a:r>
            <a:r>
              <a:rPr lang="ru-RU" sz="2600" dirty="0" smtClean="0">
                <a:solidFill>
                  <a:srgbClr val="17365D"/>
                </a:solidFill>
                <a:effectLst/>
                <a:latin typeface="Times New Roman"/>
                <a:ea typeface="Calibri"/>
                <a:cs typeface="Times New Roman"/>
              </a:rPr>
              <a:t>Предъявление информации на экране компьютера в игровой форме вызывают у детей интерес к деятельности. </a:t>
            </a:r>
            <a:endParaRPr lang="ru-RU" sz="2600" dirty="0" smtClean="0">
              <a:effectLst/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75000"/>
              </a:lnSpc>
              <a:spcAft>
                <a:spcPts val="0"/>
              </a:spcAft>
              <a:buClr>
                <a:srgbClr val="1F497D"/>
              </a:buClr>
              <a:buSzPts val="1400"/>
            </a:pPr>
            <a:r>
              <a:rPr lang="ru-RU" sz="26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4. </a:t>
            </a:r>
            <a:r>
              <a:rPr lang="ru-RU" sz="2600" dirty="0" smtClean="0">
                <a:solidFill>
                  <a:srgbClr val="17365D"/>
                </a:solidFill>
                <a:effectLst/>
                <a:latin typeface="Times New Roman"/>
                <a:ea typeface="Calibri"/>
                <a:cs typeface="Times New Roman"/>
              </a:rPr>
              <a:t>Формирует представления детей о профессиях.</a:t>
            </a:r>
            <a:endParaRPr lang="ru-RU" sz="2600" dirty="0" smtClean="0">
              <a:effectLst/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75000"/>
              </a:lnSpc>
              <a:spcAft>
                <a:spcPts val="0"/>
              </a:spcAft>
              <a:buClr>
                <a:srgbClr val="1F497D"/>
              </a:buClr>
              <a:buSzPts val="1400"/>
            </a:pPr>
            <a:r>
              <a:rPr lang="ru-RU" sz="26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5. </a:t>
            </a:r>
            <a:r>
              <a:rPr lang="ru-RU" sz="2600" dirty="0" smtClean="0">
                <a:solidFill>
                  <a:srgbClr val="17365D"/>
                </a:solidFill>
                <a:effectLst/>
                <a:latin typeface="Times New Roman"/>
                <a:ea typeface="Calibri"/>
                <a:cs typeface="Times New Roman"/>
              </a:rPr>
              <a:t>Формирует у детей навыки и умения, необходимые нормам возрастного развития.</a:t>
            </a:r>
            <a:endParaRPr lang="ru-RU" sz="2600" dirty="0" smtClean="0">
              <a:effectLst/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75000"/>
              </a:lnSpc>
              <a:spcAft>
                <a:spcPts val="0"/>
              </a:spcAft>
              <a:buClr>
                <a:srgbClr val="1F497D"/>
              </a:buClr>
              <a:buSzPts val="1400"/>
            </a:pPr>
            <a:r>
              <a:rPr lang="ru-RU" sz="26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6. </a:t>
            </a:r>
            <a:r>
              <a:rPr lang="ru-RU" sz="2600" dirty="0" smtClean="0">
                <a:solidFill>
                  <a:srgbClr val="17365D"/>
                </a:solidFill>
                <a:effectLst/>
                <a:latin typeface="Times New Roman"/>
                <a:ea typeface="Calibri"/>
                <a:cs typeface="Times New Roman"/>
              </a:rPr>
              <a:t>Создаёт ситуацию успеха и достижения цели.</a:t>
            </a:r>
            <a:endParaRPr lang="ru-RU" sz="2600" dirty="0" smtClean="0">
              <a:effectLst/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75000"/>
              </a:lnSpc>
              <a:spcAft>
                <a:spcPts val="0"/>
              </a:spcAft>
              <a:buClr>
                <a:srgbClr val="1F497D"/>
              </a:buClr>
              <a:buSzPts val="1400"/>
            </a:pPr>
            <a:r>
              <a:rPr lang="ru-RU" sz="26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7.</a:t>
            </a:r>
            <a:r>
              <a:rPr lang="ru-RU" sz="2600" b="1" dirty="0" smtClean="0">
                <a:solidFill>
                  <a:srgbClr val="17365D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smtClean="0">
                <a:solidFill>
                  <a:srgbClr val="17365D"/>
                </a:solidFill>
                <a:effectLst/>
                <a:latin typeface="Times New Roman"/>
                <a:ea typeface="Calibri"/>
                <a:cs typeface="Times New Roman"/>
              </a:rPr>
              <a:t>Стимулирует познавательное развитие детей.</a:t>
            </a:r>
            <a:endParaRPr lang="ru-RU" sz="2600" dirty="0" smtClean="0">
              <a:effectLst/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75000"/>
              </a:lnSpc>
              <a:spcAft>
                <a:spcPts val="0"/>
              </a:spcAft>
              <a:buClr>
                <a:srgbClr val="1F497D"/>
              </a:buClr>
              <a:buSzPts val="1400"/>
            </a:pPr>
            <a:r>
              <a:rPr lang="ru-RU" sz="26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8. </a:t>
            </a:r>
            <a:r>
              <a:rPr lang="ru-RU" sz="2600" dirty="0" smtClean="0">
                <a:solidFill>
                  <a:srgbClr val="17365D"/>
                </a:solidFill>
                <a:effectLst/>
                <a:latin typeface="Times New Roman"/>
                <a:ea typeface="Calibri"/>
                <a:cs typeface="Times New Roman"/>
              </a:rPr>
              <a:t>Способствует осуществлению совместной деятельности взрослого и ребёнка.</a:t>
            </a:r>
            <a:endParaRPr lang="ru-RU" sz="2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01892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Наталья\YandexDisk\Скриншоты\6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59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0017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Наталья\YandexDisk\Скриншоты\8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24936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1597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Наталья\YandexDisk\Скриншоты\9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136903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6867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Наталья\YandexDisk\Скриншоты\1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424936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7425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Наталья\YandexDisk\Скриншоты\1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992888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6927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Наталья\YandexDisk\Скриншоты\1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064896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560559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691</TotalTime>
  <Words>164</Words>
  <Application>Microsoft Office PowerPoint</Application>
  <PresentationFormat>Экран (4:3)</PresentationFormat>
  <Paragraphs>23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Воздушный поток</vt:lpstr>
      <vt:lpstr>Мастер-класс «Создание интерактивной образовательной игры в  области ранней профориентации»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«Создание интерактивной образовательной игры в  области ранней профориентации»</dc:title>
  <dc:creator>Наталья</dc:creator>
  <cp:lastModifiedBy>Андрей Коваль</cp:lastModifiedBy>
  <cp:revision>25</cp:revision>
  <dcterms:created xsi:type="dcterms:W3CDTF">2019-02-16T03:30:45Z</dcterms:created>
  <dcterms:modified xsi:type="dcterms:W3CDTF">2022-04-05T09:38:15Z</dcterms:modified>
</cp:coreProperties>
</file>