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  <p:sldMasterId id="2147483723" r:id="rId6"/>
    <p:sldMasterId id="2147483736" r:id="rId7"/>
  </p:sldMasterIdLst>
  <p:sldIdLst>
    <p:sldId id="256" r:id="rId8"/>
    <p:sldId id="258" r:id="rId9"/>
    <p:sldId id="259" r:id="rId10"/>
    <p:sldId id="262" r:id="rId11"/>
    <p:sldId id="267" r:id="rId12"/>
    <p:sldId id="269" r:id="rId13"/>
    <p:sldId id="265" r:id="rId14"/>
    <p:sldId id="266" r:id="rId15"/>
    <p:sldId id="268" r:id="rId16"/>
    <p:sldId id="257" r:id="rId17"/>
    <p:sldId id="263" r:id="rId18"/>
    <p:sldId id="261" r:id="rId19"/>
    <p:sldId id="27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15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5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9" y="1535121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9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21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548" indent="0">
              <a:buNone/>
              <a:defRPr sz="2500"/>
            </a:lvl2pPr>
            <a:lvl3pPr marL="853095" indent="0">
              <a:buNone/>
              <a:defRPr sz="2400"/>
            </a:lvl3pPr>
            <a:lvl4pPr marL="1279642" indent="0">
              <a:buNone/>
              <a:defRPr sz="1900"/>
            </a:lvl4pPr>
            <a:lvl5pPr marL="1706190" indent="0">
              <a:buNone/>
              <a:defRPr sz="1900"/>
            </a:lvl5pPr>
            <a:lvl6pPr marL="2132737" indent="0">
              <a:buNone/>
              <a:defRPr sz="1900"/>
            </a:lvl6pPr>
            <a:lvl7pPr marL="2559284" indent="0">
              <a:buNone/>
              <a:defRPr sz="1900"/>
            </a:lvl7pPr>
            <a:lvl8pPr marL="2985831" indent="0">
              <a:buNone/>
              <a:defRPr sz="1900"/>
            </a:lvl8pPr>
            <a:lvl9pPr marL="341237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16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21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21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13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6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9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3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3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97" indent="0">
              <a:buNone/>
              <a:defRPr sz="2500"/>
            </a:lvl2pPr>
            <a:lvl3pPr marL="852993" indent="0">
              <a:buNone/>
              <a:defRPr sz="2400"/>
            </a:lvl3pPr>
            <a:lvl4pPr marL="1279489" indent="0">
              <a:buNone/>
              <a:defRPr sz="1900"/>
            </a:lvl4pPr>
            <a:lvl5pPr marL="1705985" indent="0">
              <a:buNone/>
              <a:defRPr sz="1900"/>
            </a:lvl5pPr>
            <a:lvl6pPr marL="2132481" indent="0">
              <a:buNone/>
              <a:defRPr sz="1900"/>
            </a:lvl6pPr>
            <a:lvl7pPr marL="2558977" indent="0">
              <a:buNone/>
              <a:defRPr sz="1900"/>
            </a:lvl7pPr>
            <a:lvl8pPr marL="2985472" indent="0">
              <a:buNone/>
              <a:defRPr sz="1900"/>
            </a:lvl8pPr>
            <a:lvl9pPr marL="341196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17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1" y="1535121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1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21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46" indent="0">
              <a:buNone/>
              <a:defRPr sz="2500"/>
            </a:lvl2pPr>
            <a:lvl3pPr marL="852890" indent="0">
              <a:buNone/>
              <a:defRPr sz="2400"/>
            </a:lvl3pPr>
            <a:lvl4pPr marL="1279336" indent="0">
              <a:buNone/>
              <a:defRPr sz="1900"/>
            </a:lvl4pPr>
            <a:lvl5pPr marL="1705780" indent="0">
              <a:buNone/>
              <a:defRPr sz="1900"/>
            </a:lvl5pPr>
            <a:lvl6pPr marL="2132225" indent="0">
              <a:buNone/>
              <a:defRPr sz="1900"/>
            </a:lvl6pPr>
            <a:lvl7pPr marL="2558670" indent="0">
              <a:buNone/>
              <a:defRPr sz="1900"/>
            </a:lvl7pPr>
            <a:lvl8pPr marL="2985114" indent="0">
              <a:buNone/>
              <a:defRPr sz="1900"/>
            </a:lvl8pPr>
            <a:lvl9pPr marL="341155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1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3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1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4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7" y="1535116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7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6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535121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2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21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395" indent="0">
              <a:buNone/>
              <a:defRPr sz="2500"/>
            </a:lvl2pPr>
            <a:lvl3pPr marL="852788" indent="0">
              <a:buNone/>
              <a:defRPr sz="2400"/>
            </a:lvl3pPr>
            <a:lvl4pPr marL="1279182" indent="0">
              <a:buNone/>
              <a:defRPr sz="1900"/>
            </a:lvl4pPr>
            <a:lvl5pPr marL="1705575" indent="0">
              <a:buNone/>
              <a:defRPr sz="1900"/>
            </a:lvl5pPr>
            <a:lvl6pPr marL="2131969" indent="0">
              <a:buNone/>
              <a:defRPr sz="1900"/>
            </a:lvl6pPr>
            <a:lvl7pPr marL="2558363" indent="0">
              <a:buNone/>
              <a:defRPr sz="1900"/>
            </a:lvl7pPr>
            <a:lvl8pPr marL="2984756" indent="0">
              <a:buNone/>
              <a:defRPr sz="1900"/>
            </a:lvl8pPr>
            <a:lvl9pPr marL="341114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7643813" y="2286000"/>
            <a:ext cx="71437" cy="28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650" indent="0">
              <a:buNone/>
              <a:defRPr sz="2500"/>
            </a:lvl2pPr>
            <a:lvl3pPr marL="853300" indent="0">
              <a:buNone/>
              <a:defRPr sz="2400"/>
            </a:lvl3pPr>
            <a:lvl4pPr marL="1279949" indent="0">
              <a:buNone/>
              <a:defRPr sz="1900"/>
            </a:lvl4pPr>
            <a:lvl5pPr marL="1706599" indent="0">
              <a:buNone/>
              <a:defRPr sz="1900"/>
            </a:lvl5pPr>
            <a:lvl6pPr marL="2133249" indent="0">
              <a:buNone/>
              <a:defRPr sz="1900"/>
            </a:lvl6pPr>
            <a:lvl7pPr marL="2559898" indent="0">
              <a:buNone/>
              <a:defRPr sz="1900"/>
            </a:lvl7pPr>
            <a:lvl8pPr marL="2986548" indent="0">
              <a:buNone/>
              <a:defRPr sz="1900"/>
            </a:lvl8pPr>
            <a:lvl9pPr marL="341319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29" tIns="42666" rIns="85329" bIns="4266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5"/>
          </a:xfrm>
          <a:prstGeom prst="rect">
            <a:avLst/>
          </a:prstGeom>
        </p:spPr>
        <p:txBody>
          <a:bodyPr vert="horz" lIns="85329" tIns="42666" rIns="85329" bIns="4266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533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87" indent="-319987" algn="l" defTabSz="8533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306" indent="-266656" algn="l" defTabSz="8533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6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74" indent="-213325" algn="l" defTabSz="8533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924" indent="-213325" algn="l" defTabSz="8533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5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2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52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5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0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9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8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54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1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19" tIns="42661" rIns="85319" bIns="42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5"/>
          </a:xfrm>
          <a:prstGeom prst="rect">
            <a:avLst/>
          </a:prstGeom>
        </p:spPr>
        <p:txBody>
          <a:bodyPr vert="horz" lIns="85319" tIns="42661" rIns="85319" bIns="4266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5319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85319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223" indent="-266624" algn="l" defTabSz="85319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6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5" indent="-213299" algn="l" defTabSz="85319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4" indent="-213299" algn="l" defTabSz="85319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2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9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088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9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19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796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394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993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591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18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78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09" tIns="42656" rIns="85309" bIns="42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5"/>
          </a:xfrm>
          <a:prstGeom prst="rect">
            <a:avLst/>
          </a:prstGeom>
        </p:spPr>
        <p:txBody>
          <a:bodyPr vert="horz" lIns="85309" tIns="42656" rIns="85309" bIns="42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85309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11" indent="-319911" algn="l" defTabSz="85309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0" indent="-266592" algn="l" defTabSz="8530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36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916" indent="-213274" algn="l" defTabSz="85309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464" indent="-213274" algn="l" defTabSz="85309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009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55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5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653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4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095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642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19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737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284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831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37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99" tIns="42651" rIns="85299" bIns="426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5"/>
          </a:xfrm>
          <a:prstGeom prst="rect">
            <a:avLst/>
          </a:prstGeom>
        </p:spPr>
        <p:txBody>
          <a:bodyPr vert="horz" lIns="85299" tIns="42651" rIns="85299" bIns="426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852993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72" indent="-319872" algn="l" defTabSz="85299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057" indent="-266560" algn="l" defTabSz="85299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240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37" indent="-213249" algn="l" defTabSz="85299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34" indent="-213249" algn="l" defTabSz="85299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72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225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1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21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9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993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489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985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481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97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472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968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89" tIns="42646" rIns="85289" bIns="42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5"/>
          </a:xfrm>
          <a:prstGeom prst="rect">
            <a:avLst/>
          </a:prstGeom>
        </p:spPr>
        <p:txBody>
          <a:bodyPr vert="horz" lIns="85289" tIns="42646" rIns="85289" bIns="4264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85289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34" indent="-319834" algn="l" defTabSz="8528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2974" indent="-266528" algn="l" defTabSz="85289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11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558" indent="-213224" algn="l" defTabSz="85289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04" indent="-213224" algn="l" defTabSz="85289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446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89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37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783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4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89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33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78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225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67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14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558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6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ad1mosty.schools.by/pages/kartoteka-ritualov-nachala-i-okonchanija-zanjatij" TargetMode="External"/><Relationship Id="rId13" Type="http://schemas.openxmlformats.org/officeDocument/2006/relationships/hyperlink" Target="https://www.pngwing.com/ru/search?q=%D1%81%D0%BF%D0%BE%D1%80%D1%82%D0%B8%D0%B2%D0%BD%D1%8B%D0%B5+%D0%B4%D0%B5%D1%82%D0%B8" TargetMode="External"/><Relationship Id="rId3" Type="http://schemas.openxmlformats.org/officeDocument/2006/relationships/hyperlink" Target="https://&#1072;&#1089;&#1089;&#1072;&#1090;&#1072;&#1084;&#1073;&#1086;&#1074;.&#1088;&#1092;/upload/iblock/76c/76c52714632a7ce233049c217a51c070.jpg" TargetMode="External"/><Relationship Id="rId7" Type="http://schemas.openxmlformats.org/officeDocument/2006/relationships/hyperlink" Target="https://img.rawpixel.com/s3fs-private/rawpixel_images/website_content/k-5-18-25-jj-1243.jpg?w=800&amp;dpr=1&amp;fit=default&amp;crop=default&amp;auto=format&amp;fm=pjpg&amp;q=75&amp;vib=3&amp;con=3&amp;usm=15&amp;bg=F4F4F3&amp;ixlib=js-2.1.2&amp;s=98050fee0ae4f6369645c140d2b7e201" TargetMode="External"/><Relationship Id="rId12" Type="http://schemas.openxmlformats.org/officeDocument/2006/relationships/hyperlink" Target="https://www.pngwing.com/ru/free-png-bxjkn/download" TargetMode="External"/><Relationship Id="rId2" Type="http://schemas.openxmlformats.org/officeDocument/2006/relationships/hyperlink" Target="https://kykyryzo.ru/%D0%B7%D0%B0%D0%B3%D0%B0%D0%B4%D0%BA%D0%B8-%D0%BF%D1%80%D0%BE-%D0%B0%D0%B9%D0%B1%D0%BE%D0%BB%D0%B8%D1%82%D0%B0-25-%D1%88%D1%82%D1%83%D0%BA/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e7.pngegg.com/pngimages/1007/730/png-clipart-tooth-brushing-graphics-dentistry-brush-teeth-child-hand.png" TargetMode="External"/><Relationship Id="rId11" Type="http://schemas.openxmlformats.org/officeDocument/2006/relationships/hyperlink" Target="https://www.pngwing.com/ru/free-png-zfhht" TargetMode="External"/><Relationship Id="rId5" Type="http://schemas.openxmlformats.org/officeDocument/2006/relationships/hyperlink" Target="https://clipart-best.com/img/pinocchio/pinocchio-clip-art-43.png" TargetMode="External"/><Relationship Id="rId10" Type="http://schemas.openxmlformats.org/officeDocument/2006/relationships/hyperlink" Target="https://avatars.mds.yandex.net/get-zen_doc/1906120/pub_5e71ff7e63a0527b2b46767d_5e720065cc7cdf2507300f0d/scale_1200" TargetMode="External"/><Relationship Id="rId4" Type="http://schemas.openxmlformats.org/officeDocument/2006/relationships/hyperlink" Target="https://ligatver.ru/upload/iblock/e3d/e3d2e1902c03d47b64a9e9ebf1c89689.jpg" TargetMode="External"/><Relationship Id="rId9" Type="http://schemas.openxmlformats.org/officeDocument/2006/relationships/hyperlink" Target="http://mirtvor4stva.ru/wp-content/uploads/2019/04/watermarked-1-3.jpg" TargetMode="External"/><Relationship Id="rId14" Type="http://schemas.openxmlformats.org/officeDocument/2006/relationships/hyperlink" Target="https://ds05.infourok.ru/uploads/ex/0a16/000b8f4d-d40eaf26/img1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оф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786190"/>
            <a:ext cx="7072362" cy="107157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00B0F0"/>
                </a:solidFill>
                <a:latin typeface="a_Albionic" pitchFamily="34" charset="-52"/>
              </a:rPr>
              <a:t>МНОГО  ЕСТЬ  ПРОФЕССИЙ  РАЗНЫХ</a:t>
            </a:r>
            <a:endParaRPr lang="ru-RU" sz="3300" b="1" dirty="0">
              <a:solidFill>
                <a:srgbClr val="00B0F0"/>
              </a:solidFill>
              <a:latin typeface="a_Albionic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72498" cy="16382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214950"/>
            <a:ext cx="328611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Морозова Альбина Вадимовна</a:t>
            </a:r>
          </a:p>
          <a:p>
            <a:pPr algn="r">
              <a:lnSpc>
                <a:spcPct val="114000"/>
              </a:lnSpc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143644"/>
            <a:ext cx="2748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kartinki-zaryadka-dlya-detej-5.jpg"/>
          <p:cNvPicPr>
            <a:picLocks noChangeAspect="1" noChangeArrowheads="1"/>
          </p:cNvPicPr>
          <p:nvPr/>
        </p:nvPicPr>
        <p:blipFill>
          <a:blip r:embed="rId2" cstate="print"/>
          <a:srcRect l="3389" t="3497" r="4442" b="12586"/>
          <a:stretch>
            <a:fillRect/>
          </a:stretch>
        </p:blipFill>
        <p:spPr bwMode="auto">
          <a:xfrm>
            <a:off x="3071802" y="4357694"/>
            <a:ext cx="207170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Физкультминутка «</a:t>
            </a:r>
            <a:r>
              <a:rPr lang="ru-RU" b="1" dirty="0" smtClean="0"/>
              <a:t>Профессии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Мы в профессии играли </a:t>
            </a:r>
            <a:r>
              <a:rPr lang="en-US" b="1" dirty="0" smtClean="0"/>
              <a:t>                                                 </a:t>
            </a:r>
            <a:r>
              <a:rPr lang="ru-RU" i="1" dirty="0" smtClean="0"/>
              <a:t>(ходьба на месте)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В миг мы лётчиками стали </a:t>
            </a:r>
            <a:r>
              <a:rPr lang="en-US" dirty="0" smtClean="0"/>
              <a:t>                                    </a:t>
            </a:r>
            <a:r>
              <a:rPr lang="ru-RU" i="1" dirty="0" smtClean="0"/>
              <a:t>(прямые руки в стороны)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В самолёте полетали –</a:t>
            </a:r>
            <a:r>
              <a:rPr lang="ru-RU" dirty="0" smtClean="0"/>
              <a:t> </a:t>
            </a:r>
            <a:r>
              <a:rPr lang="en-US" dirty="0" smtClean="0"/>
              <a:t>                                         </a:t>
            </a:r>
            <a:r>
              <a:rPr lang="ru-RU" i="1" dirty="0" smtClean="0"/>
              <a:t>(покружиться вокруг себя)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И шофёрами вдруг стали! </a:t>
            </a:r>
            <a:r>
              <a:rPr lang="en-US" dirty="0" smtClean="0"/>
              <a:t>                                          </a:t>
            </a:r>
            <a:r>
              <a:rPr lang="ru-RU" i="1" dirty="0" smtClean="0"/>
              <a:t>(ходьба на месте)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Руль теперь в руках у нас </a:t>
            </a:r>
            <a:r>
              <a:rPr lang="en-US" b="1" dirty="0" smtClean="0"/>
              <a:t>                             </a:t>
            </a:r>
            <a:r>
              <a:rPr lang="ru-RU" dirty="0" smtClean="0"/>
              <a:t>(руки перед собой, </a:t>
            </a:r>
            <a:r>
              <a:rPr lang="ru-RU" i="1" dirty="0" smtClean="0"/>
              <a:t>«держим руль»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Быстро едем, просто класс!</a:t>
            </a:r>
            <a:r>
              <a:rPr lang="ru-RU" dirty="0" smtClean="0"/>
              <a:t> </a:t>
            </a:r>
            <a:r>
              <a:rPr lang="en-US" dirty="0" smtClean="0"/>
              <a:t>                                     </a:t>
            </a:r>
            <a:r>
              <a:rPr lang="ru-RU" i="1" dirty="0" smtClean="0"/>
              <a:t>(бег вокруг себя с рулем)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А теперь на стройке мы</a:t>
            </a:r>
            <a:r>
              <a:rPr lang="en-US" b="1" dirty="0" smtClean="0"/>
              <a:t>                                                    </a:t>
            </a:r>
            <a:r>
              <a:rPr lang="ru-RU" dirty="0" smtClean="0"/>
              <a:t> </a:t>
            </a:r>
            <a:r>
              <a:rPr lang="ru-RU" i="1" dirty="0" smtClean="0"/>
              <a:t>(ходьба на месте)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Кладём ровно кирпичи. </a:t>
            </a:r>
            <a:r>
              <a:rPr lang="en-US" dirty="0" smtClean="0"/>
              <a:t>                            </a:t>
            </a:r>
            <a:r>
              <a:rPr lang="ru-RU" i="1" dirty="0" smtClean="0"/>
              <a:t>(руки перед собой согнуты в локтях)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Раз- кирпич и два, и три –</a:t>
            </a:r>
            <a:r>
              <a:rPr lang="en-US" b="1" dirty="0" smtClean="0"/>
              <a:t>                                          </a:t>
            </a:r>
            <a:r>
              <a:rPr lang="ru-RU" dirty="0" smtClean="0"/>
              <a:t> </a:t>
            </a:r>
            <a:r>
              <a:rPr lang="ru-RU" i="1" dirty="0" smtClean="0"/>
              <a:t>(поднимаем руки вверх)</a:t>
            </a:r>
            <a:endParaRPr lang="en-US" i="1" dirty="0" smtClean="0"/>
          </a:p>
          <a:p>
            <a:endParaRPr lang="ru-RU" dirty="0" smtClean="0"/>
          </a:p>
          <a:p>
            <a:r>
              <a:rPr lang="ru-RU" b="1" dirty="0" smtClean="0"/>
              <a:t>Строим дом мы</a:t>
            </a:r>
            <a:r>
              <a:rPr lang="en-US" b="1" dirty="0" smtClean="0"/>
              <a:t> - </a:t>
            </a:r>
            <a:r>
              <a:rPr lang="ru-RU" b="1" dirty="0" smtClean="0"/>
              <a:t>посмотри!</a:t>
            </a:r>
            <a:r>
              <a:rPr lang="ru-RU" dirty="0" smtClean="0"/>
              <a:t> </a:t>
            </a:r>
            <a:r>
              <a:rPr lang="en-US" dirty="0" smtClean="0"/>
              <a:t>                  </a:t>
            </a:r>
            <a:r>
              <a:rPr lang="ru-RU" i="1" dirty="0" smtClean="0"/>
              <a:t>(соединить прямые руки над головой)</a:t>
            </a:r>
            <a:endParaRPr lang="ru-RU" dirty="0" smtClean="0"/>
          </a:p>
          <a:p>
            <a:r>
              <a:rPr lang="ru-RU" b="1" dirty="0" smtClean="0"/>
              <a:t>Вот закончена игра</a:t>
            </a:r>
            <a:r>
              <a:rPr lang="ru-RU" b="1" dirty="0" smtClean="0"/>
              <a:t>,                                              </a:t>
            </a:r>
            <a:r>
              <a:rPr lang="ru-RU" i="1" dirty="0" smtClean="0"/>
              <a:t>(хлопки в ладоши)</a:t>
            </a:r>
            <a:endParaRPr lang="ru-RU" b="1" dirty="0" smtClean="0"/>
          </a:p>
          <a:p>
            <a:r>
              <a:rPr lang="ru-RU" b="1" dirty="0" smtClean="0"/>
              <a:t>Нам на стульчики пора</a:t>
            </a:r>
            <a:r>
              <a:rPr lang="ru-RU" b="1" smtClean="0"/>
              <a:t>.                                                                          </a:t>
            </a:r>
            <a:r>
              <a:rPr lang="ru-RU" b="1" dirty="0" smtClean="0"/>
              <a:t>( ЗА СТОЛЫ)</a:t>
            </a:r>
            <a:endParaRPr lang="ru-RU" b="1" dirty="0" smtClean="0"/>
          </a:p>
          <a:p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5357850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Буратино  очень понравилось у нас на занятии: узнал много нового, интересного.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Услышал о разных профессиях, о  том что доктора бывают разные; о  ЗОЖ.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Научили Буратино быть внимательным, не выкрикивать, не перебивать. 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Буратино подвижный , спортивный мальчик.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ДАВАЙТЕ  НАРИСУЕМ , как СПОРТОМ  ЗАНИМАЕМСЯ 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 и подарим ему.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2" descr="C:\Users\admin\Desktop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43504" y="1500174"/>
            <a:ext cx="3751550" cy="516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admin\Desktop\Искорка\бланки,ШАБЛОНЫ\КРАСОТА\цветыРастен\ЛУЖ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928934"/>
            <a:ext cx="9429784" cy="4276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МЫ СПОРТОМ ЗАНИМАЕМСЯ</a:t>
            </a:r>
            <a:br>
              <a:rPr lang="ru-RU" dirty="0" smtClean="0"/>
            </a:br>
            <a:r>
              <a:rPr lang="ru-RU" sz="1800" dirty="0" smtClean="0">
                <a:solidFill>
                  <a:srgbClr val="00B0F0"/>
                </a:solidFill>
              </a:rPr>
              <a:t>творческая мастерская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9" name="Picture 1" descr="C:\Users\admin\Desktop\Искорка\бланки,ШАБЛОНЫ\КРАСОТА\человечкиЗверята\спорт.png"/>
          <p:cNvPicPr>
            <a:picLocks noChangeAspect="1" noChangeArrowheads="1"/>
          </p:cNvPicPr>
          <p:nvPr/>
        </p:nvPicPr>
        <p:blipFill>
          <a:blip r:embed="rId3" cstate="print"/>
          <a:srcRect r="58088" b="54307"/>
          <a:stretch>
            <a:fillRect/>
          </a:stretch>
        </p:blipFill>
        <p:spPr bwMode="auto">
          <a:xfrm>
            <a:off x="4357686" y="4429132"/>
            <a:ext cx="2382457" cy="2071702"/>
          </a:xfrm>
          <a:prstGeom prst="rect">
            <a:avLst/>
          </a:prstGeom>
          <a:noFill/>
        </p:spPr>
      </p:pic>
      <p:pic>
        <p:nvPicPr>
          <p:cNvPr id="6148" name="Picture 4" descr="C:\Users\admin\Desktop\Искорка\бланки,ШАБЛОНЫ\КРАСОТА\человечкиЗверята\СКАКАЛ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1465">
            <a:off x="642910" y="2214554"/>
            <a:ext cx="1357322" cy="2133316"/>
          </a:xfrm>
          <a:prstGeom prst="rect">
            <a:avLst/>
          </a:prstGeom>
          <a:noFill/>
        </p:spPr>
      </p:pic>
      <p:pic>
        <p:nvPicPr>
          <p:cNvPr id="6150" name="Picture 6" descr="C:\Users\admin\Desktop\Искорка\бланки,ШАБЛОНЫ\КРАСОТА\человечкиЗверята\ВОЛЕЙБО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6755">
            <a:off x="6785203" y="2356055"/>
            <a:ext cx="2024060" cy="2024060"/>
          </a:xfrm>
          <a:prstGeom prst="rect">
            <a:avLst/>
          </a:prstGeom>
          <a:noFill/>
        </p:spPr>
      </p:pic>
      <p:pic>
        <p:nvPicPr>
          <p:cNvPr id="6151" name="Picture 7" descr="C:\Users\admin\Desktop\Искорка\бланки,ШАБЛОНЫ\КРАСОТА\цветыРастен\ТРА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00702"/>
            <a:ext cx="9001156" cy="1787231"/>
          </a:xfrm>
          <a:prstGeom prst="rect">
            <a:avLst/>
          </a:prstGeom>
          <a:noFill/>
        </p:spPr>
      </p:pic>
      <p:pic>
        <p:nvPicPr>
          <p:cNvPr id="6149" name="Picture 5" descr="C:\Users\admin\Desktop\Искорка\бланки,ШАБЛОНЫ\КРАСОТА\человечкиЗверята\ВЕЛОСИП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CBCBC"/>
              </a:clrFrom>
              <a:clrTo>
                <a:srgbClr val="BCBCBC">
                  <a:alpha val="0"/>
                </a:srgbClr>
              </a:clrTo>
            </a:clrChange>
          </a:blip>
          <a:srcRect l="24815" r="41684" b="51725"/>
          <a:stretch>
            <a:fillRect/>
          </a:stretch>
        </p:blipFill>
        <p:spPr bwMode="auto">
          <a:xfrm flipH="1">
            <a:off x="0" y="4571984"/>
            <a:ext cx="1632907" cy="2286016"/>
          </a:xfrm>
          <a:prstGeom prst="rect">
            <a:avLst/>
          </a:prstGeom>
          <a:noFill/>
        </p:spPr>
      </p:pic>
      <p:pic>
        <p:nvPicPr>
          <p:cNvPr id="7" name="Picture 1" descr="C:\Users\admin\Desktop\Искорка\бланки,ШАБЛОНЫ\КРАСОТА\человечкиЗверята\спорт.png"/>
          <p:cNvPicPr>
            <a:picLocks noChangeAspect="1" noChangeArrowheads="1"/>
          </p:cNvPicPr>
          <p:nvPr/>
        </p:nvPicPr>
        <p:blipFill>
          <a:blip r:embed="rId3" cstate="print"/>
          <a:srcRect l="77686" t="45692" r="1597"/>
          <a:stretch>
            <a:fillRect/>
          </a:stretch>
        </p:blipFill>
        <p:spPr bwMode="auto">
          <a:xfrm flipH="1">
            <a:off x="2000232" y="4286256"/>
            <a:ext cx="1214446" cy="2405720"/>
          </a:xfrm>
          <a:prstGeom prst="rect">
            <a:avLst/>
          </a:prstGeom>
          <a:noFill/>
        </p:spPr>
      </p:pic>
      <p:pic>
        <p:nvPicPr>
          <p:cNvPr id="6146" name="Picture 2" descr="C:\Users\admin\Desktop\Искорка\бланки,ШАБЛОНЫ\КРАСОТА\человечкиЗверята\футбо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071670" y="2000240"/>
            <a:ext cx="1574762" cy="2311575"/>
          </a:xfrm>
          <a:prstGeom prst="rect">
            <a:avLst/>
          </a:prstGeom>
          <a:noFill/>
        </p:spPr>
      </p:pic>
      <p:pic>
        <p:nvPicPr>
          <p:cNvPr id="8" name="Picture 1" descr="C:\Users\admin\Desktop\Искорка\бланки,ШАБЛОНЫ\КРАСОТА\человечкиЗверята\спорт.png"/>
          <p:cNvPicPr>
            <a:picLocks noChangeAspect="1" noChangeArrowheads="1"/>
          </p:cNvPicPr>
          <p:nvPr/>
        </p:nvPicPr>
        <p:blipFill>
          <a:blip r:embed="rId3" cstate="print"/>
          <a:srcRect l="29348" t="45692" r="20587"/>
          <a:stretch>
            <a:fillRect/>
          </a:stretch>
        </p:blipFill>
        <p:spPr bwMode="auto">
          <a:xfrm rot="21404372">
            <a:off x="3920161" y="1720249"/>
            <a:ext cx="2779505" cy="2278335"/>
          </a:xfrm>
          <a:prstGeom prst="rect">
            <a:avLst/>
          </a:prstGeom>
          <a:noFill/>
        </p:spPr>
      </p:pic>
      <p:pic>
        <p:nvPicPr>
          <p:cNvPr id="6153" name="Picture 9" descr="C:\Users\admin\Desktop\Искорка\бланки,ШАБЛОНЫ\КРАСОТА\цветыРастен\ЦВЕТОЧполяна.png"/>
          <p:cNvPicPr>
            <a:picLocks noChangeAspect="1" noChangeArrowheads="1"/>
          </p:cNvPicPr>
          <p:nvPr/>
        </p:nvPicPr>
        <p:blipFill>
          <a:blip r:embed="rId9" cstate="print"/>
          <a:srcRect t="55732"/>
          <a:stretch>
            <a:fillRect/>
          </a:stretch>
        </p:blipFill>
        <p:spPr bwMode="auto">
          <a:xfrm rot="10556715" flipV="1">
            <a:off x="3966941" y="5462809"/>
            <a:ext cx="4596814" cy="123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admin\Desktop\Искорка\бланки,ШАБЛОНЫ\КРАСОТА\человечкиЗверята\спорт.png"/>
          <p:cNvPicPr>
            <a:picLocks noChangeAspect="1" noChangeArrowheads="1"/>
          </p:cNvPicPr>
          <p:nvPr/>
        </p:nvPicPr>
        <p:blipFill>
          <a:blip r:embed="rId3" cstate="print"/>
          <a:srcRect l="41912" r="26732" b="54307"/>
          <a:stretch>
            <a:fillRect/>
          </a:stretch>
        </p:blipFill>
        <p:spPr bwMode="auto">
          <a:xfrm>
            <a:off x="7072330" y="4286256"/>
            <a:ext cx="1782378" cy="2071702"/>
          </a:xfrm>
          <a:prstGeom prst="rect">
            <a:avLst/>
          </a:prstGeom>
          <a:noFill/>
        </p:spPr>
      </p:pic>
      <p:pic>
        <p:nvPicPr>
          <p:cNvPr id="6154" name="Picture 10" descr="C:\Users\admin\Desktop\Искорка\бланки,ШАБЛОНЫ\КРАСОТА\солнце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45167">
            <a:off x="6626835" y="393532"/>
            <a:ext cx="1834667" cy="172101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1071546"/>
            <a:ext cx="4000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КТО ИЗОБРАЖЁН?</a:t>
            </a:r>
          </a:p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ВО ЧТО ОДЕТЫ?</a:t>
            </a:r>
          </a:p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ЧЕМ ЗАНЯТЫ?</a:t>
            </a:r>
          </a:p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ЧТО В РУКАХ?    и проч</a:t>
            </a:r>
            <a:r>
              <a:rPr lang="ru-RU" sz="1400" dirty="0" smtClean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6488668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Чем бы ты хотел заняться?  Нарисуй.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5786478" cy="2368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Здорово сегодня играли, 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вам понравилось?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Буратино прощается с вами, пора домой; обещает ещё прийти.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2" descr="C:\Users\admin\Desktop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2450" y="1500174"/>
            <a:ext cx="3751550" cy="51692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786454"/>
            <a:ext cx="5878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РЕСУРСЫ  И ГИПЕРССЫЛКИ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hlinkClick r:id="rId2"/>
              </a:rPr>
              <a:t>АЙБОЛИТ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hlinkClick r:id="rId3"/>
              </a:rPr>
              <a:t>АЛИСА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БАЗИЛИО</a:t>
            </a:r>
            <a:endParaRPr lang="ru-RU" dirty="0" smtClean="0">
              <a:hlinkClick r:id="rId5"/>
            </a:endParaRPr>
          </a:p>
          <a:p>
            <a:r>
              <a:rPr lang="ru-RU" dirty="0" smtClean="0">
                <a:hlinkClick r:id="rId5"/>
              </a:rPr>
              <a:t>БУРАТИНО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ГИГИЕНА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ДЕТИ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ЗАГАДКИ</a:t>
            </a:r>
          </a:p>
          <a:p>
            <a:r>
              <a:rPr lang="ru-RU" dirty="0" smtClean="0">
                <a:hlinkClick r:id="rId8"/>
              </a:rPr>
              <a:t>ЛАДОШКИ</a:t>
            </a:r>
          </a:p>
          <a:p>
            <a:r>
              <a:rPr lang="ru-RU" dirty="0" smtClean="0">
                <a:hlinkClick r:id="rId9"/>
              </a:rPr>
              <a:t>ПИЛЮЛЬКИН</a:t>
            </a:r>
            <a:endParaRPr lang="ru-RU" dirty="0" smtClean="0">
              <a:hlinkClick r:id="rId8"/>
            </a:endParaRPr>
          </a:p>
          <a:p>
            <a:r>
              <a:rPr lang="ru-RU" dirty="0" smtClean="0">
                <a:hlinkClick r:id="rId8"/>
              </a:rPr>
              <a:t>ПРИВЕТСТВИЕ</a:t>
            </a:r>
            <a:endParaRPr lang="ru-RU" dirty="0" smtClean="0">
              <a:hlinkClick r:id="rId10"/>
            </a:endParaRPr>
          </a:p>
          <a:p>
            <a:r>
              <a:rPr lang="ru-RU" dirty="0" smtClean="0">
                <a:hlinkClick r:id="rId11"/>
              </a:rPr>
              <a:t>СМАЙЛИК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СОН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СПОРТ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СТИХОТВОРЕНИЕ</a:t>
            </a:r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r>
              <a:rPr lang="ru-RU" dirty="0" smtClean="0">
                <a:hlinkClick r:id="rId1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s://avatars.mds.yandex.net/get-zen_doc/1906120/pub_5e71ff7e63a0527b2b46767d_5e720065cc7cdf2507300f0d/scale_1200"/>
          <p:cNvPicPr>
            <a:picLocks noChangeAspect="1" noChangeArrowheads="1"/>
          </p:cNvPicPr>
          <p:nvPr/>
        </p:nvPicPr>
        <p:blipFill>
          <a:blip r:embed="rId2" cstate="print"/>
          <a:srcRect l="14408" t="49713" b="-1415"/>
          <a:stretch>
            <a:fillRect/>
          </a:stretch>
        </p:blipFill>
        <p:spPr bwMode="auto">
          <a:xfrm>
            <a:off x="500034" y="4429132"/>
            <a:ext cx="8001056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786742" cy="235745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Что за чудо-чудеса.  Раз рука и два рука!</a:t>
            </a:r>
            <a:br>
              <a:rPr lang="ru-RU" sz="2800" dirty="0" smtClean="0"/>
            </a:br>
            <a:r>
              <a:rPr lang="ru-RU" sz="2800" dirty="0" smtClean="0"/>
              <a:t>Вот ладошка правая, вот ладошка левая.</a:t>
            </a:r>
            <a:br>
              <a:rPr lang="ru-RU" sz="2800" dirty="0" smtClean="0"/>
            </a:br>
            <a:r>
              <a:rPr lang="ru-RU" sz="2800" dirty="0" smtClean="0"/>
              <a:t>И скажу вам, не тая, руки всем нужны, друзья!</a:t>
            </a:r>
            <a:br>
              <a:rPr lang="ru-RU" sz="2800" dirty="0" smtClean="0"/>
            </a:br>
            <a:r>
              <a:rPr lang="ru-RU" sz="2800" dirty="0" smtClean="0"/>
              <a:t>Сильные руки не бросятся в драку.</a:t>
            </a:r>
            <a:br>
              <a:rPr lang="ru-RU" sz="2800" dirty="0" smtClean="0"/>
            </a:br>
            <a:r>
              <a:rPr lang="ru-RU" sz="2800" dirty="0" smtClean="0"/>
              <a:t>Добрые руки погладят собаку,</a:t>
            </a:r>
            <a:br>
              <a:rPr lang="ru-RU" sz="2800" dirty="0" smtClean="0"/>
            </a:br>
            <a:r>
              <a:rPr lang="ru-RU" sz="2800" dirty="0" smtClean="0"/>
              <a:t>Умные руки умеют  творить </a:t>
            </a:r>
            <a:r>
              <a:rPr lang="ru-RU" sz="1200" dirty="0" smtClean="0"/>
              <a:t>(рисовать, вырезать и лепить)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i="1" dirty="0" smtClean="0"/>
              <a:t>Чуткие</a:t>
            </a:r>
            <a:r>
              <a:rPr lang="ru-RU" sz="2800" dirty="0" smtClean="0"/>
              <a:t> руки умеют дружить!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7148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Возьмитесь  за руки, почувствуйте тепло рук  ваших друзей, посмотрите им в глаза и улыбнитесь, </a:t>
            </a:r>
          </a:p>
          <a:p>
            <a:pPr algn="ctr"/>
            <a:r>
              <a:rPr lang="ru-RU" sz="2000" dirty="0" err="1" smtClean="0"/>
              <a:t>поделИтесь</a:t>
            </a:r>
            <a:r>
              <a:rPr lang="ru-RU" sz="2000" dirty="0" smtClean="0"/>
              <a:t> хорошим настроением)</a:t>
            </a:r>
          </a:p>
        </p:txBody>
      </p:sp>
      <p:sp>
        <p:nvSpPr>
          <p:cNvPr id="99330" name="AutoShape 2" descr="https://images.ua.prom.st/1963569716_w640_h640_palchikovye-kraski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285860"/>
            <a:ext cx="492919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НЕ ЗНАЕТ, КАК  НАДО ВЕСТИ СЕБЯ НА ЗАНЯТИЯХ …</a:t>
            </a:r>
            <a:br>
              <a:rPr lang="ru-RU" sz="2200" dirty="0" smtClean="0"/>
            </a:br>
            <a:r>
              <a:rPr lang="ru-RU" sz="2200" dirty="0" smtClean="0"/>
              <a:t> ПРИШЁЛ К НАМ  НАУЧИТЬСЯ: </a:t>
            </a:r>
            <a:br>
              <a:rPr lang="ru-RU" sz="2200" dirty="0" smtClean="0"/>
            </a:br>
            <a:r>
              <a:rPr lang="ru-RU" sz="2200" dirty="0" smtClean="0"/>
              <a:t>КАК  НАДО СЕБЯ ВЕСТИ,</a:t>
            </a:r>
            <a:br>
              <a:rPr lang="ru-RU" sz="2200" dirty="0" smtClean="0"/>
            </a:br>
            <a:r>
              <a:rPr lang="ru-RU" sz="2200" dirty="0" smtClean="0"/>
              <a:t>КАК  НАДО ВНИМАТЕЛЬНО СЛУШАТЬ, КАК ОТВЕЧАТЬ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C:\Users\admin\Desktop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29850" y="2571744"/>
            <a:ext cx="2714644" cy="3740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ГЛАЗКИ  СМОТРЯТ  и всё видят, </a:t>
            </a:r>
          </a:p>
          <a:p>
            <a:r>
              <a:rPr lang="ru-RU" b="1" dirty="0" smtClean="0"/>
              <a:t>УШКИ СЛУШАЮТ  и слышат,</a:t>
            </a:r>
          </a:p>
          <a:p>
            <a:r>
              <a:rPr lang="ru-RU" b="1" dirty="0" smtClean="0"/>
              <a:t>НОЖКИ - отдыхают,</a:t>
            </a:r>
          </a:p>
          <a:p>
            <a:r>
              <a:rPr lang="ru-RU" b="1" dirty="0" smtClean="0"/>
              <a:t>РУЧКИ - не мешают,</a:t>
            </a:r>
          </a:p>
          <a:p>
            <a:r>
              <a:rPr lang="ru-RU" b="1" dirty="0" smtClean="0"/>
              <a:t>РОТИК - не болтает,</a:t>
            </a:r>
          </a:p>
          <a:p>
            <a:r>
              <a:rPr lang="ru-RU" b="1" dirty="0" smtClean="0"/>
              <a:t>ГОЛОВКА - соображает!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Ответить хочешь – не шуми,</a:t>
            </a:r>
          </a:p>
          <a:p>
            <a:pPr>
              <a:buNone/>
            </a:pPr>
            <a:r>
              <a:rPr lang="ru-RU" i="1" dirty="0" smtClean="0"/>
              <a:t>А лучше руку подними!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отца был мальчик странный,</a:t>
            </a:r>
            <a:br>
              <a:rPr lang="ru-RU" dirty="0" smtClean="0"/>
            </a:br>
            <a:r>
              <a:rPr lang="ru-RU" dirty="0" smtClean="0"/>
              <a:t>Необычный — деревянный.</a:t>
            </a:r>
            <a:br>
              <a:rPr lang="ru-RU" dirty="0" smtClean="0"/>
            </a:br>
            <a:r>
              <a:rPr lang="ru-RU" dirty="0" smtClean="0"/>
              <a:t>На земле и под водой</a:t>
            </a:r>
            <a:br>
              <a:rPr lang="ru-RU" dirty="0" smtClean="0"/>
            </a:br>
            <a:r>
              <a:rPr lang="ru-RU" dirty="0" smtClean="0"/>
              <a:t>Ищет ключик золотой,</a:t>
            </a:r>
            <a:br>
              <a:rPr lang="ru-RU" dirty="0" smtClean="0"/>
            </a:br>
            <a:r>
              <a:rPr lang="ru-RU" dirty="0" smtClean="0"/>
              <a:t>Всюду нос суёт он длинный? </a:t>
            </a:r>
          </a:p>
          <a:p>
            <a:r>
              <a:rPr lang="ru-RU" dirty="0" smtClean="0"/>
              <a:t>Но любит всё же  папа сына)</a:t>
            </a:r>
            <a:br>
              <a:rPr lang="ru-RU" dirty="0" smtClean="0"/>
            </a:br>
            <a:r>
              <a:rPr lang="ru-RU" dirty="0" smtClean="0"/>
              <a:t>Кто же это?..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6823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К НАМ СКОРО ПРИДЁТ ЕЩЁ ГОСТЬ   И ХОЧЕТ  С НАМИ  ПОДРУЖИТЬСЯ</a:t>
            </a:r>
            <a:endParaRPr lang="ru-RU" sz="11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8382E-6 L -0.52969 0.03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Искорка\бланки,ШАБЛОНЫ\КРАСОТА\человечкиЗверята\знак вопр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857892"/>
            <a:ext cx="785818" cy="78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ПРАВДА или ВЫДУМКА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sz="1800" i="1" dirty="0" smtClean="0"/>
              <a:t>(если правильно- хлопаем в ладоши,  если нет - </a:t>
            </a:r>
            <a:r>
              <a:rPr lang="ru-RU" sz="1800" i="1" dirty="0" smtClean="0">
                <a:solidFill>
                  <a:srgbClr val="0070C0"/>
                </a:solidFill>
              </a:rPr>
              <a:t>по коленям</a:t>
            </a:r>
            <a:r>
              <a:rPr lang="ru-RU" sz="1800" i="1" dirty="0" smtClean="0"/>
              <a:t>)</a:t>
            </a:r>
            <a:br>
              <a:rPr lang="ru-RU" sz="18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64318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-</a:t>
            </a:r>
            <a:r>
              <a:rPr lang="ru-RU" sz="2000" b="1" i="1" dirty="0" smtClean="0"/>
              <a:t>Врач</a:t>
            </a:r>
            <a:r>
              <a:rPr lang="ru-RU" sz="2000" dirty="0" smtClean="0"/>
              <a:t> таблетку прописал – и малыш здоровым стал. </a:t>
            </a:r>
            <a:r>
              <a:rPr lang="ru-RU" sz="2000" i="1" dirty="0" smtClean="0">
                <a:solidFill>
                  <a:srgbClr val="92D050"/>
                </a:solidFill>
              </a:rPr>
              <a:t>(Правильно)</a:t>
            </a:r>
            <a:endParaRPr lang="ru-RU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</a:t>
            </a:r>
            <a:r>
              <a:rPr lang="ru-RU" sz="2000" b="1" i="1" dirty="0" smtClean="0"/>
              <a:t>Воспитатель</a:t>
            </a:r>
            <a:r>
              <a:rPr lang="ru-RU" sz="2000" dirty="0" smtClean="0"/>
              <a:t> – это тот, кто сажает самолёт. </a:t>
            </a:r>
            <a:r>
              <a:rPr lang="ru-RU" sz="2000" i="1" dirty="0" smtClean="0">
                <a:solidFill>
                  <a:srgbClr val="FF0000"/>
                </a:solidFill>
              </a:rPr>
              <a:t>(Неправильно)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-Вот </a:t>
            </a:r>
            <a:r>
              <a:rPr lang="ru-RU" sz="2000" b="1" i="1" dirty="0" smtClean="0"/>
              <a:t>строитель</a:t>
            </a:r>
            <a:r>
              <a:rPr lang="ru-RU" sz="2000" dirty="0" smtClean="0"/>
              <a:t> строит дом, будет так уютно в нём.</a:t>
            </a:r>
            <a:r>
              <a:rPr lang="ru-RU" sz="2000" dirty="0" smtClean="0">
                <a:solidFill>
                  <a:srgbClr val="92D050"/>
                </a:solidFill>
              </a:rPr>
              <a:t> </a:t>
            </a:r>
            <a:r>
              <a:rPr lang="ru-RU" sz="2000" i="1" dirty="0" smtClean="0">
                <a:solidFill>
                  <a:srgbClr val="92D050"/>
                </a:solidFill>
              </a:rPr>
              <a:t>(Правильно)</a:t>
            </a:r>
            <a:endParaRPr lang="ru-RU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-В цирк сегодня все спешат: там </a:t>
            </a:r>
            <a:r>
              <a:rPr lang="ru-RU" sz="2000" b="1" i="1" dirty="0" smtClean="0"/>
              <a:t>шофёр</a:t>
            </a:r>
            <a:r>
              <a:rPr lang="ru-RU" sz="2000" dirty="0" smtClean="0"/>
              <a:t> смешит ребят. </a:t>
            </a:r>
            <a:r>
              <a:rPr lang="ru-RU" sz="2000" i="1" dirty="0" smtClean="0">
                <a:solidFill>
                  <a:srgbClr val="FF0000"/>
                </a:solidFill>
              </a:rPr>
              <a:t>(Неправильно)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-Если вдруг пожар случится, то </a:t>
            </a:r>
            <a:r>
              <a:rPr lang="ru-RU" sz="2000" b="1" i="1" dirty="0" smtClean="0"/>
              <a:t>пожарный</a:t>
            </a:r>
            <a:r>
              <a:rPr lang="ru-RU" sz="2000" dirty="0" smtClean="0"/>
              <a:t> вмиг примчится.</a:t>
            </a:r>
            <a:r>
              <a:rPr lang="ru-RU" sz="2000" dirty="0" smtClean="0">
                <a:solidFill>
                  <a:srgbClr val="92D050"/>
                </a:solidFill>
              </a:rPr>
              <a:t> </a:t>
            </a:r>
            <a:r>
              <a:rPr lang="ru-RU" sz="2000" i="1" dirty="0" smtClean="0">
                <a:solidFill>
                  <a:srgbClr val="92D050"/>
                </a:solidFill>
              </a:rPr>
              <a:t>(Правильно)</a:t>
            </a:r>
            <a:endParaRPr lang="ru-RU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</a:t>
            </a:r>
            <a:r>
              <a:rPr lang="ru-RU" sz="2000" b="1" i="1" dirty="0" smtClean="0"/>
              <a:t>Космонавт</a:t>
            </a:r>
            <a:r>
              <a:rPr lang="ru-RU" sz="2000" dirty="0" smtClean="0"/>
              <a:t> в ракету сел и на стройку полетел. </a:t>
            </a:r>
            <a:r>
              <a:rPr lang="ru-RU" sz="2000" i="1" dirty="0" smtClean="0">
                <a:solidFill>
                  <a:srgbClr val="FF0000"/>
                </a:solidFill>
              </a:rPr>
              <a:t>(Неправильно)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-</a:t>
            </a:r>
            <a:r>
              <a:rPr lang="ru-RU" sz="2000" b="1" i="1" dirty="0" smtClean="0"/>
              <a:t>Полицейский</a:t>
            </a:r>
            <a:r>
              <a:rPr lang="ru-RU" sz="2000" dirty="0" smtClean="0"/>
              <a:t> очень смел – грабителя поймать сумел.</a:t>
            </a:r>
            <a:r>
              <a:rPr lang="ru-RU" sz="2000" dirty="0" smtClean="0">
                <a:solidFill>
                  <a:srgbClr val="92D050"/>
                </a:solidFill>
              </a:rPr>
              <a:t> </a:t>
            </a:r>
            <a:r>
              <a:rPr lang="ru-RU" sz="2000" i="1" dirty="0" smtClean="0">
                <a:solidFill>
                  <a:srgbClr val="92D050"/>
                </a:solidFill>
              </a:rPr>
              <a:t>(Правильно)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5121" name="Picture 1" descr="C:\Users\admin\Desktop\Искорка\бланки,ШАБЛОНЫ\КРАСОТА\смайлы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28604"/>
            <a:ext cx="1071546" cy="1071546"/>
          </a:xfrm>
          <a:prstGeom prst="rect">
            <a:avLst/>
          </a:prstGeom>
          <a:noFill/>
        </p:spPr>
      </p:pic>
      <p:pic>
        <p:nvPicPr>
          <p:cNvPr id="5124" name="Picture 4" descr="C:\Users\admin\Desktop\Искорка\бланки,ШАБЛОНЫ\КРАСОТА\указательБиркаТабличка\pngwing.com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428628" cy="5715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786050" y="1500174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По пути Буратино  встретил разбойников</a:t>
            </a:r>
          </a:p>
          <a:p>
            <a:pPr algn="ctr"/>
            <a:r>
              <a:rPr lang="ru-RU" sz="1600" i="1" dirty="0" smtClean="0"/>
              <a:t>- обманщиков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28599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ПОМОЖЕМ  ЕМУ  РАЗОБРАТЬСЯ</a:t>
            </a:r>
            <a:endParaRPr lang="ru-RU" b="1" u="sng" dirty="0"/>
          </a:p>
        </p:txBody>
      </p:sp>
      <p:pic>
        <p:nvPicPr>
          <p:cNvPr id="12292" name="Picture 4" descr="https://xn--80aaaef2dptal.xn--p1ai/upload/iblock/76c/76c52714632a7ce233049c217a51c0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83" t="-1748" r="17831"/>
          <a:stretch>
            <a:fillRect/>
          </a:stretch>
        </p:blipFill>
        <p:spPr bwMode="auto">
          <a:xfrm flipH="1">
            <a:off x="357158" y="1000108"/>
            <a:ext cx="1189880" cy="1871626"/>
          </a:xfrm>
          <a:prstGeom prst="rect">
            <a:avLst/>
          </a:prstGeom>
          <a:noFill/>
        </p:spPr>
      </p:pic>
      <p:pic>
        <p:nvPicPr>
          <p:cNvPr id="12294" name="Picture 6" descr="https://ligatver.ru/upload/iblock/e3d/e3d2e1902c03d47b64a9e9ebf1c8968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l="19126" r="18032"/>
          <a:stretch>
            <a:fillRect/>
          </a:stretch>
        </p:blipFill>
        <p:spPr bwMode="auto">
          <a:xfrm flipH="1">
            <a:off x="1357290" y="1285860"/>
            <a:ext cx="987650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929586" cy="38576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Много есть профессий разных.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Много всяких нужных дел.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Чем бы в жизни заниматься,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Что бы делать ТЫ хотел?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Иль летать над облаками,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Или делать все руками,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Или строить, или шить,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Иль пожар водой тушить?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 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А.Карамышев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43866" cy="92869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ТЫ КАТИСЬ ВЕСЁЛЫЙ МЯЧИК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(3-5  раз)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быстро- быстро по рукам.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кого остался мячик, тот скорей ответит нам…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C:\Users\admin\Desktop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29190" y="1285860"/>
            <a:ext cx="3751550" cy="5169286"/>
          </a:xfrm>
          <a:prstGeom prst="rect">
            <a:avLst/>
          </a:prstGeom>
          <a:noFill/>
        </p:spPr>
      </p:pic>
      <p:pic>
        <p:nvPicPr>
          <p:cNvPr id="104450" name="Picture 2" descr="C:\Users\admin\Desktop\Искорка\бланки,ШАБЛОНЫ\КРАСОТА\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357298"/>
            <a:ext cx="2285992" cy="2285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64357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КЕМ будешь?</a:t>
            </a:r>
          </a:p>
          <a:p>
            <a:r>
              <a:rPr lang="ru-RU" i="1" dirty="0" smtClean="0"/>
              <a:t>Что будешь делать, какие обязанности выполнять?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esktop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73820" y="2571744"/>
            <a:ext cx="2870180" cy="3954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</a:t>
            </a:r>
            <a:r>
              <a:rPr lang="ru-RU" dirty="0" smtClean="0"/>
              <a:t> «УГАДАЙ ПРОФЕССИЮ»</a:t>
            </a:r>
            <a:br>
              <a:rPr lang="ru-RU" dirty="0" smtClean="0"/>
            </a:br>
            <a:r>
              <a:rPr lang="ru-RU" sz="1400" dirty="0" smtClean="0">
                <a:solidFill>
                  <a:srgbClr val="00B0F0"/>
                </a:solidFill>
              </a:rPr>
              <a:t>хоровые ответы?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00174"/>
            <a:ext cx="64294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Каска, шланг, вода – </a:t>
            </a:r>
            <a:r>
              <a:rPr lang="ru-RU" sz="2400" i="1" dirty="0" smtClean="0"/>
              <a:t>(Пожарный)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Плита, кастрюля, вкусное блюдо – </a:t>
            </a:r>
            <a:r>
              <a:rPr lang="ru-RU" sz="2400" i="1" dirty="0" smtClean="0"/>
              <a:t>(Повар)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Доска, мел, учебник – </a:t>
            </a:r>
            <a:r>
              <a:rPr lang="ru-RU" sz="2400" i="1" dirty="0" smtClean="0"/>
              <a:t>(Учитель)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Руль, колеса, дорога – </a:t>
            </a:r>
            <a:r>
              <a:rPr lang="ru-RU" sz="2400" i="1" dirty="0" smtClean="0"/>
              <a:t>(Водитель)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Дети, игры, прогулки – </a:t>
            </a:r>
            <a:r>
              <a:rPr lang="ru-RU" sz="2400" i="1" dirty="0" smtClean="0"/>
              <a:t>(Воспитатель)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Кирпичи, цемент, новый дом – </a:t>
            </a:r>
            <a:r>
              <a:rPr lang="ru-RU" sz="2400" i="1" dirty="0" smtClean="0"/>
              <a:t>(Строитель)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Ножницы, фен, прическа – </a:t>
            </a:r>
            <a:r>
              <a:rPr lang="ru-RU" sz="2400" i="1" dirty="0" smtClean="0"/>
              <a:t>(Парикмахер)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Весы, прилавок, товар – </a:t>
            </a:r>
            <a:r>
              <a:rPr lang="ru-RU" sz="2400" i="1" dirty="0" smtClean="0"/>
              <a:t>(Продавец)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Лекарства, градусник , шприц </a:t>
            </a:r>
            <a:r>
              <a:rPr lang="ru-RU" sz="2400" i="1" dirty="0" smtClean="0"/>
              <a:t>– (Доктор)</a:t>
            </a:r>
            <a:endParaRPr lang="ru-RU" sz="2400" dirty="0"/>
          </a:p>
        </p:txBody>
      </p:sp>
      <p:pic>
        <p:nvPicPr>
          <p:cNvPr id="4" name="Рисунок 3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474146" cy="214314"/>
          </a:xfrm>
          <a:prstGeom prst="rect">
            <a:avLst/>
          </a:prstGeom>
        </p:spPr>
      </p:pic>
      <p:pic>
        <p:nvPicPr>
          <p:cNvPr id="5" name="Рисунок 4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474146" cy="214314"/>
          </a:xfrm>
          <a:prstGeom prst="rect">
            <a:avLst/>
          </a:prstGeom>
        </p:spPr>
      </p:pic>
      <p:pic>
        <p:nvPicPr>
          <p:cNvPr id="6" name="Рисунок 5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474146" cy="214314"/>
          </a:xfrm>
          <a:prstGeom prst="rect">
            <a:avLst/>
          </a:prstGeom>
        </p:spPr>
      </p:pic>
      <p:pic>
        <p:nvPicPr>
          <p:cNvPr id="7" name="Рисунок 6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143380"/>
            <a:ext cx="474146" cy="214314"/>
          </a:xfrm>
          <a:prstGeom prst="rect">
            <a:avLst/>
          </a:prstGeom>
        </p:spPr>
      </p:pic>
      <p:pic>
        <p:nvPicPr>
          <p:cNvPr id="8" name="Рисунок 7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474146" cy="214314"/>
          </a:xfrm>
          <a:prstGeom prst="rect">
            <a:avLst/>
          </a:prstGeom>
        </p:spPr>
      </p:pic>
      <p:pic>
        <p:nvPicPr>
          <p:cNvPr id="9" name="Рисунок 8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643446"/>
            <a:ext cx="474146" cy="214314"/>
          </a:xfrm>
          <a:prstGeom prst="rect">
            <a:avLst/>
          </a:prstGeom>
        </p:spPr>
      </p:pic>
      <p:pic>
        <p:nvPicPr>
          <p:cNvPr id="10" name="Рисунок 9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214950"/>
            <a:ext cx="474146" cy="214314"/>
          </a:xfrm>
          <a:prstGeom prst="rect">
            <a:avLst/>
          </a:prstGeom>
        </p:spPr>
      </p:pic>
      <p:pic>
        <p:nvPicPr>
          <p:cNvPr id="11" name="Рисунок 10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86454"/>
            <a:ext cx="474146" cy="214314"/>
          </a:xfrm>
          <a:prstGeom prst="rect">
            <a:avLst/>
          </a:prstGeom>
        </p:spPr>
      </p:pic>
      <p:pic>
        <p:nvPicPr>
          <p:cNvPr id="12" name="Рисунок 11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286520"/>
            <a:ext cx="474146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mirtvor4stva.ru/wp-content/uploads/2019/04/watermarked-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3429000"/>
            <a:ext cx="2082856" cy="2845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ДОКТОРА  БЫВАЮТ  РАЗНЫЕ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736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4" name="Рисунок 3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474146" cy="214314"/>
          </a:xfrm>
          <a:prstGeom prst="rect">
            <a:avLst/>
          </a:prstGeom>
        </p:spPr>
      </p:pic>
      <p:pic>
        <p:nvPicPr>
          <p:cNvPr id="11" name="Рисунок 10" descr="mlGNpDde8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142984"/>
            <a:ext cx="474146" cy="2143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7224" y="92867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Доктор тот немолодой,</a:t>
            </a:r>
            <a:br>
              <a:rPr lang="ru-RU" dirty="0" smtClean="0"/>
            </a:br>
            <a:r>
              <a:rPr lang="ru-RU" dirty="0" smtClean="0"/>
              <a:t>Он с усами и бородой.</a:t>
            </a:r>
            <a:br>
              <a:rPr lang="ru-RU" dirty="0" smtClean="0"/>
            </a:br>
            <a:r>
              <a:rPr lang="ru-RU" dirty="0" smtClean="0"/>
              <a:t>Любит  ребят,</a:t>
            </a:r>
            <a:br>
              <a:rPr lang="ru-RU" dirty="0" smtClean="0"/>
            </a:br>
            <a:r>
              <a:rPr lang="ru-RU" dirty="0" smtClean="0"/>
              <a:t>От разных  болезней </a:t>
            </a:r>
          </a:p>
          <a:p>
            <a:r>
              <a:rPr lang="ru-RU" dirty="0" smtClean="0"/>
              <a:t>                        лечит зверят. </a:t>
            </a:r>
            <a:br>
              <a:rPr lang="ru-RU" dirty="0" smtClean="0"/>
            </a:br>
            <a:r>
              <a:rPr lang="ru-RU" dirty="0" smtClean="0"/>
              <a:t>Нет для доктора преград,</a:t>
            </a:r>
            <a:br>
              <a:rPr lang="ru-RU" dirty="0" smtClean="0"/>
            </a:br>
            <a:r>
              <a:rPr lang="ru-RU" dirty="0" smtClean="0"/>
              <a:t>всем помочь он только рад.</a:t>
            </a:r>
            <a:br>
              <a:rPr lang="ru-RU" dirty="0" smtClean="0"/>
            </a:br>
            <a:r>
              <a:rPr lang="ru-RU" dirty="0" smtClean="0"/>
              <a:t>Кто же в Африку, друзья,</a:t>
            </a:r>
            <a:br>
              <a:rPr lang="ru-RU" dirty="0" smtClean="0"/>
            </a:br>
            <a:r>
              <a:rPr lang="ru-RU" dirty="0" smtClean="0"/>
              <a:t>полетел совсем не зря?</a:t>
            </a:r>
            <a:br>
              <a:rPr lang="ru-RU" dirty="0" smtClean="0"/>
            </a:br>
            <a:r>
              <a:rPr lang="ru-RU" dirty="0" smtClean="0"/>
              <a:t>Симпатичный  ОН на вид,</a:t>
            </a:r>
            <a:br>
              <a:rPr lang="ru-RU" dirty="0" smtClean="0"/>
            </a:br>
            <a:r>
              <a:rPr lang="ru-RU" dirty="0" smtClean="0"/>
              <a:t>А зовется … .</a:t>
            </a:r>
          </a:p>
          <a:p>
            <a:endParaRPr lang="ru-RU" dirty="0" smtClean="0"/>
          </a:p>
          <a:p>
            <a:r>
              <a:rPr lang="ru-RU" dirty="0" smtClean="0"/>
              <a:t>АЙБОЛИТ - ВЕТЕРИНАР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10001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Читает  много  медицинских книжек –</a:t>
            </a:r>
          </a:p>
          <a:p>
            <a:r>
              <a:rPr lang="ru-RU" dirty="0" smtClean="0"/>
              <a:t> и всё знает о болезнях ребятишек.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Цветочном </a:t>
            </a:r>
            <a:r>
              <a:rPr lang="ru-RU" dirty="0" smtClean="0"/>
              <a:t>городе проживает, </a:t>
            </a:r>
          </a:p>
          <a:p>
            <a:r>
              <a:rPr lang="ru-RU" dirty="0" smtClean="0"/>
              <a:t>Здоровье  малышек и малышей охраняет.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ПИЛЮЛЬКИН  - ПЕДИАТР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02" y="621508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КАКИЕ  ЕЩЁ  ВРАЧИ  БЫВАЮТ?  Какие болезни лечат?    </a:t>
            </a:r>
            <a:r>
              <a:rPr lang="ru-RU" dirty="0" smtClean="0"/>
              <a:t>(хирург, стоматолог, окулист)</a:t>
            </a:r>
            <a:endParaRPr lang="ru-RU" dirty="0"/>
          </a:p>
        </p:txBody>
      </p:sp>
      <p:pic>
        <p:nvPicPr>
          <p:cNvPr id="101378" name="Picture 2" descr="C:\Users\admin\Desktop\Искорка\бланки,ШАБЛОНЫ\КРАСОТА\человечкиЗверята\0_8770e_bb7cd13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143248"/>
            <a:ext cx="1978243" cy="298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C:\Users\admin\Desktop\Искорка\бланки,ШАБЛОНЫ\КРАСОТА\предметы\1541612283_table-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6192829"/>
            <a:ext cx="1000132" cy="665171"/>
          </a:xfrm>
          <a:prstGeom prst="rect">
            <a:avLst/>
          </a:prstGeom>
          <a:noFill/>
        </p:spPr>
      </p:pic>
      <p:pic>
        <p:nvPicPr>
          <p:cNvPr id="105477" name="Picture 5" descr="C:\Users\admin\Desktop\Искорка\бланки,ШАБЛОНЫ\КРАСОТА\человечкиЗверята\ПРОГУЛКА.png"/>
          <p:cNvPicPr>
            <a:picLocks noChangeAspect="1" noChangeArrowheads="1"/>
          </p:cNvPicPr>
          <p:nvPr/>
        </p:nvPicPr>
        <p:blipFill>
          <a:blip r:embed="rId3" cstate="print"/>
          <a:srcRect t="7466" b="7917"/>
          <a:stretch>
            <a:fillRect/>
          </a:stretch>
        </p:blipFill>
        <p:spPr bwMode="auto">
          <a:xfrm flipH="1">
            <a:off x="5357818" y="4429132"/>
            <a:ext cx="4000496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ЕСТЬ МНОГО РАЗНЫХ ДОКТОРОВ,</a:t>
            </a:r>
            <a:br>
              <a:rPr lang="ru-RU" sz="2200" b="1" dirty="0" smtClean="0"/>
            </a:br>
            <a:r>
              <a:rPr lang="ru-RU" sz="2200" b="1" dirty="0" smtClean="0"/>
              <a:t>ПРИДУТ НА ПОМОЩЬ  - ТОЛЬКО СВИСТНИ</a:t>
            </a:r>
            <a:br>
              <a:rPr lang="ru-RU" sz="2200" b="1" dirty="0" smtClean="0"/>
            </a:br>
            <a:r>
              <a:rPr lang="ru-RU" sz="2200" b="1" dirty="0" smtClean="0"/>
              <a:t>НО КОЛЬ НЕ ХОЧЕШЬ  ТЫ  БОЛЕТЬ –</a:t>
            </a:r>
            <a:br>
              <a:rPr lang="ru-RU" sz="2200" b="1" dirty="0" smtClean="0"/>
            </a:br>
            <a:r>
              <a:rPr lang="ru-RU" sz="2200" b="1" dirty="0" smtClean="0"/>
              <a:t> ВЕДИ </a:t>
            </a:r>
            <a:r>
              <a:rPr lang="ru-RU" sz="2200" i="1" dirty="0" smtClean="0"/>
              <a:t>ЗДОРОВЫЙ ОБРАЗ ЖИЗНИ</a:t>
            </a:r>
            <a:r>
              <a:rPr lang="ru-RU" sz="2200" b="1" dirty="0" smtClean="0"/>
              <a:t>!!!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736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Что такое – ЗДОРОВЫЙ ОБРАЗ ЖИЗНИ?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714488"/>
            <a:ext cx="8429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ПОМОЩНИКИ  ЗОЖ</a:t>
            </a:r>
          </a:p>
          <a:p>
            <a:r>
              <a:rPr lang="ru-RU" b="1" dirty="0" smtClean="0"/>
              <a:t>1. </a:t>
            </a:r>
            <a:r>
              <a:rPr lang="ru-RU" u="sng" dirty="0" smtClean="0"/>
              <a:t>Прохладная </a:t>
            </a:r>
            <a:r>
              <a:rPr lang="ru-RU" i="1" u="sng" dirty="0" smtClean="0"/>
              <a:t>чистая вода</a:t>
            </a:r>
            <a:r>
              <a:rPr lang="ru-RU" u="sng" dirty="0" smtClean="0"/>
              <a:t> </a:t>
            </a:r>
            <a:r>
              <a:rPr lang="ru-RU" dirty="0" smtClean="0"/>
              <a:t>(умываемся, обливаемся ) -закаляет наш организм, прогоняет сон, очищает кожу, смывая грязь, пот и болезнетворные микробы.</a:t>
            </a:r>
          </a:p>
          <a:p>
            <a:r>
              <a:rPr lang="ru-RU" b="1" dirty="0" smtClean="0"/>
              <a:t>2. </a:t>
            </a:r>
            <a:r>
              <a:rPr lang="ru-RU" i="1" u="sng" dirty="0" smtClean="0"/>
              <a:t>Полезные привычки </a:t>
            </a:r>
            <a:r>
              <a:rPr lang="ru-RU" b="1" dirty="0" smtClean="0"/>
              <a:t>- </a:t>
            </a:r>
            <a:r>
              <a:rPr lang="ru-RU" dirty="0" smtClean="0"/>
              <a:t>Умываться</a:t>
            </a:r>
            <a:r>
              <a:rPr lang="ru-RU" b="1" dirty="0" smtClean="0"/>
              <a:t> </a:t>
            </a:r>
            <a:r>
              <a:rPr lang="ru-RU" dirty="0" smtClean="0"/>
              <a:t>с мылом, чистить зубы и стричь ногти. Убирать свою комнату и мыть посуду - </a:t>
            </a:r>
            <a:r>
              <a:rPr lang="ru-RU" i="1" u="sng" dirty="0" smtClean="0"/>
              <a:t>«Чистота — залог здоровья».</a:t>
            </a:r>
            <a:endParaRPr lang="ru-RU" dirty="0" smtClean="0"/>
          </a:p>
          <a:p>
            <a:r>
              <a:rPr lang="ru-RU" b="1" dirty="0" smtClean="0"/>
              <a:t>3. </a:t>
            </a:r>
            <a:r>
              <a:rPr lang="ru-RU" i="1" u="sng" dirty="0" smtClean="0"/>
              <a:t>Утренняя зарядка</a:t>
            </a:r>
            <a:r>
              <a:rPr lang="ru-RU" u="sng" dirty="0" smtClean="0"/>
              <a:t>. </a:t>
            </a:r>
            <a:r>
              <a:rPr lang="ru-RU" dirty="0" smtClean="0"/>
              <a:t>После неё повышается настроение, появляется аппетит.</a:t>
            </a:r>
            <a:endParaRPr lang="ru-RU" dirty="0" smtClean="0"/>
          </a:p>
          <a:p>
            <a:r>
              <a:rPr lang="ru-RU" b="1" dirty="0" smtClean="0"/>
              <a:t>4.</a:t>
            </a:r>
            <a:r>
              <a:rPr lang="ru-RU" i="1" dirty="0" smtClean="0"/>
              <a:t> </a:t>
            </a:r>
            <a:r>
              <a:rPr lang="ru-RU" i="1" u="sng" dirty="0" smtClean="0"/>
              <a:t>Занятия спортом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i="1" u="sng" dirty="0" smtClean="0"/>
          </a:p>
          <a:p>
            <a:r>
              <a:rPr lang="ru-RU" b="1" dirty="0" smtClean="0"/>
              <a:t>5. </a:t>
            </a:r>
            <a:r>
              <a:rPr lang="ru-RU" i="1" u="sng" dirty="0" smtClean="0"/>
              <a:t>Соблюдение режима дня </a:t>
            </a:r>
            <a:r>
              <a:rPr lang="ru-RU" dirty="0" smtClean="0"/>
              <a:t>– вовремя ложиться спать и  вставать по утрам, в одно и тоже время  принимать пищу. </a:t>
            </a:r>
          </a:p>
          <a:p>
            <a:r>
              <a:rPr lang="ru-RU" b="1" dirty="0" smtClean="0"/>
              <a:t>6.</a:t>
            </a:r>
            <a:r>
              <a:rPr lang="ru-RU" i="1" dirty="0" smtClean="0"/>
              <a:t> </a:t>
            </a:r>
            <a:r>
              <a:rPr lang="ru-RU" i="1" u="sng" dirty="0" smtClean="0"/>
              <a:t>Правильное питание </a:t>
            </a:r>
            <a:r>
              <a:rPr lang="ru-RU" i="1" dirty="0" smtClean="0"/>
              <a:t>-  </a:t>
            </a:r>
            <a:r>
              <a:rPr lang="ru-RU" dirty="0" smtClean="0"/>
              <a:t>употребление полезной пищи,  соблюдение правил поведения во время еды. («</a:t>
            </a:r>
            <a:r>
              <a:rPr lang="ru-RU" i="1" u="sng" dirty="0" smtClean="0"/>
              <a:t>Когда я ем, я глух и нем</a:t>
            </a:r>
            <a:r>
              <a:rPr lang="ru-RU" dirty="0" smtClean="0"/>
              <a:t>») </a:t>
            </a:r>
          </a:p>
          <a:p>
            <a:r>
              <a:rPr lang="ru-RU" b="1" dirty="0" smtClean="0"/>
              <a:t>7</a:t>
            </a:r>
            <a:r>
              <a:rPr lang="ru-RU" dirty="0" smtClean="0"/>
              <a:t>. </a:t>
            </a:r>
            <a:r>
              <a:rPr lang="ru-RU" i="1" dirty="0" smtClean="0"/>
              <a:t>Теплые </a:t>
            </a:r>
            <a:r>
              <a:rPr lang="ru-RU" i="1" u="sng" dirty="0" smtClean="0"/>
              <a:t>солнечные лучи и свежий воздух</a:t>
            </a:r>
            <a:r>
              <a:rPr lang="ru-RU" i="1" dirty="0" smtClean="0"/>
              <a:t>, прогулки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5474" name="Picture 2" descr="C:\Users\admin\Desktop\Искорка\бланки,ШАБЛОНЫ\КРАСОТА\цветыРастен\овощ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715016"/>
            <a:ext cx="1001991" cy="673839"/>
          </a:xfrm>
          <a:prstGeom prst="rect">
            <a:avLst/>
          </a:prstGeom>
          <a:noFill/>
        </p:spPr>
      </p:pic>
      <p:pic>
        <p:nvPicPr>
          <p:cNvPr id="105475" name="Picture 3" descr="C:\Users\admin\Desktop\Искорка\бланки,ШАБЛОНЫ\КРАСОТА\человечкиЗверята\чиститЗУБ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357826"/>
            <a:ext cx="1318513" cy="1500174"/>
          </a:xfrm>
          <a:prstGeom prst="rect">
            <a:avLst/>
          </a:prstGeom>
          <a:noFill/>
        </p:spPr>
      </p:pic>
      <p:pic>
        <p:nvPicPr>
          <p:cNvPr id="19" name="Picture 1" descr="C:\Users\admin\Desktop\Искорка\бланки,ШАБЛОНЫ\КРАСОТА\человечкиЗверята\спорт.png"/>
          <p:cNvPicPr>
            <a:picLocks noChangeAspect="1" noChangeArrowheads="1"/>
          </p:cNvPicPr>
          <p:nvPr/>
        </p:nvPicPr>
        <p:blipFill>
          <a:blip r:embed="rId6" cstate="print"/>
          <a:srcRect l="41912" r="26732" b="54307"/>
          <a:stretch>
            <a:fillRect/>
          </a:stretch>
        </p:blipFill>
        <p:spPr bwMode="auto">
          <a:xfrm flipH="1">
            <a:off x="1643042" y="5357826"/>
            <a:ext cx="1290667" cy="1500174"/>
          </a:xfrm>
          <a:prstGeom prst="rect">
            <a:avLst/>
          </a:prstGeom>
          <a:noFill/>
        </p:spPr>
      </p:pic>
      <p:pic>
        <p:nvPicPr>
          <p:cNvPr id="105476" name="Picture 4" descr="C:\Users\admin\Desktop\Искорка\бланки,ШАБЛОНЫ\КРАСОТА\человечкиЗверята\СПИ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282" y="5640470"/>
            <a:ext cx="1500198" cy="1217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Bookw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1084</TotalTime>
  <Words>330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Тема2</vt:lpstr>
      <vt:lpstr>Тема1</vt:lpstr>
      <vt:lpstr>1_Тема Office</vt:lpstr>
      <vt:lpstr>2_Тема Office</vt:lpstr>
      <vt:lpstr>1_Тема1</vt:lpstr>
      <vt:lpstr>2_Тема1</vt:lpstr>
      <vt:lpstr>3_Тема1</vt:lpstr>
      <vt:lpstr>МНОГО  ЕСТЬ  ПРОФЕССИЙ  РАЗНЫХ</vt:lpstr>
      <vt:lpstr>Что за чудо-чудеса.  Раз рука и два рука! Вот ладошка правая, вот ладошка левая. И скажу вам, не тая, руки всем нужны, друзья! Сильные руки не бросятся в драку. Добрые руки погладят собаку, Умные руки умеют  творить (рисовать, вырезать и лепить). Чуткие руки умеют дружить! </vt:lpstr>
      <vt:lpstr>НЕ ЗНАЕТ, КАК  НАДО ВЕСТИ СЕБЯ НА ЗАНЯТИЯХ …  ПРИШЁЛ К НАМ  НАУЧИТЬСЯ:  КАК  НАДО СЕБЯ ВЕСТИ, КАК  НАДО ВНИМАТЕЛЬНО СЛУШАТЬ, КАК ОТВЕЧАТЬ </vt:lpstr>
      <vt:lpstr>ПРАВДА или ВЫДУМКА  (если правильно- хлопаем в ладоши,  если нет - по коленям)  </vt:lpstr>
      <vt:lpstr>Много есть профессий разных.  Много всяких нужных дел.  Чем бы в жизни заниматься,  Что бы делать ТЫ хотел?  Иль летать над облаками,  Или делать все руками,  Или строить, или шить,  Иль пожар водой тушить?                               А.Карамышев   </vt:lpstr>
      <vt:lpstr>     ТЫ КАТИСЬ ВЕСЁЛЫЙ МЯЧИК (3-5  раз)  быстро- быстро по рукам. У кого остался мячик, тот скорей ответит нам…   </vt:lpstr>
      <vt:lpstr>ИГРА «УГАДАЙ ПРОФЕССИЮ» хоровые ответы?</vt:lpstr>
      <vt:lpstr>ДОКТОРА  БЫВАЮТ  РАЗНЫЕ </vt:lpstr>
      <vt:lpstr>ЕСТЬ МНОГО РАЗНЫХ ДОКТОРОВ, ПРИДУТ НА ПОМОЩЬ  - ТОЛЬКО СВИСТНИ НО КОЛЬ НЕ ХОЧЕШЬ  ТЫ  БОЛЕТЬ –  ВЕДИ ЗДОРОВЫЙ ОБРАЗ ЖИЗНИ!!! </vt:lpstr>
      <vt:lpstr>Физкультминутка «Профессии»</vt:lpstr>
      <vt:lpstr>Буратино  очень понравилось у нас на занятии: узнал много нового, интересного. Услышал о разных профессиях, о  том что доктора бывают разные; о  ЗОЖ.  Научили Буратино быть внимательным, не выкрикивать, не перебивать.    Буратино подвижный , спортивный мальчик.  ДАВАЙТЕ  НАРИСУЕМ , как СПОРТОМ  ЗАНИМАЕМСЯ   и подарим ему. </vt:lpstr>
      <vt:lpstr>КАК МЫ СПОРТОМ ЗАНИМАЕМСЯ творческая мастерская</vt:lpstr>
      <vt:lpstr>Здорово сегодня играли,   вам понравилось? Буратино прощается с вами, пора домой; обещает ещё прийти. </vt:lpstr>
      <vt:lpstr>РЕСУРСЫ  И ГИПЕРССЫЛКИ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  ЕСТЬ  ПРОФЕССИЙ  РАЗНЫХ</dc:title>
  <dc:creator>admin</dc:creator>
  <cp:lastModifiedBy>admin</cp:lastModifiedBy>
  <cp:revision>81</cp:revision>
  <dcterms:created xsi:type="dcterms:W3CDTF">2022-04-09T14:05:17Z</dcterms:created>
  <dcterms:modified xsi:type="dcterms:W3CDTF">2022-04-10T17:23:05Z</dcterms:modified>
</cp:coreProperties>
</file>