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9" r:id="rId9"/>
    <p:sldId id="268" r:id="rId10"/>
    <p:sldId id="266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4847-7FD0-4D1E-B993-A033ACA28D3E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1B95-BFBD-434F-B448-A93A13352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4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4847-7FD0-4D1E-B993-A033ACA28D3E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1B95-BFBD-434F-B448-A93A13352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9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4847-7FD0-4D1E-B993-A033ACA28D3E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1B95-BFBD-434F-B448-A93A13352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65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4847-7FD0-4D1E-B993-A033ACA28D3E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1B95-BFBD-434F-B448-A93A13352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75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4847-7FD0-4D1E-B993-A033ACA28D3E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1B95-BFBD-434F-B448-A93A13352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68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4847-7FD0-4D1E-B993-A033ACA28D3E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1B95-BFBD-434F-B448-A93A13352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72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4847-7FD0-4D1E-B993-A033ACA28D3E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1B95-BFBD-434F-B448-A93A13352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31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4847-7FD0-4D1E-B993-A033ACA28D3E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1B95-BFBD-434F-B448-A93A13352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4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4847-7FD0-4D1E-B993-A033ACA28D3E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1B95-BFBD-434F-B448-A93A13352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4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4847-7FD0-4D1E-B993-A033ACA28D3E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1B95-BFBD-434F-B448-A93A13352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68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4847-7FD0-4D1E-B993-A033ACA28D3E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1B95-BFBD-434F-B448-A93A13352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99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D4847-7FD0-4D1E-B993-A033ACA28D3E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01B95-BFBD-434F-B448-A93A13352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87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281754"/>
            <a:ext cx="70454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Комплекс упражнений </a:t>
            </a:r>
          </a:p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«сухому» плаванию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56765" y="4542391"/>
            <a:ext cx="353218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Николаева Т.Г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МБДОУ «Детский сад </a:t>
            </a:r>
          </a:p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№37 «Искорка»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67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251438"/>
              </p:ext>
            </p:extLst>
          </p:nvPr>
        </p:nvGraphicFramePr>
        <p:xfrm>
          <a:off x="8032630" y="262031"/>
          <a:ext cx="3802811" cy="2194560"/>
        </p:xfrm>
        <a:graphic>
          <a:graphicData uri="http://schemas.openxmlformats.org/drawingml/2006/table">
            <a:tbl>
              <a:tblPr/>
              <a:tblGrid>
                <a:gridCol w="3802811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И.п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.- лёжа на спине, руки вверх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 одновременно поднимаем руки и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ноги (вдох носом, выдох ртом)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2-и.п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(4р.)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032630" y="3219149"/>
            <a:ext cx="31112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И.п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.- лёжа на спине. Одна рука на животе, другая на груди. Диафрагмальное дыхание (4р.)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7"/>
          <a:stretch/>
        </p:blipFill>
        <p:spPr>
          <a:xfrm>
            <a:off x="1351471" y="1276711"/>
            <a:ext cx="5918743" cy="333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130299"/>
              </p:ext>
            </p:extLst>
          </p:nvPr>
        </p:nvGraphicFramePr>
        <p:xfrm>
          <a:off x="6314536" y="968055"/>
          <a:ext cx="5574100" cy="5208458"/>
        </p:xfrm>
        <a:graphic>
          <a:graphicData uri="http://schemas.openxmlformats.org/drawingml/2006/table">
            <a:tbl>
              <a:tblPr/>
              <a:tblGrid>
                <a:gridCol w="5574100"/>
              </a:tblGrid>
              <a:tr h="5208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Игра.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«4-Стихии».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Играющие стоят по кругу.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слово «Земля»- все дети выполняют круговые движение рук. </a:t>
                      </a: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слово «Вода»- винт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слово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«Воздух» - поплавок. </a:t>
                      </a: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слово «Огонь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 - задержка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дыхания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(Кто не правильно выполняет,</a:t>
                      </a:r>
                      <a:r>
                        <a:rPr lang="ru-RU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тот выходит из игры)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Построение подведение итогов.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57053" y="191640"/>
            <a:ext cx="4477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Заключительная часть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06" y="2625449"/>
            <a:ext cx="2741239" cy="2055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1" r="8176" b="30315"/>
          <a:stretch/>
        </p:blipFill>
        <p:spPr>
          <a:xfrm>
            <a:off x="1643105" y="4824710"/>
            <a:ext cx="3927893" cy="18222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0" r="14989" b="4806"/>
          <a:stretch/>
        </p:blipFill>
        <p:spPr>
          <a:xfrm>
            <a:off x="2281753" y="919746"/>
            <a:ext cx="2545707" cy="15623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0" y="2625449"/>
            <a:ext cx="2742323" cy="205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04231" y="234457"/>
            <a:ext cx="6128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Подготовительная часть</a:t>
            </a:r>
            <a:endParaRPr lang="ru-RU" sz="3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755604"/>
              </p:ext>
            </p:extLst>
          </p:nvPr>
        </p:nvGraphicFramePr>
        <p:xfrm>
          <a:off x="485659" y="1200547"/>
          <a:ext cx="4372778" cy="182880"/>
        </p:xfrm>
        <a:graphic>
          <a:graphicData uri="http://schemas.openxmlformats.org/drawingml/2006/table">
            <a:tbl>
              <a:tblPr/>
              <a:tblGrid>
                <a:gridCol w="4372778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136393"/>
              </p:ext>
            </p:extLst>
          </p:nvPr>
        </p:nvGraphicFramePr>
        <p:xfrm>
          <a:off x="6813747" y="1030055"/>
          <a:ext cx="5128537" cy="5012966"/>
        </p:xfrm>
        <a:graphic>
          <a:graphicData uri="http://schemas.openxmlformats.org/drawingml/2006/table">
            <a:tbl>
              <a:tblPr/>
              <a:tblGrid>
                <a:gridCol w="5128537"/>
              </a:tblGrid>
              <a:tr h="5012966"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Построение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приветствие, объяснение, задач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занятия</a:t>
                      </a:r>
                    </a:p>
                    <a:p>
                      <a:pPr marL="342900" indent="-342900" algn="l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Ходьба (30 сек)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</a:t>
                      </a:r>
                      <a:r>
                        <a:rPr lang="ru-RU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Ходьба</a:t>
                      </a:r>
                      <a:r>
                        <a:rPr lang="ru-RU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 высоким подниманием бедра (30 сек)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ru-RU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«Цапля ходит по воде, и мечтает о еде. Выше ноги поднимай и как цапля не зевай»</a:t>
                      </a: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36" y="1115245"/>
            <a:ext cx="4137053" cy="48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58366"/>
              </p:ext>
            </p:extLst>
          </p:nvPr>
        </p:nvGraphicFramePr>
        <p:xfrm>
          <a:off x="7722079" y="716068"/>
          <a:ext cx="4286721" cy="2194560"/>
        </p:xfrm>
        <a:graphic>
          <a:graphicData uri="http://schemas.openxmlformats.org/drawingml/2006/table">
            <a:tbl>
              <a:tblPr/>
              <a:tblGrid>
                <a:gridCol w="4286721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ОРУ – на месте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И.п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.- основная стойка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 поднять руки через стороны вверх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(вдох носом)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2-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и.п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руки опустить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3-4- то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 (выдох</a:t>
                      </a: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ртом) 4р.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13858"/>
              </p:ext>
            </p:extLst>
          </p:nvPr>
        </p:nvGraphicFramePr>
        <p:xfrm>
          <a:off x="7905279" y="3626696"/>
          <a:ext cx="4286721" cy="2194560"/>
        </p:xfrm>
        <a:graphic>
          <a:graphicData uri="http://schemas.openxmlformats.org/drawingml/2006/table">
            <a:tbl>
              <a:tblPr/>
              <a:tblGrid>
                <a:gridCol w="4286721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И.п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.-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о.с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indent="-457200" algn="l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левая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нога назад руки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вверх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(прогнувшись назад, смотрим вверх, вдох)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2-И.п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(выдох)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3-4-тоже с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правой (4р)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38" y="447786"/>
            <a:ext cx="4934375" cy="537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684774"/>
              </p:ext>
            </p:extLst>
          </p:nvPr>
        </p:nvGraphicFramePr>
        <p:xfrm>
          <a:off x="7256252" y="453422"/>
          <a:ext cx="4544684" cy="2194560"/>
        </p:xfrm>
        <a:graphic>
          <a:graphicData uri="http://schemas.openxmlformats.org/drawingml/2006/table">
            <a:tbl>
              <a:tblPr/>
              <a:tblGrid>
                <a:gridCol w="4544684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И.п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.-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о.с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руки опущены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1-3круговые движения рук вперёд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4-И.п.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5-7-тоже назад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8-И.п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(4р. Руки прямые, смотрим вперед)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658347"/>
              </p:ext>
            </p:extLst>
          </p:nvPr>
        </p:nvGraphicFramePr>
        <p:xfrm>
          <a:off x="7256252" y="3670538"/>
          <a:ext cx="4544684" cy="1828800"/>
        </p:xfrm>
        <a:graphic>
          <a:graphicData uri="http://schemas.openxmlformats.org/drawingml/2006/table">
            <a:tbl>
              <a:tblPr/>
              <a:tblGrid>
                <a:gridCol w="4544684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И.п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.- тоже руки за спину в замок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1-поднятся на носки, руки отвести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назад (вдох)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2-И.п.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(выдох)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3-4-тоже 4р.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68" y="634272"/>
            <a:ext cx="4524026" cy="505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9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123201"/>
              </p:ext>
            </p:extLst>
          </p:nvPr>
        </p:nvGraphicFramePr>
        <p:xfrm>
          <a:off x="1479035" y="408141"/>
          <a:ext cx="4492924" cy="1828800"/>
        </p:xfrm>
        <a:graphic>
          <a:graphicData uri="http://schemas.openxmlformats.org/drawingml/2006/table">
            <a:tbl>
              <a:tblPr/>
              <a:tblGrid>
                <a:gridCol w="4492924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И.п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.- руки на поясе, ноги на ширине плеч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1-голову повернули на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лево (вдох)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2-И.п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(выдох)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3-4-тоже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право 4р.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662214"/>
              </p:ext>
            </p:extLst>
          </p:nvPr>
        </p:nvGraphicFramePr>
        <p:xfrm>
          <a:off x="7773839" y="4231261"/>
          <a:ext cx="3975340" cy="1828800"/>
        </p:xfrm>
        <a:graphic>
          <a:graphicData uri="http://schemas.openxmlformats.org/drawingml/2006/table">
            <a:tbl>
              <a:tblPr/>
              <a:tblGrid>
                <a:gridCol w="397534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И.п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.- основная стойка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1-руки в стороны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2-руки вперёд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3-наклон вниз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4-и.п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(4р)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45" y="2563664"/>
            <a:ext cx="4635905" cy="3541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6" y="257179"/>
            <a:ext cx="3725424" cy="395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7"/>
            <a:ext cx="12192000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576403"/>
              </p:ext>
            </p:extLst>
          </p:nvPr>
        </p:nvGraphicFramePr>
        <p:xfrm>
          <a:off x="631166" y="136384"/>
          <a:ext cx="10515600" cy="426720"/>
        </p:xfrm>
        <a:graphic>
          <a:graphicData uri="http://schemas.openxmlformats.org/drawingml/2006/table">
            <a:tbl>
              <a:tblPr/>
              <a:tblGrid>
                <a:gridCol w="105156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u="sng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Основная часть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988793"/>
              </p:ext>
            </p:extLst>
          </p:nvPr>
        </p:nvGraphicFramePr>
        <p:xfrm>
          <a:off x="1469695" y="710505"/>
          <a:ext cx="5045016" cy="1828800"/>
        </p:xfrm>
        <a:graphic>
          <a:graphicData uri="http://schemas.openxmlformats.org/drawingml/2006/table">
            <a:tbl>
              <a:tblPr/>
              <a:tblGrid>
                <a:gridCol w="5045016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И.п</a:t>
                      </a:r>
                      <a:r>
                        <a:rPr lang="ru-RU" sz="24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.- лёжа на спине, руки вдоль тела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1-согнуть обе ноги, поднять голову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2-обхватить руками колени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3-7-покачаться вперёд – назад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8-и.п</a:t>
                      </a:r>
                      <a:r>
                        <a:rPr lang="ru-RU" sz="2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(4р.)</a:t>
                      </a:r>
                      <a:endParaRPr lang="ru-RU" sz="2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221747" y="4167903"/>
            <a:ext cx="47315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И.п</a:t>
            </a:r>
            <a:r>
              <a:rPr lang="ru-RU" sz="2400" dirty="0" smtClean="0"/>
              <a:t>.- полулёжа на спине упор на предплечья</a:t>
            </a:r>
          </a:p>
          <a:p>
            <a:r>
              <a:rPr lang="ru-RU" sz="2400" dirty="0" smtClean="0"/>
              <a:t>Работать ногами, как при плавании «кролем» (30 сек)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524" y="563104"/>
            <a:ext cx="1924452" cy="3246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74" y="563104"/>
            <a:ext cx="2254267" cy="32467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197" y="3454462"/>
            <a:ext cx="4382570" cy="280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812618"/>
              </p:ext>
            </p:extLst>
          </p:nvPr>
        </p:nvGraphicFramePr>
        <p:xfrm>
          <a:off x="7595558" y="520823"/>
          <a:ext cx="4596442" cy="1828800"/>
        </p:xfrm>
        <a:graphic>
          <a:graphicData uri="http://schemas.openxmlformats.org/drawingml/2006/table">
            <a:tbl>
              <a:tblPr/>
              <a:tblGrid>
                <a:gridCol w="4596442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И.п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.- лёжа на спине, руки за голову, ноги прямые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(вдох)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 махом рук сесть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2- наклон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вперёд (выдох)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3-4 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тоже (4р.)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371039"/>
              </p:ext>
            </p:extLst>
          </p:nvPr>
        </p:nvGraphicFramePr>
        <p:xfrm>
          <a:off x="7595558" y="3429000"/>
          <a:ext cx="3860267" cy="1828800"/>
        </p:xfrm>
        <a:graphic>
          <a:graphicData uri="http://schemas.openxmlformats.org/drawingml/2006/table">
            <a:tbl>
              <a:tblPr/>
              <a:tblGrid>
                <a:gridCol w="3860267"/>
              </a:tblGrid>
              <a:tr h="457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И.п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.- лёжа на спине, руки  за голову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1-3- подтягивать руки и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ноги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4- </a:t>
                      </a: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и.п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расслабить мышцы (4р.)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36" y="520823"/>
            <a:ext cx="3911720" cy="521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97657"/>
              </p:ext>
            </p:extLst>
          </p:nvPr>
        </p:nvGraphicFramePr>
        <p:xfrm>
          <a:off x="7446034" y="434559"/>
          <a:ext cx="4303143" cy="2194560"/>
        </p:xfrm>
        <a:graphic>
          <a:graphicData uri="http://schemas.openxmlformats.org/drawingml/2006/table">
            <a:tbl>
              <a:tblPr/>
              <a:tblGrid>
                <a:gridCol w="4303143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И.п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.- лёжа на спине руки вдоль туловища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1-руки в стороны и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ноги («Морская звезда»)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2-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и.п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3-4-тоже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070658"/>
              </p:ext>
            </p:extLst>
          </p:nvPr>
        </p:nvGraphicFramePr>
        <p:xfrm>
          <a:off x="7446034" y="3063678"/>
          <a:ext cx="4096109" cy="1828800"/>
        </p:xfrm>
        <a:graphic>
          <a:graphicData uri="http://schemas.openxmlformats.org/drawingml/2006/table">
            <a:tbl>
              <a:tblPr/>
              <a:tblGrid>
                <a:gridCol w="4096109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И.п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.-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лёжа на животе,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руки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вытянуть</a:t>
                      </a: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вперед,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</a:t>
                      </a: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одновременно поднять руки и ноги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2-и.п. (4р)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9"/>
          <a:stretch/>
        </p:blipFill>
        <p:spPr>
          <a:xfrm>
            <a:off x="1127186" y="1009708"/>
            <a:ext cx="6152071" cy="388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228802"/>
              </p:ext>
            </p:extLst>
          </p:nvPr>
        </p:nvGraphicFramePr>
        <p:xfrm>
          <a:off x="7169989" y="296536"/>
          <a:ext cx="4613694" cy="2194560"/>
        </p:xfrm>
        <a:graphic>
          <a:graphicData uri="http://schemas.openxmlformats.org/drawingml/2006/table">
            <a:tbl>
              <a:tblPr/>
              <a:tblGrid>
                <a:gridCol w="4613694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И.п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.- лёжа на животе, руки за спину в замок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1-поднять грудь, руки отвести назад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(вдох)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2-и.п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(выдох)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3-4- тоже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(4р.)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930522"/>
              </p:ext>
            </p:extLst>
          </p:nvPr>
        </p:nvGraphicFramePr>
        <p:xfrm>
          <a:off x="7169989" y="3718923"/>
          <a:ext cx="4147868" cy="1463040"/>
        </p:xfrm>
        <a:graphic>
          <a:graphicData uri="http://schemas.openxmlformats.org/drawingml/2006/table">
            <a:tbl>
              <a:tblPr/>
              <a:tblGrid>
                <a:gridCol w="4147868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И.п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.- лёжа на животе, руки впереди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Имитировать работу ног «кролем»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(30 сек)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r="10111" b="26381"/>
          <a:stretch/>
        </p:blipFill>
        <p:spPr>
          <a:xfrm>
            <a:off x="2269473" y="296536"/>
            <a:ext cx="4168116" cy="25640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" t="22223" r="7233" b="29136"/>
          <a:stretch/>
        </p:blipFill>
        <p:spPr>
          <a:xfrm>
            <a:off x="1787661" y="3718923"/>
            <a:ext cx="4974011" cy="199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1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520</Words>
  <Application>Microsoft Office PowerPoint</Application>
  <PresentationFormat>Произвольный</PresentationFormat>
  <Paragraphs>79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 Николаева</cp:lastModifiedBy>
  <cp:revision>22</cp:revision>
  <dcterms:created xsi:type="dcterms:W3CDTF">2020-11-15T08:07:22Z</dcterms:created>
  <dcterms:modified xsi:type="dcterms:W3CDTF">2022-03-27T05:02:34Z</dcterms:modified>
</cp:coreProperties>
</file>