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68" r:id="rId7"/>
    <p:sldId id="271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0000FF"/>
    <a:srgbClr val="D60093"/>
    <a:srgbClr val="004F8A"/>
    <a:srgbClr val="0060A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F55E6-22C9-4A27-8AB6-FF4F10B9775A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D9C3-DA41-408D-81D2-2CC22AEE8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7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4D9C3-DA41-408D-81D2-2CC22AEE8B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4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56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3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8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05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89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3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5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4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1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8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1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7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2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5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7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9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91ADCE-EFBD-4AA6-A846-207696500403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2E454F-671A-41F7-A7AB-F4F32D317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31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6774" y="659423"/>
            <a:ext cx="8001000" cy="211015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Формирование элементарных математических представлений у детей раннего возраста средствами дидактических игр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8"/>
            <a:ext cx="6400800" cy="1440310"/>
          </a:xfrm>
        </p:spPr>
        <p:txBody>
          <a:bodyPr/>
          <a:lstStyle/>
          <a:p>
            <a:r>
              <a:rPr lang="ru-RU" dirty="0" smtClean="0"/>
              <a:t>Исполнитель:</a:t>
            </a:r>
          </a:p>
          <a:p>
            <a:r>
              <a:rPr lang="ru-RU" dirty="0" err="1" smtClean="0"/>
              <a:t>Лапаева</a:t>
            </a:r>
            <a:r>
              <a:rPr lang="ru-RU" dirty="0" smtClean="0"/>
              <a:t> Алла Александровна, воспитатель МБДОУ «Детский сад № 7 «Ладушки»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0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21" y="70338"/>
            <a:ext cx="5757494" cy="43170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54567" y="2228850"/>
            <a:ext cx="6056434" cy="43170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0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21" y="70338"/>
            <a:ext cx="6056434" cy="43170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54567" y="2228850"/>
            <a:ext cx="6056434" cy="43170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1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21" y="70338"/>
            <a:ext cx="6056434" cy="43170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54567" y="2228850"/>
            <a:ext cx="6056434" cy="43170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0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293" y="1230923"/>
            <a:ext cx="21892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00518E"/>
                </a:solidFill>
              </a:rPr>
              <a:t>Вторая  </a:t>
            </a:r>
            <a:r>
              <a:rPr lang="ru-RU" b="1" i="1" dirty="0">
                <a:solidFill>
                  <a:srgbClr val="00518E"/>
                </a:solidFill>
              </a:rPr>
              <a:t>группа.</a:t>
            </a:r>
            <a:r>
              <a:rPr lang="ru-RU" dirty="0">
                <a:solidFill>
                  <a:srgbClr val="00518E"/>
                </a:solidFill>
              </a:rPr>
              <a:t> </a:t>
            </a:r>
            <a:endParaRPr lang="ru-RU" dirty="0" smtClean="0">
              <a:solidFill>
                <a:srgbClr val="00518E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518E"/>
                </a:solidFill>
              </a:rPr>
              <a:t>Игры на ознакомление с величиной.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3750" y="1371599"/>
            <a:ext cx="5524501" cy="44225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1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293" y="1230923"/>
            <a:ext cx="21892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00518E"/>
                </a:solidFill>
              </a:rPr>
              <a:t>Третья </a:t>
            </a:r>
            <a:r>
              <a:rPr lang="ru-RU" b="1" i="1" dirty="0">
                <a:solidFill>
                  <a:srgbClr val="00518E"/>
                </a:solidFill>
              </a:rPr>
              <a:t>группа.</a:t>
            </a:r>
            <a:r>
              <a:rPr lang="ru-RU" dirty="0">
                <a:solidFill>
                  <a:srgbClr val="00518E"/>
                </a:solidFill>
              </a:rPr>
              <a:t> </a:t>
            </a:r>
            <a:endParaRPr lang="ru-RU" dirty="0" smtClean="0">
              <a:solidFill>
                <a:srgbClr val="00518E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518E"/>
                </a:solidFill>
              </a:rPr>
              <a:t>Игры на ориентировку в пространстве.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3750" y="1371599"/>
            <a:ext cx="5524501" cy="44225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4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293" y="1230923"/>
            <a:ext cx="218928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00518E"/>
                </a:solidFill>
              </a:rPr>
              <a:t>Четвертая </a:t>
            </a:r>
            <a:r>
              <a:rPr lang="ru-RU" b="1" i="1" dirty="0">
                <a:solidFill>
                  <a:srgbClr val="00518E"/>
                </a:solidFill>
              </a:rPr>
              <a:t>группа.</a:t>
            </a:r>
            <a:r>
              <a:rPr lang="ru-RU" dirty="0">
                <a:solidFill>
                  <a:srgbClr val="00518E"/>
                </a:solidFill>
              </a:rPr>
              <a:t> </a:t>
            </a:r>
            <a:endParaRPr lang="ru-RU" dirty="0" smtClean="0">
              <a:solidFill>
                <a:srgbClr val="00518E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518E"/>
                </a:solidFill>
              </a:rPr>
              <a:t>Игры на развитие психических процессов (память, внимание, речь, мышление).</a:t>
            </a:r>
            <a:endParaRPr lang="ru-RU" b="1" dirty="0" smtClean="0">
              <a:solidFill>
                <a:srgbClr val="00518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2782" y="312319"/>
            <a:ext cx="4799134" cy="350392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44838" y="2882604"/>
            <a:ext cx="4799134" cy="35039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7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3458"/>
            <a:ext cx="1204943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b="1" u="sng" dirty="0" smtClean="0">
                <a:solidFill>
                  <a:srgbClr val="00518E"/>
                </a:solidFill>
              </a:rPr>
              <a:t>Результат</a:t>
            </a:r>
            <a:r>
              <a:rPr lang="ru-RU" b="1" dirty="0" smtClean="0">
                <a:solidFill>
                  <a:srgbClr val="00518E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518E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>
                <a:solidFill>
                  <a:srgbClr val="00518E"/>
                </a:solidFill>
              </a:rPr>
              <a:t>результате целенаправленной работы по формированию элементарных математических представлений у детей раннего возраста средствами дидактических игр наблюдается положительная динамика в развитии познавательных способностей.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518E"/>
                </a:solidFill>
              </a:rPr>
              <a:t>	Благодаря </a:t>
            </a:r>
            <a:r>
              <a:rPr lang="ru-RU" dirty="0">
                <a:solidFill>
                  <a:srgbClr val="00518E"/>
                </a:solidFill>
              </a:rPr>
              <a:t>включению дидактических игр в образовательный процесс идет углубление и обобщение знаний у детей, развиваются их познавательные способности, активизируются психические процессы (внимание, память, мышление, речь).  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518E"/>
                </a:solidFill>
              </a:rPr>
              <a:t>	Малыши </a:t>
            </a:r>
            <a:r>
              <a:rPr lang="ru-RU" dirty="0">
                <a:solidFill>
                  <a:srgbClr val="00518E"/>
                </a:solidFill>
              </a:rPr>
              <a:t>знают и умеют находить заданный предмет по нескольким признакам (цвету, форме, размеру, высоте); умеют различать предметы по размеру: длине, ширине, высоте; научились обследовать и группировать предметы по 1-2 свойствам; в процессе игры последовательно выполняют 2-3 шага игрового действия; используют дидактические игры математического содержания в самостоятельной деятельности.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518E"/>
                </a:solidFill>
              </a:rPr>
              <a:t>	Такой </a:t>
            </a:r>
            <a:r>
              <a:rPr lang="ru-RU" dirty="0">
                <a:solidFill>
                  <a:srgbClr val="00518E"/>
                </a:solidFill>
              </a:rPr>
              <a:t>подход создает благоприятные и эффективные условия для своевременного развития основ интеллектуальной деятельности воспитанников, их разносторонних способностей, развития логического мышления, речи</a:t>
            </a:r>
            <a:r>
              <a:rPr lang="ru-RU" dirty="0" smtClean="0">
                <a:solidFill>
                  <a:srgbClr val="00518E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9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9815" y="1881554"/>
            <a:ext cx="7605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518E"/>
                </a:solidFill>
              </a:rPr>
              <a:t>	«</a:t>
            </a:r>
            <a:r>
              <a:rPr lang="ru-RU" i="1" dirty="0">
                <a:solidFill>
                  <a:srgbClr val="00518E"/>
                </a:solidFill>
              </a:rPr>
              <a:t>Для ребенка игра – это самое серьезное дело. В игре раскрываются творческие способности личности. Без игры нет и не может быть полноценного умственного развития. Игра - это огромное светлое окно, через которое в духовный мир ребенка вливается живительный мире. Игра – это искра, зажигающая огонек пытливости и любознательности» </a:t>
            </a:r>
            <a:endParaRPr lang="ru-RU" i="1" dirty="0" smtClean="0">
              <a:solidFill>
                <a:srgbClr val="00518E"/>
              </a:solidFill>
            </a:endParaRPr>
          </a:p>
          <a:p>
            <a:endParaRPr lang="ru-RU" dirty="0">
              <a:solidFill>
                <a:srgbClr val="00518E"/>
              </a:solidFill>
            </a:endParaRPr>
          </a:p>
          <a:p>
            <a:pPr algn="r"/>
            <a:r>
              <a:rPr lang="ru-RU" i="1" dirty="0">
                <a:solidFill>
                  <a:srgbClr val="00518E"/>
                </a:solidFill>
              </a:rPr>
              <a:t>В</a:t>
            </a:r>
            <a:r>
              <a:rPr lang="ru-RU" i="1" dirty="0" smtClean="0">
                <a:solidFill>
                  <a:srgbClr val="00518E"/>
                </a:solidFill>
              </a:rPr>
              <a:t>. А. Сухомлинский</a:t>
            </a:r>
            <a:endParaRPr lang="ru-RU" dirty="0">
              <a:solidFill>
                <a:srgbClr val="00518E"/>
              </a:solidFill>
            </a:endParaRPr>
          </a:p>
          <a:p>
            <a:endParaRPr lang="ru-RU" dirty="0">
              <a:solidFill>
                <a:srgbClr val="005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7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815" y="1881554"/>
            <a:ext cx="7605346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D60093"/>
                </a:solidFill>
              </a:rPr>
              <a:t>ЦЕЛЬ:    </a:t>
            </a:r>
          </a:p>
          <a:p>
            <a:pPr lvl="2">
              <a:lnSpc>
                <a:spcPct val="150000"/>
              </a:lnSpc>
            </a:pPr>
            <a:r>
              <a:rPr lang="ru-RU" b="1" i="1" dirty="0" smtClean="0">
                <a:solidFill>
                  <a:srgbClr val="D60093"/>
                </a:solidFill>
              </a:rPr>
              <a:t>ФОРМИРОВАНИЕ ЭЛЕМЕНТАРНЫХ МАТЕМАТИЧЕСКИХ ПРЕДСТАВЛЕНИЙ У ДЕТЕЙ РАННЕГО ВОЗРАСТА СРЕДСТВАМИ ДИДАКТИЧЕСКИХ ИГР.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1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24" y="175846"/>
            <a:ext cx="1006719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518E"/>
                </a:solidFill>
              </a:rPr>
              <a:t>Задачи  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518E"/>
                </a:solidFill>
              </a:rPr>
              <a:t>создать </a:t>
            </a:r>
            <a:r>
              <a:rPr lang="ru-RU" dirty="0">
                <a:solidFill>
                  <a:srgbClr val="00518E"/>
                </a:solidFill>
              </a:rPr>
              <a:t>условия, способствующие освоению детьми свойств предметов и отношений между ними в повседневной детской деятельности, в процессе игр и практических действий</a:t>
            </a:r>
            <a:r>
              <a:rPr lang="ru-RU" dirty="0" smtClean="0">
                <a:solidFill>
                  <a:srgbClr val="00518E"/>
                </a:solidFill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518E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518E"/>
                </a:solidFill>
              </a:rPr>
              <a:t>развивать любознательность и познавательную мотивацию у малышей</a:t>
            </a:r>
            <a:r>
              <a:rPr lang="ru-RU" dirty="0" smtClean="0">
                <a:solidFill>
                  <a:srgbClr val="00518E"/>
                </a:solidFill>
              </a:rPr>
              <a:t>;</a:t>
            </a:r>
          </a:p>
          <a:p>
            <a:pPr lvl="0"/>
            <a:endParaRPr lang="ru-RU" dirty="0">
              <a:solidFill>
                <a:srgbClr val="00518E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518E"/>
                </a:solidFill>
              </a:rPr>
              <a:t>формировать первичные представления о свойствах и отношениях объектов окружающего мира (форме, цвете, размере, количественных и пространственных отношениях</a:t>
            </a:r>
            <a:r>
              <a:rPr lang="ru-RU" dirty="0" smtClean="0">
                <a:solidFill>
                  <a:srgbClr val="00518E"/>
                </a:solidFill>
              </a:rPr>
              <a:t>);</a:t>
            </a:r>
          </a:p>
          <a:p>
            <a:pPr lvl="0"/>
            <a:endParaRPr lang="ru-RU" dirty="0">
              <a:solidFill>
                <a:srgbClr val="00518E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518E"/>
                </a:solidFill>
              </a:rPr>
              <a:t>поощрять детей в освоении и применении познавательных и речевых умений по выявлению свойств и отношений, речевых высказываний в процессе игрового сотрудничества.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5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1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87" y="175846"/>
            <a:ext cx="11901947" cy="653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00518E"/>
                </a:solidFill>
              </a:rPr>
              <a:t>Условия формирования элементарных математических представлений у детей раннего возраста   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518E"/>
                </a:solidFill>
              </a:rPr>
              <a:t>	Развивающая </a:t>
            </a:r>
            <a:r>
              <a:rPr lang="ru-RU" dirty="0">
                <a:solidFill>
                  <a:srgbClr val="00518E"/>
                </a:solidFill>
              </a:rPr>
              <a:t>предметно-пространственная среды, которая позволяет вовлекать детей в различные виды </a:t>
            </a:r>
            <a:r>
              <a:rPr lang="ru-RU" dirty="0" smtClean="0">
                <a:solidFill>
                  <a:srgbClr val="00518E"/>
                </a:solidFill>
              </a:rPr>
              <a:t>деятельности, </a:t>
            </a:r>
            <a:r>
              <a:rPr lang="ru-RU" dirty="0">
                <a:solidFill>
                  <a:srgbClr val="00518E"/>
                </a:solidFill>
              </a:rPr>
              <a:t>которая позволяет вовлекать детей в различные виды деятельности, создавать благоприятную обстановку для рассмотрения и усвоения различных элементарных математических признаков, явлений и зависимостей как в совместной образовательной, так и в самостоятельной деятельности</a:t>
            </a:r>
            <a:r>
              <a:rPr lang="ru-RU" dirty="0" smtClean="0">
                <a:solidFill>
                  <a:srgbClr val="00518E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rgbClr val="00518E"/>
                </a:solidFill>
              </a:rPr>
              <a:t>	Особая </a:t>
            </a:r>
            <a:r>
              <a:rPr lang="ru-RU" dirty="0">
                <a:solidFill>
                  <a:srgbClr val="00518E"/>
                </a:solidFill>
              </a:rPr>
              <a:t>роль отводится предметам, пособиям и играм, которые подталкивают ребёнка к мыслительной деятельности, учат сравнивать и различать, группировать и классифицировать, анализировать, выявлять существенные и несущественные признаки, устанавливать связь, моделировать. 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rgbClr val="00518E"/>
                </a:solidFill>
              </a:rPr>
              <a:t>	Малыши </a:t>
            </a:r>
            <a:r>
              <a:rPr lang="ru-RU" dirty="0">
                <a:solidFill>
                  <a:srgbClr val="00518E"/>
                </a:solidFill>
              </a:rPr>
              <a:t>свободно находят и используют разнообразные наборы однородных и неоднородных предметов, игрушек, различный природный, бросовый материал, пуговицы, ленты (разного цвета и размера), шнурки, шишки, желуди, различные палочки, камешки и т.д., которые успешно используются для упражнений  в сравнении и различии, группировании </a:t>
            </a:r>
            <a:r>
              <a:rPr lang="ru-RU" dirty="0" smtClean="0">
                <a:solidFill>
                  <a:srgbClr val="00518E"/>
                </a:solidFill>
              </a:rPr>
              <a:t>и классификации </a:t>
            </a:r>
            <a:r>
              <a:rPr lang="ru-RU" dirty="0">
                <a:solidFill>
                  <a:srgbClr val="00518E"/>
                </a:solidFill>
              </a:rPr>
              <a:t>предметов; демонстрационный материал (наборы однородных предметов и игрушек и их изображений (различной величины и цвета, модели геометрических фигур; раздаточный материал (панели-вкладыши, карточки для наложения и приложения предметов и их изображений, наборы лент, шнурков, пирамидки, счетные палочки (различной величины и цвета) и т.д. </a:t>
            </a:r>
          </a:p>
        </p:txBody>
      </p:sp>
    </p:spTree>
    <p:extLst>
      <p:ext uri="{BB962C8B-B14F-4D97-AF65-F5344CB8AC3E}">
        <p14:creationId xmlns:p14="http://schemas.microsoft.com/office/powerpoint/2010/main" val="209138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24" y="175846"/>
            <a:ext cx="1006719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518E"/>
                </a:solidFill>
              </a:rPr>
              <a:t>Условия формирования элементарных математических представлений у детей раннего возраста   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518E"/>
                </a:solidFill>
              </a:rPr>
              <a:t>эмоциональная, доброжелательная, увлекательная атмосфера </a:t>
            </a:r>
            <a:r>
              <a:rPr lang="ru-RU" dirty="0">
                <a:solidFill>
                  <a:srgbClr val="00518E"/>
                </a:solidFill>
              </a:rPr>
              <a:t>игры, которая заинтересовывает, побуждает действовать, думать, размышлять, высказываться, различать, квалифицировать, сравнивать, решать поставленную задачу. Развитию любознательности и познавательной мотивации способствует поддержание у воспитанников интереса к продолжению игры - радостная перспектива, что новая игра будет ещё </a:t>
            </a:r>
            <a:r>
              <a:rPr lang="ru-RU" dirty="0" smtClean="0">
                <a:solidFill>
                  <a:srgbClr val="00518E"/>
                </a:solidFill>
              </a:rPr>
              <a:t>интереснее;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518E"/>
                </a:solidFill>
              </a:rPr>
              <a:t>использование </a:t>
            </a:r>
            <a:r>
              <a:rPr lang="ru-RU" dirty="0">
                <a:solidFill>
                  <a:srgbClr val="00518E"/>
                </a:solidFill>
              </a:rPr>
              <a:t>дидактических и пальчиковых игр, стихов и </a:t>
            </a:r>
            <a:r>
              <a:rPr lang="ru-RU" dirty="0" smtClean="0">
                <a:solidFill>
                  <a:srgbClr val="00518E"/>
                </a:solidFill>
              </a:rPr>
              <a:t>сказок;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518E"/>
                </a:solidFill>
              </a:rPr>
              <a:t>возможность свободно перемещаться по всему групповому пространству в соответствии с </a:t>
            </a:r>
            <a:r>
              <a:rPr lang="ru-RU" dirty="0" smtClean="0">
                <a:solidFill>
                  <a:srgbClr val="00518E"/>
                </a:solidFill>
              </a:rPr>
              <a:t>потребностями детей.</a:t>
            </a:r>
            <a:endParaRPr lang="ru-RU" dirty="0">
              <a:solidFill>
                <a:srgbClr val="00518E"/>
              </a:solidFill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5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1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24" y="175846"/>
            <a:ext cx="1006719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518E"/>
                </a:solidFill>
              </a:rPr>
              <a:t>Принципы подбора дидактических игр для формирования элементарных математических представлений   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518E"/>
                </a:solidFill>
              </a:rPr>
              <a:t>- </a:t>
            </a:r>
            <a:r>
              <a:rPr lang="ru-RU" i="1" u="sng" dirty="0">
                <a:solidFill>
                  <a:srgbClr val="00518E"/>
                </a:solidFill>
              </a:rPr>
              <a:t>доступность</a:t>
            </a:r>
            <a:r>
              <a:rPr lang="ru-RU" dirty="0">
                <a:solidFill>
                  <a:srgbClr val="00518E"/>
                </a:solidFill>
              </a:rPr>
              <a:t> (учёт уровня развития детей и их интересов, их эмоционального состояния, предоставление возможности проявления активности при выборе деятельности, использование игровых приёмов, художественного слова, наглядности</a:t>
            </a:r>
            <a:r>
              <a:rPr lang="ru-RU" dirty="0" smtClean="0">
                <a:solidFill>
                  <a:srgbClr val="00518E"/>
                </a:solidFill>
              </a:rPr>
              <a:t>); </a:t>
            </a:r>
            <a:endParaRPr lang="ru-RU" dirty="0">
              <a:solidFill>
                <a:srgbClr val="00518E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518E"/>
                </a:solidFill>
              </a:rPr>
              <a:t>- </a:t>
            </a:r>
            <a:r>
              <a:rPr lang="ru-RU" i="1" u="sng" dirty="0">
                <a:solidFill>
                  <a:srgbClr val="00518E"/>
                </a:solidFill>
              </a:rPr>
              <a:t>последовательность и систематичность </a:t>
            </a:r>
            <a:r>
              <a:rPr lang="ru-RU" dirty="0">
                <a:solidFill>
                  <a:srgbClr val="00518E"/>
                </a:solidFill>
              </a:rPr>
              <a:t>(постепенное усложнение и повторяемость материала);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518E"/>
                </a:solidFill>
              </a:rPr>
              <a:t>- </a:t>
            </a:r>
            <a:r>
              <a:rPr lang="ru-RU" i="1" u="sng" dirty="0">
                <a:solidFill>
                  <a:srgbClr val="00518E"/>
                </a:solidFill>
              </a:rPr>
              <a:t>целенаправленность</a:t>
            </a:r>
            <a:r>
              <a:rPr lang="ru-RU" dirty="0">
                <a:solidFill>
                  <a:srgbClr val="00518E"/>
                </a:solidFill>
              </a:rPr>
              <a:t> (каждая конкретная задача должна быть подчинена единой цели).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5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9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24" y="175846"/>
            <a:ext cx="10067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518E"/>
                </a:solidFill>
              </a:rPr>
              <a:t>Группы дидактических игр по формированию элементарных математических представлений у детей раннего возраста:  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518E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00518E"/>
                </a:solidFill>
              </a:rPr>
              <a:t>Первая группа.</a:t>
            </a:r>
            <a:r>
              <a:rPr lang="ru-RU" dirty="0">
                <a:solidFill>
                  <a:srgbClr val="00518E"/>
                </a:solidFill>
              </a:rPr>
              <a:t> Игры, где закрепляются представления о цвете предмета, о его форме</a:t>
            </a:r>
            <a:r>
              <a:rPr lang="ru-RU" dirty="0" smtClean="0">
                <a:solidFill>
                  <a:srgbClr val="00518E"/>
                </a:solidFill>
              </a:rPr>
              <a:t>.</a:t>
            </a:r>
            <a:r>
              <a:rPr lang="ru-RU" dirty="0">
                <a:solidFill>
                  <a:srgbClr val="00518E"/>
                </a:solidFill>
              </a:rPr>
              <a:t> </a:t>
            </a:r>
            <a:endParaRPr lang="ru-RU" dirty="0" smtClean="0">
              <a:solidFill>
                <a:srgbClr val="00518E"/>
              </a:solidFill>
            </a:endParaRPr>
          </a:p>
          <a:p>
            <a:pPr>
              <a:lnSpc>
                <a:spcPct val="150000"/>
              </a:lnSpc>
            </a:pPr>
            <a:endParaRPr lang="ru-RU" sz="800" dirty="0" smtClean="0">
              <a:solidFill>
                <a:srgbClr val="00518E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00518E"/>
                </a:solidFill>
              </a:rPr>
              <a:t>Вторая </a:t>
            </a:r>
            <a:r>
              <a:rPr lang="ru-RU" b="1" i="1" dirty="0">
                <a:solidFill>
                  <a:srgbClr val="00518E"/>
                </a:solidFill>
              </a:rPr>
              <a:t>группа.</a:t>
            </a:r>
            <a:r>
              <a:rPr lang="ru-RU" dirty="0">
                <a:solidFill>
                  <a:srgbClr val="00518E"/>
                </a:solidFill>
              </a:rPr>
              <a:t> Игры на ознакомление с величиной. </a:t>
            </a:r>
            <a:endParaRPr lang="ru-RU" dirty="0" smtClean="0">
              <a:solidFill>
                <a:srgbClr val="00518E"/>
              </a:solidFill>
            </a:endParaRPr>
          </a:p>
          <a:p>
            <a:pPr>
              <a:lnSpc>
                <a:spcPct val="150000"/>
              </a:lnSpc>
            </a:pPr>
            <a:endParaRPr lang="ru-RU" sz="800" dirty="0" smtClean="0">
              <a:solidFill>
                <a:srgbClr val="00518E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00518E"/>
                </a:solidFill>
              </a:rPr>
              <a:t>Третья группа.</a:t>
            </a:r>
            <a:r>
              <a:rPr lang="ru-RU" dirty="0">
                <a:solidFill>
                  <a:srgbClr val="00518E"/>
                </a:solidFill>
              </a:rPr>
              <a:t> Игры на ориентировку в пространстве. </a:t>
            </a:r>
            <a:endParaRPr lang="ru-RU" dirty="0" smtClean="0">
              <a:solidFill>
                <a:srgbClr val="00518E"/>
              </a:solidFill>
            </a:endParaRPr>
          </a:p>
          <a:p>
            <a:pPr>
              <a:lnSpc>
                <a:spcPct val="150000"/>
              </a:lnSpc>
            </a:pPr>
            <a:endParaRPr lang="ru-RU" sz="800" dirty="0" smtClean="0">
              <a:solidFill>
                <a:srgbClr val="00518E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00518E"/>
                </a:solidFill>
              </a:rPr>
              <a:t>Четвертая группа.</a:t>
            </a:r>
            <a:r>
              <a:rPr lang="ru-RU" dirty="0">
                <a:solidFill>
                  <a:srgbClr val="00518E"/>
                </a:solidFill>
              </a:rPr>
              <a:t> Игры на развитие психических </a:t>
            </a:r>
            <a:r>
              <a:rPr lang="ru-RU" dirty="0" smtClean="0">
                <a:solidFill>
                  <a:srgbClr val="00518E"/>
                </a:solidFill>
              </a:rPr>
              <a:t>процессов.</a:t>
            </a:r>
            <a:endParaRPr lang="ru-RU" b="1" dirty="0" smtClean="0">
              <a:solidFill>
                <a:srgbClr val="005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293" y="1230923"/>
            <a:ext cx="218928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00518E"/>
                </a:solidFill>
              </a:rPr>
              <a:t>Первая </a:t>
            </a:r>
            <a:r>
              <a:rPr lang="ru-RU" b="1" i="1" dirty="0">
                <a:solidFill>
                  <a:srgbClr val="00518E"/>
                </a:solidFill>
              </a:rPr>
              <a:t>группа.</a:t>
            </a:r>
            <a:r>
              <a:rPr lang="ru-RU" dirty="0">
                <a:solidFill>
                  <a:srgbClr val="00518E"/>
                </a:solidFill>
              </a:rPr>
              <a:t> </a:t>
            </a:r>
            <a:endParaRPr lang="ru-RU" dirty="0" smtClean="0">
              <a:solidFill>
                <a:srgbClr val="00518E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518E"/>
                </a:solidFill>
              </a:rPr>
              <a:t>Игры</a:t>
            </a:r>
            <a:r>
              <a:rPr lang="ru-RU" dirty="0">
                <a:solidFill>
                  <a:srgbClr val="00518E"/>
                </a:solidFill>
              </a:rPr>
              <a:t>, где закрепляются представления о цвете предмета, о его форме</a:t>
            </a:r>
            <a:r>
              <a:rPr lang="ru-RU" dirty="0" smtClean="0">
                <a:solidFill>
                  <a:srgbClr val="00518E"/>
                </a:solidFill>
              </a:rPr>
              <a:t>.</a:t>
            </a:r>
            <a:r>
              <a:rPr lang="ru-RU" dirty="0">
                <a:solidFill>
                  <a:srgbClr val="00518E"/>
                </a:solidFill>
              </a:rPr>
              <a:t> </a:t>
            </a:r>
            <a:endParaRPr lang="ru-RU" dirty="0" smtClean="0">
              <a:solidFill>
                <a:srgbClr val="00518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0484" y="1230923"/>
            <a:ext cx="5524501" cy="44225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0508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216</TotalTime>
  <Words>304</Words>
  <Application>Microsoft Office PowerPoint</Application>
  <PresentationFormat>Произвольный</PresentationFormat>
  <Paragraphs>51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Формирование элементарных математических представлений у детей раннего возраста средствами дидактических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 у детей раннего возраста средствами дидактических игр</dc:title>
  <dc:creator>Пользователь</dc:creator>
  <cp:lastModifiedBy>Home</cp:lastModifiedBy>
  <cp:revision>14</cp:revision>
  <dcterms:created xsi:type="dcterms:W3CDTF">2019-04-10T14:04:00Z</dcterms:created>
  <dcterms:modified xsi:type="dcterms:W3CDTF">2022-03-20T13:14:02Z</dcterms:modified>
</cp:coreProperties>
</file>