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5" r:id="rId7"/>
    <p:sldId id="288" r:id="rId8"/>
    <p:sldId id="270" r:id="rId9"/>
    <p:sldId id="285" r:id="rId10"/>
    <p:sldId id="279" r:id="rId11"/>
    <p:sldId id="28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ru/search?q=%D0%94%D0%A3%D0%91" TargetMode="External"/><Relationship Id="rId3" Type="http://schemas.openxmlformats.org/officeDocument/2006/relationships/hyperlink" Target="https://mezhdurechensk-info.ru/memorial-shakhtjorskoj-slavy" TargetMode="External"/><Relationship Id="rId7" Type="http://schemas.openxmlformats.org/officeDocument/2006/relationships/hyperlink" Target="https://www.pngwing.com/ru/search?q=%D1%80%D1%8F%D0%B1%D0%B8%D0%BD%D0%B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wing.com/ru/search?q=%D0%91%D0%95%D0%A0%D0%95%D0%97%D0%90" TargetMode="External"/><Relationship Id="rId11" Type="http://schemas.openxmlformats.org/officeDocument/2006/relationships/hyperlink" Target="https://yandex.ru/search/?text=%D0%BA%D0%BE%D0%BD%D1%82%D1%83%D1%80%D1%8B+%D0%BB%D0%B8%D1%81%D1%82%D1%8C%D0%B5%D0%B2+%D0%B1%D0%B5%D1%80%D0%B5%D0%B7%D1%8B&amp;lr=237&amp;src=suggest_T" TargetMode="External"/><Relationship Id="rId5" Type="http://schemas.openxmlformats.org/officeDocument/2006/relationships/hyperlink" Target="https://mezhdurechensk-info.ru/vse-novosti/novosti/v-mezhdurechenske/2733-yuzhnyj-kuzbass-sdelal-podarok-gorodu" TargetMode="External"/><Relationship Id="rId10" Type="http://schemas.openxmlformats.org/officeDocument/2006/relationships/hyperlink" Target="https://www.pngwing.com/ru/search?q=%D0%96%D0%95%D0%9B%D0%A3%D0%94%D0%AC" TargetMode="External"/><Relationship Id="rId4" Type="http://schemas.openxmlformats.org/officeDocument/2006/relationships/hyperlink" Target="https://tur-ray.ru/mezhdurechensk-attractions.html" TargetMode="External"/><Relationship Id="rId9" Type="http://schemas.openxmlformats.org/officeDocument/2006/relationships/hyperlink" Target="https://www.pngwing.com/ru/search?q=%D0%95%D0%9B%D0%A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I:\&#1086;&#1090;&#1082;&#1088;&#1099;&#1090;&#1086;&#1077;\&#1044;&#1077;&#1090;.&#1040;&#1085;&#1089;&#1057;&#1086;&#1083;&#1085;&#1099;&#1096;&#1082;&#1086;%20-%20&#1057;%20&#1095;&#1077;&#1075;&#1086;%20&#1085;&#1072;&#1095;&#1080;&#1085;&#1072;&#1077;&#1090;&#1089;&#1103;%20&#1056;&#1086;&#1076;&#1080;&#1085;&#1072;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междура.jpg"/>
          <p:cNvPicPr>
            <a:picLocks noChangeAspect="1"/>
          </p:cNvPicPr>
          <p:nvPr/>
        </p:nvPicPr>
        <p:blipFill>
          <a:blip r:embed="rId2" cstate="print">
            <a:lum bright="5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00FF"/>
                </a:solidFill>
              </a:rPr>
              <a:t>ПРОГУЛКА ПО ГОРОДУ</a:t>
            </a:r>
            <a:endParaRPr lang="ru-RU" sz="5400" b="1" i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2096" y="5286388"/>
            <a:ext cx="3771904" cy="971560"/>
          </a:xfrm>
        </p:spPr>
        <p:txBody>
          <a:bodyPr>
            <a:normAutofit fontScale="70000" lnSpcReduction="20000"/>
          </a:bodyPr>
          <a:lstStyle/>
          <a:p>
            <a:pPr algn="r">
              <a:lnSpc>
                <a:spcPct val="114000"/>
              </a:lnSpc>
            </a:pPr>
            <a:r>
              <a:rPr lang="ru-RU" sz="2900" b="1" dirty="0" smtClean="0">
                <a:solidFill>
                  <a:srgbClr val="002060"/>
                </a:solidFill>
              </a:rPr>
              <a:t>Морозова Альбина Вадимовна</a:t>
            </a:r>
          </a:p>
          <a:p>
            <a:pPr algn="r">
              <a:lnSpc>
                <a:spcPct val="114000"/>
              </a:lnSpc>
            </a:pPr>
            <a:r>
              <a:rPr lang="ru-RU" sz="2900" b="1" i="1" dirty="0" smtClean="0">
                <a:solidFill>
                  <a:srgbClr val="002060"/>
                </a:solidFill>
              </a:rPr>
              <a:t>воспитатель</a:t>
            </a:r>
            <a:endParaRPr lang="ru-RU" sz="29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28"/>
            <a:ext cx="8786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«Детский сад №37 «Искорка»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6304002"/>
            <a:ext cx="2000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г. Междуреченск   -  2022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6" descr="fon-dlya-prezentacii-vesna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074" name="Picture 2" descr="I:\Скриншот 17-11-2022 001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642918"/>
            <a:ext cx="4391025" cy="56102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6" descr="fon-dlya-prezentacii-vesna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57242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РЕСУРСЫ  И  ГИПЕРССЫЛКИ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1472" y="1071546"/>
            <a:ext cx="79296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https://www.komandirovka.ru/sights/mezhdurechensk</a:t>
            </a:r>
            <a:r>
              <a:rPr lang="en-US" dirty="0" smtClean="0">
                <a:hlinkClick r:id="rId3"/>
              </a:rPr>
              <a:t>/</a:t>
            </a:r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571472" y="1428737"/>
            <a:ext cx="628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https://tur-ray.ru/mezhdurechensk-attractions.html</a:t>
            </a:r>
            <a:endParaRPr lang="ru-RU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472" y="1785926"/>
            <a:ext cx="6215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https://mezhdurechensk-info.ru/vse-novosti/novosti/v-mezhdurechenske/2733-yuzhnyj-kuzbass-sdelal-podarok-gorodu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714348" y="2643182"/>
            <a:ext cx="5072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6"/>
              </a:rPr>
              <a:t>БЕРЁЗА</a:t>
            </a:r>
            <a:endParaRPr lang="ru-RU" dirty="0" smtClean="0">
              <a:hlinkClick r:id="rId7"/>
            </a:endParaRPr>
          </a:p>
          <a:p>
            <a:r>
              <a:rPr lang="ru-RU" dirty="0" smtClean="0">
                <a:hlinkClick r:id="rId8"/>
              </a:rPr>
              <a:t>ДУБ</a:t>
            </a:r>
            <a:endParaRPr lang="ru-RU" dirty="0" smtClean="0">
              <a:hlinkClick r:id="rId7"/>
            </a:endParaRPr>
          </a:p>
          <a:p>
            <a:r>
              <a:rPr lang="ru-RU" dirty="0" smtClean="0">
                <a:hlinkClick r:id="rId9"/>
              </a:rPr>
              <a:t>ЕЛЬ</a:t>
            </a:r>
            <a:endParaRPr lang="ru-RU" dirty="0" smtClean="0">
              <a:hlinkClick r:id="rId7"/>
            </a:endParaRPr>
          </a:p>
          <a:p>
            <a:r>
              <a:rPr lang="ru-RU" dirty="0" smtClean="0">
                <a:hlinkClick r:id="rId10"/>
              </a:rPr>
              <a:t>ЖЁЛУДЬ</a:t>
            </a:r>
            <a:endParaRPr lang="ru-RU" dirty="0" smtClean="0"/>
          </a:p>
          <a:p>
            <a:r>
              <a:rPr lang="ru-RU" dirty="0" smtClean="0">
                <a:hlinkClick r:id="rId11"/>
              </a:rPr>
              <a:t>ЛИСТЬЯ</a:t>
            </a:r>
            <a:endParaRPr lang="ru-RU" dirty="0" smtClean="0">
              <a:hlinkClick r:id="rId7"/>
            </a:endParaRPr>
          </a:p>
          <a:p>
            <a:r>
              <a:rPr lang="ru-RU" dirty="0" smtClean="0">
                <a:hlinkClick r:id="rId7"/>
              </a:rPr>
              <a:t>РЯБИНА</a:t>
            </a:r>
          </a:p>
          <a:p>
            <a:r>
              <a:rPr lang="ru-RU" dirty="0" smtClean="0">
                <a:hlinkClick r:id="rId7"/>
              </a:rPr>
              <a:t>СОСНА</a:t>
            </a:r>
          </a:p>
          <a:p>
            <a:r>
              <a:rPr lang="ru-RU" dirty="0" smtClean="0">
                <a:hlinkClick r:id="rId7"/>
              </a:rPr>
              <a:t>ШИШКИ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ерб1.jpg"/>
          <p:cNvPicPr>
            <a:picLocks noChangeAspect="1"/>
          </p:cNvPicPr>
          <p:nvPr/>
        </p:nvPicPr>
        <p:blipFill>
          <a:blip r:embed="rId2" cstate="print"/>
          <a:srcRect l="25001" t="3750" r="29999" b="17499"/>
          <a:stretch>
            <a:fillRect/>
          </a:stretch>
        </p:blipFill>
        <p:spPr>
          <a:xfrm>
            <a:off x="7000892" y="357166"/>
            <a:ext cx="1357322" cy="15835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85728"/>
            <a:ext cx="2214578" cy="1143000"/>
          </a:xfrm>
        </p:spPr>
        <p:txBody>
          <a:bodyPr/>
          <a:lstStyle/>
          <a:p>
            <a:r>
              <a:rPr lang="ru-RU" sz="2800" b="1" dirty="0" smtClean="0"/>
              <a:t>ЦЕЛЬ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071678"/>
            <a:ext cx="7715304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Обобщать , конкретизировать знания детей о родном городе, как о частице Родины.</a:t>
            </a:r>
          </a:p>
          <a:p>
            <a:pPr algn="ctr">
              <a:buNone/>
            </a:pPr>
            <a:r>
              <a:rPr lang="ru-RU" b="1" dirty="0" smtClean="0"/>
              <a:t>ЗАДАЧИ:</a:t>
            </a:r>
          </a:p>
          <a:p>
            <a:r>
              <a:rPr lang="ru-RU" dirty="0" smtClean="0"/>
              <a:t>Продолжать накапливать знания о малой Родине, дать понятие определения;</a:t>
            </a:r>
          </a:p>
          <a:p>
            <a:r>
              <a:rPr lang="ru-RU" dirty="0" smtClean="0"/>
              <a:t>уметь рассказывать о  родном городе.</a:t>
            </a:r>
            <a:br>
              <a:rPr lang="ru-RU" dirty="0" smtClean="0"/>
            </a:br>
            <a:r>
              <a:rPr lang="ru-RU" dirty="0" smtClean="0"/>
              <a:t>Развивать умение отвечать на вопросы полным ответом, аргументировать его, используя предположения и рассуждения; высказывать свою точку зрения;  применять имеющиеся знания в дальнейшей деятельности.</a:t>
            </a:r>
            <a:br>
              <a:rPr lang="ru-RU" dirty="0" smtClean="0"/>
            </a:br>
            <a:r>
              <a:rPr lang="ru-RU" dirty="0" smtClean="0"/>
              <a:t>Воспитывать чувство гордости за свой город, стремление сделать его еще красивее. Воспитывать чувство товарищества, уважение к партнёрам и соперникам по игре. Закрепить  знания детей  о достопримечательностях, названия улиц своего города;</a:t>
            </a:r>
          </a:p>
          <a:p>
            <a:r>
              <a:rPr lang="ru-RU" dirty="0" smtClean="0"/>
              <a:t>Воспитание патриотического чувства  к малой Родине, чувства гордости за родной город, Родину.</a:t>
            </a:r>
            <a:endParaRPr lang="ru-RU" dirty="0"/>
          </a:p>
        </p:txBody>
      </p:sp>
      <p:pic>
        <p:nvPicPr>
          <p:cNvPr id="4" name="Рисунок 3" descr="Герб-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8729" y="1071546"/>
            <a:ext cx="3526543" cy="783338"/>
          </a:xfrm>
          <a:prstGeom prst="rect">
            <a:avLst/>
          </a:prstGeom>
        </p:spPr>
      </p:pic>
      <p:pic>
        <p:nvPicPr>
          <p:cNvPr id="5" name="Рисунок 4" descr="герб.jpg"/>
          <p:cNvPicPr>
            <a:picLocks noChangeAspect="1"/>
          </p:cNvPicPr>
          <p:nvPr/>
        </p:nvPicPr>
        <p:blipFill>
          <a:blip r:embed="rId4" cstate="print"/>
          <a:srcRect l="4943" t="5061" r="6081" b="79834"/>
          <a:stretch>
            <a:fillRect/>
          </a:stretch>
        </p:blipFill>
        <p:spPr>
          <a:xfrm>
            <a:off x="7072330" y="357166"/>
            <a:ext cx="1214446" cy="236143"/>
          </a:xfrm>
          <a:prstGeom prst="rect">
            <a:avLst/>
          </a:prstGeom>
        </p:spPr>
      </p:pic>
      <p:pic>
        <p:nvPicPr>
          <p:cNvPr id="17410" name="Picture 2" descr="Флаг города Междуреченска"/>
          <p:cNvPicPr>
            <a:picLocks noChangeAspect="1" noChangeArrowheads="1"/>
          </p:cNvPicPr>
          <p:nvPr/>
        </p:nvPicPr>
        <p:blipFill>
          <a:blip r:embed="rId5" cstate="print"/>
          <a:srcRect l="14999" r="17501" b="6251"/>
          <a:stretch>
            <a:fillRect/>
          </a:stretch>
        </p:blipFill>
        <p:spPr bwMode="auto">
          <a:xfrm>
            <a:off x="500034" y="214290"/>
            <a:ext cx="1928826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-dlya-prezentacii-vesna-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357158" y="3071810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/>
              <a:t>ОТВЕТИТЬ ХОЧЕШЬ – НЕ МЕШАЙ, А ЛУЧШЕ РУКУ ПОДНИМАЙ!</a:t>
            </a:r>
          </a:p>
          <a:p>
            <a:pPr>
              <a:buClr>
                <a:srgbClr val="F9AB6B"/>
              </a:buClr>
              <a:buFont typeface="Toon" pitchFamily="2" charset="0"/>
              <a:buChar char="E"/>
            </a:pPr>
            <a:endParaRPr lang="ru-RU" sz="2400" dirty="0" smtClean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/>
              <a:t>МЫ ДРУГ ДРУГУ ПОМОГАЕМ – НИКОГО НЕ ОБИЖАЕМ!</a:t>
            </a:r>
            <a:endParaRPr lang="ru-RU" sz="24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71670" y="5286388"/>
          <a:ext cx="4060825" cy="608013"/>
        </p:xfrm>
        <a:graphic>
          <a:graphicData uri="http://schemas.openxmlformats.org/presentationml/2006/ole">
            <p:oleObj spid="_x0000_s2052" name="Объект упаковщика для оболочки" showAsIcon="1" r:id="rId5" imgW="4064000" imgH="598311" progId="Package">
              <p:embed/>
            </p:oleObj>
          </a:graphicData>
        </a:graphic>
      </p:graphicFrame>
      <p:pic>
        <p:nvPicPr>
          <p:cNvPr id="6" name="Дет.АнсСолнышко - С чего начинается Родин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7000892" y="5715016"/>
            <a:ext cx="304800" cy="3048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225536"/>
          </a:xfrm>
        </p:spPr>
        <p:txBody>
          <a:bodyPr>
            <a:normAutofit/>
          </a:bodyPr>
          <a:lstStyle/>
          <a:p>
            <a:r>
              <a:rPr lang="ru-RU" dirty="0" smtClean="0"/>
              <a:t>ВСПОМНИМ  ПРАВИЛА!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6143644"/>
            <a:ext cx="4052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 чём эта песня?    Что такое РОДИНА?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-dlya-prezentacii-vesna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85728"/>
            <a:ext cx="3714776" cy="785818"/>
          </a:xfrm>
        </p:spPr>
        <p:txBody>
          <a:bodyPr/>
          <a:lstStyle/>
          <a:p>
            <a:r>
              <a:rPr lang="ru-RU" b="1" dirty="0" smtClean="0"/>
              <a:t>РАЗМИНКА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1287244"/>
            <a:ext cx="85725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000" dirty="0" smtClean="0"/>
              <a:t>Как называется наша планета? </a:t>
            </a:r>
            <a:r>
              <a:rPr lang="ru-RU" sz="2000" i="1" dirty="0" smtClean="0"/>
              <a:t>(Земля)</a:t>
            </a:r>
            <a:r>
              <a:rPr lang="ru-RU" sz="2000" dirty="0" smtClean="0"/>
              <a:t>. 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Как называется наша страна? </a:t>
            </a:r>
            <a:r>
              <a:rPr lang="ru-RU" sz="2000" i="1" dirty="0" smtClean="0"/>
              <a:t>(Россия)</a:t>
            </a:r>
            <a:r>
              <a:rPr lang="ru-RU" sz="2000" dirty="0" smtClean="0"/>
              <a:t>.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Как назовём жителей нашей страны? </a:t>
            </a:r>
            <a:r>
              <a:rPr lang="ru-RU" sz="2000" i="1" dirty="0" smtClean="0"/>
              <a:t>(россияне)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Как называется столица нашей Родины? </a:t>
            </a:r>
            <a:r>
              <a:rPr lang="ru-RU" sz="2000" i="1" dirty="0" smtClean="0"/>
              <a:t>(Москва)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Сколько цветов у Российского флага?</a:t>
            </a:r>
            <a:r>
              <a:rPr lang="ru-RU" sz="2000" i="1" dirty="0" smtClean="0"/>
              <a:t>(3: красный, синий, белый)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Как можно назвать по –другому трёхцветный флаг?</a:t>
            </a:r>
            <a:r>
              <a:rPr lang="ru-RU" sz="2000" i="1" dirty="0" smtClean="0"/>
              <a:t> (</a:t>
            </a:r>
            <a:r>
              <a:rPr lang="ru-RU" sz="2000" i="1" dirty="0" err="1" smtClean="0"/>
              <a:t>триколор</a:t>
            </a:r>
            <a:r>
              <a:rPr lang="ru-RU" sz="2000" i="1" dirty="0" smtClean="0"/>
              <a:t>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Самый главный человек нашей страны?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Кто управляет нашей страной? </a:t>
            </a:r>
            <a:r>
              <a:rPr lang="ru-RU" sz="2000" i="1" dirty="0" smtClean="0"/>
              <a:t>(президент)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Как называется город, в котором мы живем </a:t>
            </a:r>
            <a:r>
              <a:rPr lang="ru-RU" sz="2000" i="1" dirty="0" smtClean="0"/>
              <a:t>(Междуреченск)</a:t>
            </a:r>
            <a:r>
              <a:rPr lang="ru-RU" sz="2000" dirty="0" smtClean="0"/>
              <a:t>. 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Почему наш город носит такое название? </a:t>
            </a:r>
            <a:r>
              <a:rPr lang="ru-RU" sz="2000" i="1" dirty="0" smtClean="0"/>
              <a:t>(между 2-х рек расположен)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Назовите  эти реки. </a:t>
            </a:r>
            <a:r>
              <a:rPr lang="ru-RU" sz="2000" i="1" dirty="0" smtClean="0"/>
              <a:t>(Томь и Уса)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Как можно назвать жителей нашего города? </a:t>
            </a:r>
            <a:r>
              <a:rPr lang="ru-RU" sz="2000" i="1" dirty="0" smtClean="0"/>
              <a:t>(</a:t>
            </a:r>
            <a:r>
              <a:rPr lang="ru-RU" sz="2000" i="1" dirty="0" err="1" smtClean="0"/>
              <a:t>междуреченцы</a:t>
            </a:r>
            <a:r>
              <a:rPr lang="ru-RU" sz="2000" i="1" dirty="0" smtClean="0"/>
              <a:t>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Какой полезный камень,  изображен на гербе нашего города? </a:t>
            </a:r>
            <a:r>
              <a:rPr lang="ru-RU" sz="2000" i="1" dirty="0" smtClean="0"/>
              <a:t>(уголь)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Люди какой профессии добывают его? </a:t>
            </a:r>
            <a:r>
              <a:rPr lang="ru-RU" sz="2000" i="1" dirty="0" smtClean="0"/>
              <a:t>(шахтёры)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Как называется наш детский сад? </a:t>
            </a:r>
            <a:r>
              <a:rPr lang="ru-RU" sz="2000" i="1" dirty="0" smtClean="0"/>
              <a:t>(«Искорка»)</a:t>
            </a:r>
            <a:endParaRPr lang="ru-RU" sz="2000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dirty="0" smtClean="0"/>
              <a:t> На какой улице находится  наш детский сад? </a:t>
            </a:r>
            <a:r>
              <a:rPr lang="ru-RU" sz="2000" i="1" dirty="0" smtClean="0"/>
              <a:t>(Дзержинского)</a:t>
            </a:r>
            <a:r>
              <a:rPr lang="ru-RU" sz="2000" dirty="0" smtClean="0"/>
              <a:t> </a:t>
            </a:r>
          </a:p>
          <a:p>
            <a:pPr marL="342900" indent="-342900" algn="ctr">
              <a:buAutoNum type="arabicPeriod"/>
            </a:pPr>
            <a:endParaRPr lang="ru-RU" dirty="0" smtClean="0"/>
          </a:p>
          <a:p>
            <a:pPr marL="342900" indent="-342900" algn="ctr">
              <a:buAutoNum type="arabicPeriod"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59794" y="6488668"/>
            <a:ext cx="184730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-dlya-prezentacii-vesna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2928926" y="1285860"/>
            <a:ext cx="2786082" cy="29289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«СОБЕРИ  КАРТИНКУ»</a:t>
            </a:r>
            <a:br>
              <a:rPr lang="ru-RU" b="1" dirty="0" smtClean="0"/>
            </a:br>
            <a:r>
              <a:rPr lang="ru-RU" sz="2000" dirty="0" smtClean="0"/>
              <a:t>( на столах разрезные картинки с гербом на каждого ребёнка)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57200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1200" b="1" i="1" u="sng" dirty="0" smtClean="0"/>
              <a:t>Основной фигурой</a:t>
            </a:r>
            <a:r>
              <a:rPr lang="ru-RU" sz="1200" i="1" dirty="0" smtClean="0"/>
              <a:t> герба  </a:t>
            </a:r>
            <a:r>
              <a:rPr lang="ru-RU" sz="1200" b="1" i="1" dirty="0" smtClean="0"/>
              <a:t>является кусок угля</a:t>
            </a:r>
            <a:r>
              <a:rPr lang="ru-RU" sz="1200" i="1" dirty="0" smtClean="0"/>
              <a:t> на фоне </a:t>
            </a:r>
            <a:r>
              <a:rPr lang="ru-RU" sz="1200" b="1" i="1" dirty="0" smtClean="0"/>
              <a:t>вспышки</a:t>
            </a:r>
            <a:r>
              <a:rPr lang="ru-RU" sz="1200" i="1" dirty="0" smtClean="0"/>
              <a:t>,</a:t>
            </a:r>
          </a:p>
          <a:p>
            <a:pPr algn="ctr"/>
            <a:r>
              <a:rPr lang="ru-RU" sz="1200" i="1" dirty="0" smtClean="0"/>
              <a:t> которая  </a:t>
            </a:r>
            <a:r>
              <a:rPr lang="ru-RU" sz="1200" b="1" i="1" dirty="0" smtClean="0"/>
              <a:t>показывает огонь, тепло и свет, которые дает уголь</a:t>
            </a:r>
            <a:r>
              <a:rPr lang="ru-RU" sz="1200" i="1" dirty="0" smtClean="0"/>
              <a:t>. </a:t>
            </a:r>
          </a:p>
          <a:p>
            <a:pPr algn="ctr"/>
            <a:r>
              <a:rPr lang="ru-RU" sz="1200" i="1" u="sng" dirty="0" smtClean="0"/>
              <a:t>Черный цвет</a:t>
            </a:r>
            <a:r>
              <a:rPr lang="ru-RU" sz="1200" i="1" dirty="0" smtClean="0"/>
              <a:t> означает - </a:t>
            </a:r>
            <a:r>
              <a:rPr lang="ru-RU" sz="1200" i="1" u="dotted" dirty="0" smtClean="0"/>
              <a:t>мудрость, скромность, честность и вечность бытия</a:t>
            </a:r>
            <a:r>
              <a:rPr lang="ru-RU" sz="1200" i="1" dirty="0" smtClean="0"/>
              <a:t>.</a:t>
            </a:r>
            <a:br>
              <a:rPr lang="ru-RU" sz="1200" i="1" dirty="0" smtClean="0"/>
            </a:br>
            <a:r>
              <a:rPr lang="ru-RU" sz="1200" i="1" u="sng" dirty="0" smtClean="0"/>
              <a:t>Зеленое</a:t>
            </a:r>
            <a:r>
              <a:rPr lang="ru-RU" sz="1200" i="1" dirty="0" smtClean="0"/>
              <a:t> поле с двумя </a:t>
            </a:r>
            <a:r>
              <a:rPr lang="ru-RU" sz="1200" i="1" u="sng" dirty="0" smtClean="0"/>
              <a:t>голубыми </a:t>
            </a:r>
            <a:r>
              <a:rPr lang="ru-RU" sz="1200" i="1" dirty="0" smtClean="0"/>
              <a:t>лентами обозначает тайгу, реки Томь и Усу, на месте слияния которых расположен город.</a:t>
            </a:r>
          </a:p>
          <a:p>
            <a:pPr algn="ctr"/>
            <a:r>
              <a:rPr lang="ru-RU" sz="1200" i="1" dirty="0" smtClean="0"/>
              <a:t> </a:t>
            </a:r>
            <a:r>
              <a:rPr lang="ru-RU" sz="1200" i="1" u="dotted" dirty="0" smtClean="0"/>
              <a:t>Зеленый цвет</a:t>
            </a:r>
            <a:r>
              <a:rPr lang="ru-RU" sz="1200" i="1" dirty="0" smtClean="0"/>
              <a:t> - </a:t>
            </a:r>
            <a:r>
              <a:rPr lang="ru-RU" sz="1200" i="1" u="dotted" dirty="0" smtClean="0"/>
              <a:t>символ радости, надежды, жизни, природы, а также символ здоровья</a:t>
            </a:r>
            <a:r>
              <a:rPr lang="ru-RU" sz="1200" i="1" dirty="0" smtClean="0"/>
              <a:t>.</a:t>
            </a:r>
            <a:br>
              <a:rPr lang="ru-RU" sz="1200" i="1" dirty="0" smtClean="0"/>
            </a:br>
            <a:r>
              <a:rPr lang="ru-RU" sz="1200" i="1" u="sng" dirty="0" smtClean="0"/>
              <a:t>Голубой цвет</a:t>
            </a:r>
            <a:r>
              <a:rPr lang="ru-RU" sz="1200" i="1" dirty="0" smtClean="0"/>
              <a:t> в геральдике - </a:t>
            </a:r>
            <a:r>
              <a:rPr lang="ru-RU" sz="1200" i="1" u="dotted" dirty="0" smtClean="0"/>
              <a:t>символ чести, славы, преданности,  чистого неба.</a:t>
            </a: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u="sng" dirty="0" smtClean="0"/>
              <a:t>Красный цвет</a:t>
            </a:r>
            <a:r>
              <a:rPr lang="ru-RU" sz="1200" i="1" dirty="0" smtClean="0"/>
              <a:t> поля символизирует </a:t>
            </a:r>
            <a:r>
              <a:rPr lang="ru-RU" sz="1200" i="1" u="dotted" dirty="0" smtClean="0"/>
              <a:t>энергию, которая дает жизнь городу, а также это символ труда,</a:t>
            </a:r>
          </a:p>
          <a:p>
            <a:pPr algn="ctr"/>
            <a:r>
              <a:rPr lang="ru-RU" sz="1200" i="1" u="dotted" dirty="0" smtClean="0"/>
              <a:t> тепла, мужества, праздника </a:t>
            </a:r>
            <a:r>
              <a:rPr lang="ru-RU" sz="1200" i="1" dirty="0" smtClean="0"/>
              <a:t>и красоты.</a:t>
            </a:r>
            <a:endParaRPr lang="ru-RU" sz="1200" dirty="0" smtClean="0"/>
          </a:p>
          <a:p>
            <a:pPr algn="ctr"/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10" name="Рисунок 9" descr="герб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27963" t="14118" r="33526" b="17499"/>
          <a:stretch>
            <a:fillRect/>
          </a:stretch>
        </p:blipFill>
        <p:spPr>
          <a:xfrm>
            <a:off x="2928926" y="1214422"/>
            <a:ext cx="2786082" cy="35838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3108" y="6488668"/>
            <a:ext cx="469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 ВСЕХ ПОЛУЧИЛОСЬ?  ПОМОГАЙТЕ СОСЕДУ)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-dlya-prezentacii-vesna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928802"/>
            <a:ext cx="7143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«УЛИЦЫ  </a:t>
            </a:r>
            <a:r>
              <a:rPr lang="ru-RU" b="1" dirty="0" smtClean="0"/>
              <a:t>НАШЕГО  </a:t>
            </a:r>
            <a:r>
              <a:rPr lang="ru-RU" b="1" dirty="0" smtClean="0"/>
              <a:t>ГОРОДА»</a:t>
            </a:r>
            <a:br>
              <a:rPr lang="ru-RU" b="1" dirty="0" smtClean="0"/>
            </a:br>
            <a:r>
              <a:rPr lang="ru-RU" sz="2700" dirty="0" smtClean="0"/>
              <a:t>(игра  в кругу  с флажком)</a:t>
            </a:r>
            <a:br>
              <a:rPr lang="ru-RU" sz="2700" dirty="0" smtClean="0"/>
            </a:br>
            <a:r>
              <a:rPr lang="ru-RU" sz="2700" dirty="0" smtClean="0"/>
              <a:t>дети передают флажок  по кругу, называя улицу на которой он проживает . При затруднении –воспитатель помогает.</a:t>
            </a:r>
            <a:endParaRPr lang="ru-RU" sz="27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857628"/>
            <a:ext cx="88574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Ребята, приглашаю вас на прогулку по нашему городу.</a:t>
            </a:r>
          </a:p>
          <a:p>
            <a:pPr algn="ctr"/>
            <a:r>
              <a:rPr lang="ru-RU" sz="2800" b="1" dirty="0" smtClean="0"/>
              <a:t>У нас в городе очень много улиц.</a:t>
            </a:r>
          </a:p>
          <a:p>
            <a:pPr algn="ctr"/>
            <a:r>
              <a:rPr lang="ru-RU" sz="2800" b="1" dirty="0" smtClean="0"/>
              <a:t>  Давайте вспомним  их  названия.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-dlya-prezentacii-vesna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143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«УЛИЦЫ  </a:t>
            </a:r>
            <a:r>
              <a:rPr lang="ru-RU" b="1" dirty="0" smtClean="0"/>
              <a:t>НАШЕГО  </a:t>
            </a:r>
            <a:r>
              <a:rPr lang="ru-RU" b="1" dirty="0" smtClean="0"/>
              <a:t>ГОРОДА»</a:t>
            </a:r>
            <a:br>
              <a:rPr lang="ru-RU" b="1" dirty="0" smtClean="0"/>
            </a:br>
            <a:endParaRPr lang="ru-RU" sz="27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142984"/>
            <a:ext cx="7643866" cy="59093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Андрей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ул. Дзержинского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Антон 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Шахтёров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Арина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Шахтёров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Вероника  -  Ул. Гончаренко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Гриша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 ул. Гончаренко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Есения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 ул. Дзержинского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ул. Дзержинского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Марина –  ул. Гончаренко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Матвей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-  ул.Дзержинского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Маша -  ул.Гончаренко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ул. Дзержинского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Юля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ул. Дзержинского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Никита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пр-т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Шахтёров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Саша -  ул. Брянская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ebdings" pitchFamily="18" charset="2"/>
              <a:buChar char="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Софа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ул.Пушкина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-dlya-prezentacii-vesna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C:\Users\admin\Desktop\pngwing.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3500462" cy="4572008"/>
          </a:xfrm>
          <a:prstGeom prst="rect">
            <a:avLst/>
          </a:prstGeom>
          <a:noFill/>
        </p:spPr>
      </p:pic>
      <p:pic>
        <p:nvPicPr>
          <p:cNvPr id="14" name="Picture 16" descr="Картинки по запросу БЕРЕЗА ДЕРЕВО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285860"/>
            <a:ext cx="2125736" cy="39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артинки по запросу рябина дерево клипа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000108"/>
            <a:ext cx="2680779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pngwing.com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428868"/>
            <a:ext cx="2467903" cy="4214794"/>
          </a:xfrm>
          <a:prstGeom prst="rect">
            <a:avLst/>
          </a:prstGeom>
          <a:noFill/>
        </p:spPr>
      </p:pic>
      <p:pic>
        <p:nvPicPr>
          <p:cNvPr id="1028" name="Picture 4" descr="C:\Users\admin\Desktop\Pine-Tree-PNG-File.png"/>
          <p:cNvPicPr>
            <a:picLocks noChangeAspect="1" noChangeArrowheads="1"/>
          </p:cNvPicPr>
          <p:nvPr/>
        </p:nvPicPr>
        <p:blipFill>
          <a:blip r:embed="rId7" cstate="print"/>
          <a:srcRect l="18714" r="13451"/>
          <a:stretch>
            <a:fillRect/>
          </a:stretch>
        </p:blipFill>
        <p:spPr bwMode="auto">
          <a:xfrm>
            <a:off x="7072330" y="1428736"/>
            <a:ext cx="2071670" cy="54292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571604" y="214290"/>
            <a:ext cx="6348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/>
              <a:t>«ДЕРЕВЬЯ НАШЕГО ПАРКА»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928670"/>
            <a:ext cx="828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Мы с вами </a:t>
            </a:r>
            <a:r>
              <a:rPr lang="ru-RU" b="1" dirty="0" smtClean="0"/>
              <a:t>д</a:t>
            </a:r>
            <a:r>
              <a:rPr lang="ru-RU" b="1" dirty="0" smtClean="0"/>
              <a:t>обрались до парка. Сколько разных деревьев ! Вспомним названия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6" descr="fon-dlya-prezentacii-vesna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7" name="Picture 2" descr="C:\Users\admin\Desktop\pngwing.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286124"/>
            <a:ext cx="2734732" cy="35718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6000792" cy="500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 </a:t>
            </a:r>
            <a:r>
              <a:rPr lang="ru-RU" dirty="0" smtClean="0"/>
              <a:t>КАКОЙ ВЕТКИ ДЕТКИ</a:t>
            </a:r>
            <a:r>
              <a:rPr lang="ru-RU" dirty="0" smtClean="0"/>
              <a:t>?»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285860"/>
            <a:ext cx="292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306879">
            <a:off x="150487" y="1049615"/>
            <a:ext cx="1803285" cy="1162866"/>
          </a:xfrm>
          <a:prstGeom prst="rect">
            <a:avLst/>
          </a:prstGeom>
        </p:spPr>
      </p:pic>
      <p:pic>
        <p:nvPicPr>
          <p:cNvPr id="18" name="Picture 16" descr="Картинки по запросу БЕРЕЗА ДЕРЕВО КЛИПА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522352"/>
            <a:ext cx="1785918" cy="33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pngwing.com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357562"/>
            <a:ext cx="2049624" cy="3500438"/>
          </a:xfrm>
          <a:prstGeom prst="rect">
            <a:avLst/>
          </a:prstGeom>
          <a:noFill/>
        </p:spPr>
      </p:pic>
      <p:pic>
        <p:nvPicPr>
          <p:cNvPr id="20" name="Picture 4" descr="C:\Users\admin\Desktop\Pine-Tree-PNG-File.png"/>
          <p:cNvPicPr>
            <a:picLocks noChangeAspect="1" noChangeArrowheads="1"/>
          </p:cNvPicPr>
          <p:nvPr/>
        </p:nvPicPr>
        <p:blipFill>
          <a:blip r:embed="rId7" cstate="print"/>
          <a:srcRect l="18714" r="13451"/>
          <a:stretch>
            <a:fillRect/>
          </a:stretch>
        </p:blipFill>
        <p:spPr bwMode="auto">
          <a:xfrm>
            <a:off x="5715008" y="2714620"/>
            <a:ext cx="1581009" cy="4143380"/>
          </a:xfrm>
          <a:prstGeom prst="rect">
            <a:avLst/>
          </a:prstGeom>
          <a:noFill/>
        </p:spPr>
      </p:pic>
      <p:pic>
        <p:nvPicPr>
          <p:cNvPr id="21" name="Picture 6" descr="Картинки по запросу рябина дерево клипар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3576266"/>
            <a:ext cx="2323589" cy="32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Картинки по запросу еловая шишка клипар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52616">
            <a:off x="1950980" y="846916"/>
            <a:ext cx="1244942" cy="12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868" y="642918"/>
            <a:ext cx="2006452" cy="1816893"/>
          </a:xfrm>
          <a:prstGeom prst="rect">
            <a:avLst/>
          </a:prstGeom>
        </p:spPr>
      </p:pic>
      <p:pic>
        <p:nvPicPr>
          <p:cNvPr id="15" name="Рисунок 14" descr="Pine-PNG-Fi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642918"/>
            <a:ext cx="1857356" cy="1857356"/>
          </a:xfrm>
          <a:prstGeom prst="rect">
            <a:avLst/>
          </a:prstGeom>
        </p:spPr>
      </p:pic>
      <p:pic>
        <p:nvPicPr>
          <p:cNvPr id="11" name="Picture 22" descr="Картинки по запросу дерево рябина клипарт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785794"/>
            <a:ext cx="2068792" cy="17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C 0.10521 0.10185 0.21059 0.2037 0.26962 0.27523 C 0.32865 0.34676 0.33837 0.39283 0.35434 0.42894 C 0.37031 0.46505 0.36771 0.4787 0.36528 0.49259 " pathEditMode="relative" ptsTypes="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C 0.00816 0.08472 0.01631 0.16968 0.02013 0.2463 C 0.02395 0.32315 0.02204 0.42084 0.02239 0.46088 C 0.02291 0.50093 0.02274 0.49306 0.02274 0.48565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-0.4099 0.4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0.18108 0.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2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5 3.33333E-6 C -0.03733 0.00856 -0.0382 0.01134 -0.03611 0.02592 C -0.03681 0.06944 -0.03681 0.11296 -0.03785 0.15648 C -0.03785 0.1581 -0.04011 0.18148 -0.04115 0.18541 C -0.04341 0.1949 -0.04566 0.1949 -0.04948 0.20277 C -0.05573 0.21574 -0.05903 0.23055 -0.06754 0.24051 C -0.08177 0.25671 -0.09479 0.27939 -0.11077 0.28981 C -0.11632 0.29328 -0.12205 0.29514 -0.12743 0.29838 C -0.1875 0.29514 -0.16337 0.30856 -0.18716 0.2868 " pathEditMode="relative" rAng="0" ptsTypes="ffffffff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255</Words>
  <Application>Microsoft Office PowerPoint</Application>
  <PresentationFormat>Экран (4:3)</PresentationFormat>
  <Paragraphs>109</Paragraphs>
  <Slides>11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Объект упаковщика для оболочки</vt:lpstr>
      <vt:lpstr>ПРОГУЛКА ПО ГОРОДУ</vt:lpstr>
      <vt:lpstr>ЦЕЛЬ:</vt:lpstr>
      <vt:lpstr>ВСПОМНИМ  ПРАВИЛА!</vt:lpstr>
      <vt:lpstr>РАЗМИНКА</vt:lpstr>
      <vt:lpstr>«СОБЕРИ  КАРТИНКУ» ( на столах разрезные картинки с гербом на каждого ребёнка)</vt:lpstr>
      <vt:lpstr>«УЛИЦЫ  НАШЕГО  ГОРОДА» (игра  в кругу  с флажком) дети передают флажок  по кругу, называя улицу на которой он проживает . При затруднении –воспитатель помогает.</vt:lpstr>
      <vt:lpstr>«УЛИЦЫ  НАШЕГО  ГОРОДА» </vt:lpstr>
      <vt:lpstr>Слайд 8</vt:lpstr>
      <vt:lpstr>«С КАКОЙ ВЕТКИ ДЕТКИ?»</vt:lpstr>
      <vt:lpstr>Слайд 10</vt:lpstr>
      <vt:lpstr>РЕСУРСЫ  И  ГИПЕРССЫЛКИ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  ТОМЬЮ  и  УСОЙ  стоит   город  небольшой</dc:title>
  <dc:creator>admin</dc:creator>
  <cp:lastModifiedBy>admin</cp:lastModifiedBy>
  <cp:revision>124</cp:revision>
  <dcterms:created xsi:type="dcterms:W3CDTF">2022-09-16T16:59:48Z</dcterms:created>
  <dcterms:modified xsi:type="dcterms:W3CDTF">2022-12-17T16:31:12Z</dcterms:modified>
</cp:coreProperties>
</file>