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9" r:id="rId3"/>
    <p:sldId id="321" r:id="rId4"/>
    <p:sldId id="310" r:id="rId5"/>
    <p:sldId id="319" r:id="rId6"/>
    <p:sldId id="320" r:id="rId7"/>
    <p:sldId id="322" r:id="rId8"/>
    <p:sldId id="323" r:id="rId9"/>
    <p:sldId id="285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993"/>
    <a:srgbClr val="FDF58D"/>
    <a:srgbClr val="808080"/>
    <a:srgbClr val="FCFCFC"/>
    <a:srgbClr val="E8E8E8"/>
    <a:srgbClr val="FFD84B"/>
    <a:srgbClr val="FF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3214" autoAdjust="0"/>
  </p:normalViewPr>
  <p:slideViewPr>
    <p:cSldViewPr>
      <p:cViewPr varScale="1">
        <p:scale>
          <a:sx n="68" d="100"/>
          <a:sy n="68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5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A333B5-585C-4DBA-A892-B6352702686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38437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760E17-1FF4-49D0-8ADD-D91A85C224B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6271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20B5896D-7DE5-4689-A5F9-49300A698D3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5387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A0277-E34C-411A-A41C-0D2835224A9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227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DB2D5-10B8-46A5-B97B-D01F88CA298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8600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5363B-2746-486C-8EE7-C4089AB3873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973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571AA-12CC-4BE1-BC9A-8A7D0C4D1E2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1637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7E89D-D469-4AE9-A3DA-4400DE7DCC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1341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74237-58F6-4EB0-B715-61070DB8A8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0153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491DA-5B77-4225-81DB-C45B7C7B04F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9050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40450-B5DD-4EF5-B332-1C3EBBE1330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9553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A9F77-4F1C-4A47-8469-6A3D8E879AD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8516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C6CC9-A9C4-4FE4-86B2-1FD687E96A1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5341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5C52B0-B870-4ABB-B62F-0580D46F7368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Образец заголовка</a:t>
            </a:r>
          </a:p>
        </p:txBody>
      </p:sp>
      <p:pic>
        <p:nvPicPr>
          <p:cNvPr id="3" name="Picture 37" descr="water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1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52963"/>
            <a:ext cx="15478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73906" y="260648"/>
            <a:ext cx="7542510" cy="792088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i="1" dirty="0" smtClean="0"/>
              <a:t>«Детский сад № 36 «Улыбка»</a:t>
            </a:r>
            <a:endParaRPr lang="ru-RU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06293" y="1844824"/>
            <a:ext cx="8229600" cy="1470025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2A1993"/>
                </a:solidFill>
              </a:rPr>
              <a:t>Дидактическая игра для малышей </a:t>
            </a:r>
            <a:r>
              <a:rPr lang="ru-RU" dirty="0" smtClean="0">
                <a:solidFill>
                  <a:srgbClr val="2A1993"/>
                </a:solidFill>
              </a:rPr>
              <a:t/>
            </a:r>
            <a:br>
              <a:rPr lang="ru-RU" dirty="0" smtClean="0">
                <a:solidFill>
                  <a:srgbClr val="2A1993"/>
                </a:solidFill>
              </a:rPr>
            </a:br>
            <a:r>
              <a:rPr lang="ru-RU" sz="4400" dirty="0" smtClean="0">
                <a:solidFill>
                  <a:srgbClr val="2A1993"/>
                </a:solidFill>
              </a:rPr>
              <a:t>«Подбери по цвету, форме»</a:t>
            </a:r>
            <a:endParaRPr lang="ru-RU" sz="4400" dirty="0">
              <a:solidFill>
                <a:srgbClr val="2A1993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gray">
          <a:xfrm>
            <a:off x="1049838" y="6137920"/>
            <a:ext cx="754251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ru-RU" b="1" i="1" kern="0" dirty="0" smtClean="0"/>
              <a:t>Междуреченский городской округ</a:t>
            </a:r>
          </a:p>
          <a:p>
            <a:pPr algn="ctr"/>
            <a:r>
              <a:rPr lang="ru-RU" b="1" i="1" kern="0" dirty="0" smtClean="0"/>
              <a:t> 2022</a:t>
            </a:r>
            <a:endParaRPr lang="ru-RU" b="1" i="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067749" y="3360301"/>
            <a:ext cx="58681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Губайдуллина Дина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Сергеевна, воспитатель</a:t>
            </a:r>
          </a:p>
          <a:p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Голева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Наталья Викторовна, </a:t>
            </a:r>
          </a:p>
          <a:p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Лобанова Ольга Владимировна,</a:t>
            </a:r>
          </a:p>
          <a:p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519386"/>
          </a:xfrm>
        </p:spPr>
        <p:txBody>
          <a:bodyPr/>
          <a:lstStyle/>
          <a:p>
            <a:pPr algn="ctr"/>
            <a:r>
              <a:rPr lang="ru-RU" sz="3200" dirty="0"/>
              <a:t>Цель:</a:t>
            </a:r>
            <a:r>
              <a:rPr lang="en-US" sz="3200" dirty="0"/>
              <a:t> </a:t>
            </a:r>
            <a:r>
              <a:rPr lang="ru-RU" sz="3200" dirty="0"/>
              <a:t>Развитие сенсорного </a:t>
            </a:r>
            <a:r>
              <a:rPr lang="ru-RU" sz="3200" dirty="0" smtClean="0"/>
              <a:t>восприятия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1560" y="1772816"/>
            <a:ext cx="8352928" cy="43924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Задачи</a:t>
            </a:r>
            <a:r>
              <a:rPr lang="ru-RU" sz="2400" dirty="0"/>
              <a:t>: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1. Развивать умение различать и называть основные цвета (красный, жёлтый, зелёный, </a:t>
            </a:r>
            <a:r>
              <a:rPr lang="ru-RU" sz="2400" dirty="0" smtClean="0"/>
              <a:t>синий);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2. Развивать моторику кистей пальцев рук через действия с предметами;</a:t>
            </a:r>
          </a:p>
          <a:p>
            <a:pPr marL="0" indent="0">
              <a:buNone/>
            </a:pPr>
            <a:r>
              <a:rPr lang="ru-RU" sz="2400" dirty="0"/>
              <a:t>3. Учить группировать предметы по определённому признаку</a:t>
            </a:r>
            <a:r>
              <a:rPr lang="ru-RU" sz="2400" dirty="0" smtClean="0"/>
              <a:t>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ru-RU" sz="2400" dirty="0" smtClean="0"/>
              <a:t>Развивать </a:t>
            </a:r>
            <a:r>
              <a:rPr lang="ru-RU" sz="2400" dirty="0"/>
              <a:t>усидчивость.</a:t>
            </a:r>
          </a:p>
          <a:p>
            <a:pPr marL="0" indent="0">
              <a:buNone/>
            </a:pPr>
            <a:r>
              <a:rPr lang="ru-RU" sz="2400" dirty="0"/>
              <a:t>5. </a:t>
            </a:r>
            <a:r>
              <a:rPr lang="ru-RU" sz="2400" dirty="0" smtClean="0"/>
              <a:t>Активизировать развитие речи.</a:t>
            </a:r>
            <a:endParaRPr lang="ru-RU" sz="2400" dirty="0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4140200" y="2997200"/>
            <a:ext cx="4464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 b="1">
              <a:solidFill>
                <a:srgbClr val="11111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914400" y="620688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60" y="312204"/>
            <a:ext cx="4212000" cy="31688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81734"/>
            <a:ext cx="4212000" cy="316887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716016" y="1124744"/>
            <a:ext cx="439460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Helvetica Neue"/>
              </a:rPr>
              <a:t>Технологии:</a:t>
            </a:r>
            <a:r>
              <a:rPr lang="ru-RU" sz="3200" dirty="0">
                <a:solidFill>
                  <a:srgbClr val="000000"/>
                </a:solidFill>
                <a:latin typeface="Helvetica Neue"/>
              </a:rPr>
              <a:t> игровая</a:t>
            </a:r>
            <a:r>
              <a:rPr lang="ru-RU" sz="3200" dirty="0" smtClean="0">
                <a:solidFill>
                  <a:srgbClr val="000000"/>
                </a:solidFill>
                <a:latin typeface="Helvetica Neue"/>
              </a:rPr>
              <a:t>,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Helvetica Neue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Helvetica Neue"/>
              </a:rPr>
              <a:t>сотрудничества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128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Атрибуты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Листы </a:t>
            </a:r>
            <a:r>
              <a:rPr lang="ru-RU" dirty="0"/>
              <a:t>картона (цветной бумаги, карточки с изображением </a:t>
            </a:r>
            <a:r>
              <a:rPr lang="ru-RU" dirty="0" smtClean="0"/>
              <a:t>деревьев разного цвета, крышки от бутылочек и </a:t>
            </a:r>
            <a:r>
              <a:rPr lang="ru-RU" dirty="0"/>
              <a:t>т. п</a:t>
            </a:r>
            <a:r>
              <a:rPr lang="ru-RU" dirty="0" smtClean="0"/>
              <a:t>.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36912"/>
            <a:ext cx="5349845" cy="402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Описание</a:t>
            </a:r>
            <a:r>
              <a:rPr lang="ru-RU" dirty="0"/>
              <a:t>: Ребёнку предлагается разложить представленные </a:t>
            </a:r>
            <a:r>
              <a:rPr lang="ru-RU" dirty="0" smtClean="0"/>
              <a:t>крышечки </a:t>
            </a:r>
            <a:r>
              <a:rPr lang="ru-RU" dirty="0"/>
              <a:t>в соответствии с </a:t>
            </a:r>
            <a:r>
              <a:rPr lang="ru-RU" dirty="0" smtClean="0"/>
              <a:t>цветом дерева, </a:t>
            </a:r>
            <a:r>
              <a:rPr lang="ru-RU" dirty="0"/>
              <a:t>называть </a:t>
            </a:r>
            <a:r>
              <a:rPr lang="ru-RU" dirty="0" smtClean="0"/>
              <a:t>цвет</a:t>
            </a:r>
            <a:r>
              <a:rPr lang="ru-RU" dirty="0"/>
              <a:t>. Игра может проходить как индивидуально, так и в групповых занятиях. </a:t>
            </a:r>
            <a:endParaRPr lang="ru-RU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63" b="17582"/>
          <a:stretch/>
        </p:blipFill>
        <p:spPr>
          <a:xfrm>
            <a:off x="1475656" y="3789040"/>
            <a:ext cx="2989659" cy="29523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02" b="15678"/>
          <a:stretch/>
        </p:blipFill>
        <p:spPr>
          <a:xfrm>
            <a:off x="5292079" y="3796919"/>
            <a:ext cx="2506067" cy="294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914400" y="620688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3486500"/>
            <a:ext cx="4212000" cy="31695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81405"/>
            <a:ext cx="4212000" cy="316952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480" y="623602"/>
            <a:ext cx="86235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200" b="1" dirty="0" smtClean="0"/>
              <a:t>Усложнение</a:t>
            </a:r>
            <a:r>
              <a:rPr lang="ru-RU" sz="3200" dirty="0" smtClean="0"/>
              <a:t>: </a:t>
            </a:r>
            <a:r>
              <a:rPr lang="ru-RU" sz="3200" dirty="0"/>
              <a:t>Ребёнку предлагается разложить представленные </a:t>
            </a:r>
            <a:r>
              <a:rPr lang="ru-RU" sz="3200" dirty="0" smtClean="0"/>
              <a:t>фигуры </a:t>
            </a:r>
            <a:r>
              <a:rPr lang="ru-RU" sz="3200" dirty="0"/>
              <a:t>в соответствии с цветом </a:t>
            </a:r>
            <a:r>
              <a:rPr lang="ru-RU" sz="3200" dirty="0" smtClean="0"/>
              <a:t> и геометрической фигурой. </a:t>
            </a:r>
            <a:r>
              <a:rPr lang="ru-RU" sz="3200" dirty="0"/>
              <a:t>Игра может проходить как индивидуально, так и в групповых занятиях. </a:t>
            </a:r>
          </a:p>
        </p:txBody>
      </p:sp>
    </p:spTree>
    <p:extLst>
      <p:ext uri="{BB962C8B-B14F-4D97-AF65-F5344CB8AC3E}">
        <p14:creationId xmlns:p14="http://schemas.microsoft.com/office/powerpoint/2010/main" val="195798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Данная </a:t>
            </a:r>
            <a:r>
              <a:rPr lang="ru-RU" dirty="0"/>
              <a:t>дидактическая игра поможет организовать и интересно провести совместную деятельность педагога или родителей с детьми.</a:t>
            </a:r>
            <a:br>
              <a:rPr lang="ru-RU" dirty="0"/>
            </a:b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80" b="21281"/>
          <a:stretch/>
        </p:blipFill>
        <p:spPr>
          <a:xfrm>
            <a:off x="2099810" y="2636912"/>
            <a:ext cx="4944380" cy="389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Хорошим подспорьем в обучении и закреплении знаний о </a:t>
            </a:r>
            <a:r>
              <a:rPr lang="ru-RU" dirty="0" smtClean="0"/>
              <a:t>цвете и форме </a:t>
            </a:r>
            <a:r>
              <a:rPr lang="ru-RU" dirty="0"/>
              <a:t>может стать дидактическая игра «Подбери по </a:t>
            </a:r>
            <a:r>
              <a:rPr lang="ru-RU" dirty="0" smtClean="0"/>
              <a:t>цвету, форме». </a:t>
            </a:r>
            <a:r>
              <a:rPr lang="ru-RU" dirty="0"/>
              <a:t>В силу своей простоты и доступности, эта игра прекрасно подходит для детей дошкольного возраста от 2–5 лет.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458" y="3553761"/>
            <a:ext cx="2173830" cy="28984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570" y="3544386"/>
            <a:ext cx="2173830" cy="289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3173" y="2348880"/>
            <a:ext cx="4968875" cy="1470025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5400" dirty="0"/>
              <a:t>Спасибо </a:t>
            </a:r>
            <a:br>
              <a:rPr lang="ru-RU" sz="5400" dirty="0"/>
            </a:br>
            <a:r>
              <a:rPr lang="ru-RU" sz="5400" dirty="0"/>
              <a:t>за внимание!</a:t>
            </a:r>
            <a:endParaRPr lang="en-US" sz="5400" dirty="0"/>
          </a:p>
        </p:txBody>
      </p:sp>
      <p:pic>
        <p:nvPicPr>
          <p:cNvPr id="23555" name="Picture 8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365625"/>
            <a:ext cx="1422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Rectangle 7"/>
          <p:cNvSpPr>
            <a:spLocks noChangeArrowheads="1"/>
          </p:cNvSpPr>
          <p:nvPr/>
        </p:nvSpPr>
        <p:spPr bwMode="black">
          <a:xfrm>
            <a:off x="395288" y="4149725"/>
            <a:ext cx="46085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anchor="ctr"/>
          <a:lstStyle/>
          <a:p>
            <a:pPr>
              <a:defRPr/>
            </a:pPr>
            <a:endParaRPr lang="en-US" sz="3000" b="1" dirty="0">
              <a:solidFill>
                <a:srgbClr val="2A199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580TGp_general_light_ani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580TGp_gene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80TGp_general_light_ani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0TGp_general_light_ani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1779</TotalTime>
  <Words>235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Helvetica Neue</vt:lpstr>
      <vt:lpstr>Times New Roman</vt:lpstr>
      <vt:lpstr>580TGp_general_light_ani</vt:lpstr>
      <vt:lpstr>Дидактическая игра для малышей  «Подбери по цвету, форме»</vt:lpstr>
      <vt:lpstr>Цель: Развитие сенсорного восприятия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Alexander Veraksa</dc:creator>
  <cp:lastModifiedBy>LIN</cp:lastModifiedBy>
  <cp:revision>101</cp:revision>
  <dcterms:created xsi:type="dcterms:W3CDTF">2010-09-14T15:57:35Z</dcterms:created>
  <dcterms:modified xsi:type="dcterms:W3CDTF">2022-10-04T14:13:36Z</dcterms:modified>
</cp:coreProperties>
</file>