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7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2" r:id="rId12"/>
    <p:sldId id="278" r:id="rId13"/>
    <p:sldId id="282" r:id="rId14"/>
    <p:sldId id="277" r:id="rId15"/>
    <p:sldId id="280" r:id="rId16"/>
    <p:sldId id="281" r:id="rId17"/>
    <p:sldId id="276" r:id="rId18"/>
    <p:sldId id="279" r:id="rId19"/>
    <p:sldId id="273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8" d="100"/>
          <a:sy n="98" d="100"/>
        </p:scale>
        <p:origin x="-2004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6"/>
            <a:ext cx="5637011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3132291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9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731520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7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2"/>
            <a:ext cx="5970495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3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2209801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731521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6" y="3497803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7"/>
            <a:ext cx="369411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9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1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1" y="6172201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1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6035" y="1772816"/>
            <a:ext cx="7051930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b="1" dirty="0">
                <a:solidFill>
                  <a:srgbClr val="FF0000"/>
                </a:solidFill>
                <a:latin typeface="Segoe Script" panose="030B0504020000000003" pitchFamily="66" charset="0"/>
                <a:ea typeface="Times New Roman"/>
              </a:rPr>
              <a:t>КОМПЛЕКСЫ УПРАЖНЕНИЙ</a:t>
            </a:r>
            <a:endParaRPr lang="ru-RU" sz="3200" b="1" dirty="0">
              <a:latin typeface="Segoe Script" panose="030B0504020000000003" pitchFamily="66" charset="0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3200" b="1" dirty="0">
                <a:solidFill>
                  <a:srgbClr val="FF0000"/>
                </a:solidFill>
                <a:latin typeface="Segoe Script" panose="030B0504020000000003" pitchFamily="66" charset="0"/>
                <a:ea typeface="Times New Roman"/>
              </a:rPr>
              <a:t>«СУХОЕ ПЛАВАНИЕ</a:t>
            </a:r>
            <a:r>
              <a:rPr lang="ru-RU" sz="3200" b="1" dirty="0" smtClean="0">
                <a:solidFill>
                  <a:srgbClr val="FF0000"/>
                </a:solidFill>
                <a:latin typeface="Segoe Script" panose="030B0504020000000003" pitchFamily="66" charset="0"/>
                <a:ea typeface="Times New Roman"/>
              </a:rPr>
              <a:t>»</a:t>
            </a:r>
          </a:p>
          <a:p>
            <a:pPr algn="ctr">
              <a:spcAft>
                <a:spcPts val="0"/>
              </a:spcAft>
            </a:pPr>
            <a:endParaRPr lang="ru-RU" sz="1600" b="1" dirty="0" smtClean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endParaRPr lang="ru-RU" sz="1600" b="1" dirty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endParaRPr lang="ru-RU" sz="1600" b="1" dirty="0" smtClean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endParaRPr lang="ru-RU" sz="1600" b="1" dirty="0" smtClean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endParaRPr lang="ru-RU" sz="1600" b="1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endParaRPr lang="ru-RU" sz="1600" b="1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600" b="1" i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Составил:</a:t>
            </a:r>
          </a:p>
          <a:p>
            <a:pPr algn="ctr">
              <a:spcAft>
                <a:spcPts val="0"/>
              </a:spcAft>
            </a:pPr>
            <a:r>
              <a:rPr lang="ru-RU" sz="1600" b="1" i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</a:rPr>
              <a:t>Инструктор по физической культуре (плавание)</a:t>
            </a:r>
          </a:p>
          <a:p>
            <a:pPr algn="ctr">
              <a:spcAft>
                <a:spcPts val="0"/>
              </a:spcAft>
            </a:pPr>
            <a:r>
              <a:rPr lang="ru-RU" sz="1600" b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Старовойтова Л.В.</a:t>
            </a:r>
            <a:endParaRPr lang="ru-RU" sz="1600" dirty="0">
              <a:solidFill>
                <a:srgbClr val="0070C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49258" y="620633"/>
            <a:ext cx="432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МБДОУ «Детский сад №6 «Ромашка»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60" y="176691"/>
            <a:ext cx="2279908" cy="1336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0179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692696"/>
            <a:ext cx="684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u="sng" dirty="0">
                <a:solidFill>
                  <a:srgbClr val="F14124">
                    <a:lumMod val="50000"/>
                  </a:srgbClr>
                </a:solidFill>
                <a:latin typeface="Times New Roman"/>
                <a:ea typeface="Times New Roman"/>
              </a:rPr>
              <a:t>Вводная часть</a:t>
            </a:r>
            <a:r>
              <a:rPr lang="ru-RU" sz="1600" b="1" u="sng" dirty="0" smtClean="0">
                <a:solidFill>
                  <a:srgbClr val="F14124">
                    <a:lumMod val="50000"/>
                  </a:srgbClr>
                </a:solidFill>
                <a:latin typeface="Times New Roman"/>
                <a:ea typeface="Times New Roman"/>
              </a:rPr>
              <a:t>:</a:t>
            </a:r>
          </a:p>
          <a:p>
            <a:pPr lvl="0" algn="ctr"/>
            <a:endParaRPr lang="ru-RU" sz="1400" b="1" u="sng" dirty="0">
              <a:solidFill>
                <a:srgbClr val="F14124">
                  <a:lumMod val="50000"/>
                </a:srgbClr>
              </a:solidFill>
              <a:latin typeface="Times New Roman"/>
              <a:ea typeface="Times New Roman"/>
            </a:endParaRPr>
          </a:p>
          <a:p>
            <a:pPr lvl="0" algn="just"/>
            <a:r>
              <a:rPr lang="ru-RU" sz="1400" b="1" dirty="0">
                <a:solidFill>
                  <a:srgbClr val="0070C0"/>
                </a:solidFill>
                <a:latin typeface="Times New Roman"/>
                <a:ea typeface="Times New Roman"/>
              </a:rPr>
              <a:t>Ходьба и бег, высоко поднимая колени; прыжки с продвижением</a:t>
            </a:r>
          </a:p>
          <a:p>
            <a:pPr lvl="0" algn="just"/>
            <a:r>
              <a:rPr lang="ru-RU" sz="1400" b="1" dirty="0">
                <a:solidFill>
                  <a:srgbClr val="0070C0"/>
                </a:solidFill>
                <a:latin typeface="Times New Roman"/>
                <a:ea typeface="Times New Roman"/>
              </a:rPr>
              <a:t>вперед. Ходьба </a:t>
            </a:r>
            <a:r>
              <a:rPr lang="ru-RU" sz="1400" b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«Мельница», «Чаплин»).</a:t>
            </a:r>
            <a:endParaRPr lang="ru-RU" sz="1400" b="1" dirty="0">
              <a:solidFill>
                <a:srgbClr val="0070C0"/>
              </a:solidFill>
              <a:latin typeface="Times New Roman"/>
              <a:ea typeface="Times New Roman"/>
            </a:endParaRPr>
          </a:p>
          <a:p>
            <a:pPr lvl="0" algn="ctr"/>
            <a:endParaRPr lang="ru-RU" sz="1400" b="1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93025"/>
            <a:ext cx="2477692" cy="33035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074" y="1955480"/>
            <a:ext cx="2545072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243" y="2274338"/>
            <a:ext cx="2651513" cy="35334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3965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620688"/>
            <a:ext cx="8136904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u="sng" dirty="0">
                <a:solidFill>
                  <a:srgbClr val="F14124">
                    <a:lumMod val="50000"/>
                  </a:srgbClr>
                </a:solidFill>
                <a:latin typeface="Times New Roman"/>
                <a:ea typeface="Times New Roman"/>
              </a:rPr>
              <a:t>Общеразвивающие упражнения:</a:t>
            </a:r>
          </a:p>
          <a:p>
            <a:pPr lvl="0" algn="just"/>
            <a:r>
              <a:rPr lang="ru-RU" sz="1200" b="1" dirty="0">
                <a:solidFill>
                  <a:srgbClr val="0070C0"/>
                </a:solidFill>
                <a:latin typeface="Times New Roman"/>
                <a:ea typeface="Times New Roman"/>
              </a:rPr>
              <a:t>1. </a:t>
            </a:r>
            <a:r>
              <a:rPr lang="ru-RU" sz="1200" b="1" u="sng" dirty="0">
                <a:solidFill>
                  <a:srgbClr val="0070C0"/>
                </a:solidFill>
                <a:latin typeface="Times New Roman"/>
                <a:ea typeface="Times New Roman"/>
              </a:rPr>
              <a:t>«Лодочка» </a:t>
            </a:r>
            <a:r>
              <a:rPr lang="ru-RU" sz="1200" b="1" dirty="0">
                <a:solidFill>
                  <a:srgbClr val="0070C0"/>
                </a:solidFill>
                <a:latin typeface="Times New Roman"/>
                <a:ea typeface="Times New Roman"/>
              </a:rPr>
              <a:t>- и. п. стойка с сомкнутыми ногами, руки внизу.</a:t>
            </a:r>
          </a:p>
          <a:p>
            <a:pPr lvl="0" algn="just"/>
            <a:r>
              <a:rPr lang="ru-RU" sz="1200" b="1" dirty="0">
                <a:solidFill>
                  <a:srgbClr val="0070C0"/>
                </a:solidFill>
                <a:latin typeface="Times New Roman"/>
                <a:ea typeface="Times New Roman"/>
              </a:rPr>
              <a:t>1.1. подтянув руки через стороны вверх, соединить кисти, подняться</a:t>
            </a:r>
          </a:p>
          <a:p>
            <a:pPr lvl="0" algn="just"/>
            <a:r>
              <a:rPr lang="ru-RU" sz="1200" b="1" dirty="0">
                <a:solidFill>
                  <a:srgbClr val="0070C0"/>
                </a:solidFill>
                <a:latin typeface="Times New Roman"/>
                <a:ea typeface="Times New Roman"/>
              </a:rPr>
              <a:t>на носки, напрячься.</a:t>
            </a:r>
          </a:p>
          <a:p>
            <a:pPr lvl="0" algn="just"/>
            <a:r>
              <a:rPr lang="ru-RU" sz="1200" b="1" dirty="0">
                <a:solidFill>
                  <a:srgbClr val="0070C0"/>
                </a:solidFill>
                <a:latin typeface="Times New Roman"/>
                <a:ea typeface="Times New Roman"/>
              </a:rPr>
              <a:t>1.2. расслабиться, опуститься на пятки.</a:t>
            </a:r>
          </a:p>
          <a:p>
            <a:pPr lvl="0" algn="just"/>
            <a:r>
              <a:rPr lang="ru-RU" sz="1200" b="1" dirty="0">
                <a:solidFill>
                  <a:srgbClr val="0070C0"/>
                </a:solidFill>
                <a:latin typeface="Times New Roman"/>
                <a:ea typeface="Times New Roman"/>
              </a:rPr>
              <a:t>1.3. кисти сомкнуты, опустить руки перед грудью, вытянуть их,</a:t>
            </a:r>
          </a:p>
          <a:p>
            <a:pPr lvl="0" algn="just"/>
            <a:r>
              <a:rPr lang="ru-RU" sz="1200" b="1" dirty="0">
                <a:solidFill>
                  <a:srgbClr val="0070C0"/>
                </a:solidFill>
                <a:latin typeface="Times New Roman"/>
                <a:ea typeface="Times New Roman"/>
              </a:rPr>
              <a:t>напрячься.</a:t>
            </a:r>
          </a:p>
          <a:p>
            <a:pPr lvl="0" algn="just"/>
            <a:r>
              <a:rPr lang="ru-RU" sz="1200" b="1" dirty="0">
                <a:solidFill>
                  <a:srgbClr val="0070C0"/>
                </a:solidFill>
                <a:latin typeface="Times New Roman"/>
                <a:ea typeface="Times New Roman"/>
              </a:rPr>
              <a:t>1.4. опустить руки вниз, расслабиться. 10 – 12 раз.</a:t>
            </a:r>
          </a:p>
          <a:p>
            <a:pPr lvl="0" algn="just"/>
            <a:r>
              <a:rPr lang="ru-RU" sz="1200" b="1" dirty="0">
                <a:solidFill>
                  <a:srgbClr val="0070C0"/>
                </a:solidFill>
                <a:latin typeface="Times New Roman"/>
                <a:ea typeface="Times New Roman"/>
              </a:rPr>
              <a:t>2. </a:t>
            </a:r>
            <a:r>
              <a:rPr lang="ru-RU" sz="1200" b="1" u="sng" dirty="0">
                <a:solidFill>
                  <a:srgbClr val="0070C0"/>
                </a:solidFill>
                <a:latin typeface="Times New Roman"/>
                <a:ea typeface="Times New Roman"/>
              </a:rPr>
              <a:t>«Мельница» </a:t>
            </a:r>
            <a:r>
              <a:rPr lang="ru-RU" sz="1200" b="1" dirty="0">
                <a:solidFill>
                  <a:srgbClr val="0070C0"/>
                </a:solidFill>
                <a:latin typeface="Times New Roman"/>
                <a:ea typeface="Times New Roman"/>
              </a:rPr>
              <a:t>- и. п. основная стойка. Круговые движения прямыми</a:t>
            </a:r>
          </a:p>
          <a:p>
            <a:pPr lvl="0" algn="just"/>
            <a:r>
              <a:rPr lang="ru-RU" sz="1200" b="1" dirty="0">
                <a:solidFill>
                  <a:srgbClr val="0070C0"/>
                </a:solidFill>
                <a:latin typeface="Times New Roman"/>
                <a:ea typeface="Times New Roman"/>
              </a:rPr>
              <a:t>руками вперед, назад. 10 – 12 раз.</a:t>
            </a:r>
          </a:p>
          <a:p>
            <a:pPr lvl="0" algn="just"/>
            <a:r>
              <a:rPr lang="ru-RU" sz="1200" b="1" dirty="0">
                <a:solidFill>
                  <a:srgbClr val="0070C0"/>
                </a:solidFill>
                <a:latin typeface="Times New Roman"/>
                <a:ea typeface="Times New Roman"/>
              </a:rPr>
              <a:t>3. </a:t>
            </a:r>
            <a:r>
              <a:rPr lang="ru-RU" sz="1200" b="1" u="sng" dirty="0">
                <a:solidFill>
                  <a:srgbClr val="0070C0"/>
                </a:solidFill>
                <a:latin typeface="Times New Roman"/>
                <a:ea typeface="Times New Roman"/>
              </a:rPr>
              <a:t>«Насос» </a:t>
            </a:r>
            <a:r>
              <a:rPr lang="ru-RU" sz="1200" b="1" dirty="0">
                <a:solidFill>
                  <a:srgbClr val="0070C0"/>
                </a:solidFill>
                <a:latin typeface="Times New Roman"/>
                <a:ea typeface="Times New Roman"/>
              </a:rPr>
              <a:t>- и. п. основная стойка.</a:t>
            </a:r>
          </a:p>
          <a:p>
            <a:pPr lvl="0" algn="just"/>
            <a:r>
              <a:rPr lang="ru-RU" sz="1200" b="1" dirty="0">
                <a:solidFill>
                  <a:srgbClr val="0070C0"/>
                </a:solidFill>
                <a:latin typeface="Times New Roman"/>
                <a:ea typeface="Times New Roman"/>
              </a:rPr>
              <a:t>А) вдох</a:t>
            </a:r>
          </a:p>
          <a:p>
            <a:pPr lvl="0" algn="just"/>
            <a:r>
              <a:rPr lang="ru-RU" sz="1200" b="1" dirty="0">
                <a:solidFill>
                  <a:srgbClr val="0070C0"/>
                </a:solidFill>
                <a:latin typeface="Times New Roman"/>
                <a:ea typeface="Times New Roman"/>
              </a:rPr>
              <a:t>Б) присесть, сделать медленный выдох. 10 – 12 раз.</a:t>
            </a:r>
          </a:p>
          <a:p>
            <a:pPr lvl="0" algn="just"/>
            <a:r>
              <a:rPr lang="ru-RU" sz="1200" b="1" dirty="0">
                <a:solidFill>
                  <a:srgbClr val="0070C0"/>
                </a:solidFill>
                <a:latin typeface="Times New Roman"/>
                <a:ea typeface="Times New Roman"/>
              </a:rPr>
              <a:t>4. </a:t>
            </a:r>
            <a:r>
              <a:rPr lang="ru-RU" sz="1200" b="1" u="sng" dirty="0">
                <a:solidFill>
                  <a:srgbClr val="0070C0"/>
                </a:solidFill>
                <a:latin typeface="Times New Roman"/>
                <a:ea typeface="Times New Roman"/>
              </a:rPr>
              <a:t>«Поплавок» </a:t>
            </a:r>
            <a:r>
              <a:rPr lang="ru-RU" sz="1200" b="1" dirty="0">
                <a:solidFill>
                  <a:srgbClr val="0070C0"/>
                </a:solidFill>
                <a:latin typeface="Times New Roman"/>
                <a:ea typeface="Times New Roman"/>
              </a:rPr>
              <a:t>- и. п. стойка с сомкнутыми носками, руки внизу,</a:t>
            </a:r>
          </a:p>
          <a:p>
            <a:pPr lvl="0" algn="just"/>
            <a:r>
              <a:rPr lang="ru-RU" sz="1200" b="1" dirty="0">
                <a:solidFill>
                  <a:srgbClr val="0070C0"/>
                </a:solidFill>
                <a:latin typeface="Times New Roman"/>
                <a:ea typeface="Times New Roman"/>
              </a:rPr>
              <a:t>присесть на корточки, обхватить колени руками и наклонить голову,</a:t>
            </a:r>
          </a:p>
          <a:p>
            <a:pPr lvl="0" algn="just"/>
            <a:r>
              <a:rPr lang="ru-RU" sz="1200" b="1" dirty="0">
                <a:solidFill>
                  <a:srgbClr val="0070C0"/>
                </a:solidFill>
                <a:latin typeface="Times New Roman"/>
                <a:ea typeface="Times New Roman"/>
              </a:rPr>
              <a:t>сгруппироваться. Вернуться в и. п.</a:t>
            </a:r>
          </a:p>
          <a:p>
            <a:pPr lvl="0" algn="just"/>
            <a:r>
              <a:rPr lang="ru-RU" sz="1200" b="1" dirty="0">
                <a:solidFill>
                  <a:srgbClr val="0070C0"/>
                </a:solidFill>
                <a:latin typeface="Times New Roman"/>
                <a:ea typeface="Times New Roman"/>
              </a:rPr>
              <a:t>5</a:t>
            </a:r>
            <a:r>
              <a:rPr lang="ru-RU" sz="1200" b="1" u="sng" dirty="0">
                <a:solidFill>
                  <a:srgbClr val="0070C0"/>
                </a:solidFill>
                <a:latin typeface="Times New Roman"/>
                <a:ea typeface="Times New Roman"/>
              </a:rPr>
              <a:t>. «Фонтанчики</a:t>
            </a:r>
            <a:r>
              <a:rPr lang="ru-RU" sz="1200" b="1" dirty="0">
                <a:solidFill>
                  <a:srgbClr val="0070C0"/>
                </a:solidFill>
                <a:latin typeface="Times New Roman"/>
                <a:ea typeface="Times New Roman"/>
              </a:rPr>
              <a:t>» - сидя руки в упоре сзади, двигать прямыми ногами</a:t>
            </a:r>
          </a:p>
          <a:p>
            <a:pPr lvl="0" algn="just"/>
            <a:r>
              <a:rPr lang="ru-RU" sz="1200" b="1" dirty="0">
                <a:solidFill>
                  <a:srgbClr val="0070C0"/>
                </a:solidFill>
                <a:latin typeface="Times New Roman"/>
                <a:ea typeface="Times New Roman"/>
              </a:rPr>
              <a:t>вверх, вниз попеременно, как при плавании в стиле «кроль». 2 раза.</a:t>
            </a:r>
          </a:p>
          <a:p>
            <a:pPr lvl="0" algn="just"/>
            <a:r>
              <a:rPr lang="ru-RU" sz="1200" b="1" dirty="0">
                <a:solidFill>
                  <a:srgbClr val="0070C0"/>
                </a:solidFill>
                <a:latin typeface="Times New Roman"/>
                <a:ea typeface="Times New Roman"/>
              </a:rPr>
              <a:t>6. </a:t>
            </a:r>
            <a:r>
              <a:rPr lang="ru-RU" sz="1200" b="1" u="sng" dirty="0">
                <a:solidFill>
                  <a:srgbClr val="0070C0"/>
                </a:solidFill>
                <a:latin typeface="Times New Roman"/>
                <a:ea typeface="Times New Roman"/>
              </a:rPr>
              <a:t>«Стрелочка» </a:t>
            </a:r>
            <a:r>
              <a:rPr lang="ru-RU" sz="1200" b="1" dirty="0">
                <a:solidFill>
                  <a:srgbClr val="0070C0"/>
                </a:solidFill>
                <a:latin typeface="Times New Roman"/>
                <a:ea typeface="Times New Roman"/>
              </a:rPr>
              <a:t>- и. п. лежа, руки вытянуты вперед. Лежа на животе</a:t>
            </a:r>
          </a:p>
          <a:p>
            <a:pPr lvl="0" algn="just"/>
            <a:r>
              <a:rPr lang="ru-RU" sz="1200" b="1" dirty="0">
                <a:solidFill>
                  <a:srgbClr val="0070C0"/>
                </a:solidFill>
                <a:latin typeface="Times New Roman"/>
                <a:ea typeface="Times New Roman"/>
              </a:rPr>
              <a:t>напрячься всем телом, расслабиться. 8 – 10 раз.</a:t>
            </a:r>
          </a:p>
          <a:p>
            <a:pPr lvl="0" algn="just"/>
            <a:r>
              <a:rPr lang="ru-RU" sz="1200" b="1" dirty="0">
                <a:solidFill>
                  <a:srgbClr val="0070C0"/>
                </a:solidFill>
                <a:latin typeface="Times New Roman"/>
                <a:ea typeface="Times New Roman"/>
              </a:rPr>
              <a:t>7. </a:t>
            </a:r>
            <a:r>
              <a:rPr lang="ru-RU" sz="1200" b="1" u="sng" dirty="0">
                <a:solidFill>
                  <a:srgbClr val="0070C0"/>
                </a:solidFill>
                <a:latin typeface="Times New Roman"/>
                <a:ea typeface="Times New Roman"/>
              </a:rPr>
              <a:t>«Ветряная мельница» </a:t>
            </a:r>
            <a:r>
              <a:rPr lang="ru-RU" sz="1200" b="1" dirty="0">
                <a:solidFill>
                  <a:srgbClr val="0070C0"/>
                </a:solidFill>
                <a:latin typeface="Times New Roman"/>
                <a:ea typeface="Times New Roman"/>
              </a:rPr>
              <a:t>- круговые движения рук в сочетании с</a:t>
            </a:r>
          </a:p>
          <a:p>
            <a:pPr lvl="0" algn="just"/>
            <a:r>
              <a:rPr lang="ru-RU" sz="1200" b="1" dirty="0">
                <a:solidFill>
                  <a:srgbClr val="0070C0"/>
                </a:solidFill>
                <a:latin typeface="Times New Roman"/>
                <a:ea typeface="Times New Roman"/>
              </a:rPr>
              <a:t>движением шагом, прыжками на месте.</a:t>
            </a:r>
          </a:p>
          <a:p>
            <a:pPr lvl="0" algn="just"/>
            <a:r>
              <a:rPr lang="ru-RU" sz="1200" b="1" dirty="0">
                <a:solidFill>
                  <a:srgbClr val="0070C0"/>
                </a:solidFill>
                <a:latin typeface="Times New Roman"/>
                <a:ea typeface="Times New Roman"/>
              </a:rPr>
              <a:t>8. </a:t>
            </a:r>
            <a:r>
              <a:rPr lang="ru-RU" sz="1200" b="1" u="sng" dirty="0">
                <a:solidFill>
                  <a:srgbClr val="0070C0"/>
                </a:solidFill>
                <a:latin typeface="Times New Roman"/>
                <a:ea typeface="Times New Roman"/>
              </a:rPr>
              <a:t>«Лягушки» </a:t>
            </a:r>
            <a:r>
              <a:rPr lang="ru-RU" sz="1200" b="1" dirty="0">
                <a:solidFill>
                  <a:srgbClr val="0070C0"/>
                </a:solidFill>
                <a:latin typeface="Times New Roman"/>
                <a:ea typeface="Times New Roman"/>
              </a:rPr>
              <a:t>- прыжки на двух ногах.</a:t>
            </a:r>
          </a:p>
          <a:p>
            <a:pPr lvl="0" algn="just"/>
            <a:r>
              <a:rPr lang="ru-RU" sz="1200" b="1" dirty="0">
                <a:solidFill>
                  <a:srgbClr val="0070C0"/>
                </a:solidFill>
                <a:latin typeface="Times New Roman"/>
                <a:ea typeface="Times New Roman"/>
              </a:rPr>
              <a:t>9. </a:t>
            </a:r>
            <a:r>
              <a:rPr lang="ru-RU" sz="1200" b="1" u="sng" dirty="0">
                <a:solidFill>
                  <a:srgbClr val="0070C0"/>
                </a:solidFill>
                <a:latin typeface="Times New Roman"/>
                <a:ea typeface="Times New Roman"/>
              </a:rPr>
              <a:t>«Наполним легкие воздухом» </a:t>
            </a:r>
            <a:r>
              <a:rPr lang="ru-RU" sz="1200" b="1" dirty="0">
                <a:solidFill>
                  <a:srgbClr val="0070C0"/>
                </a:solidFill>
                <a:latin typeface="Times New Roman"/>
                <a:ea typeface="Times New Roman"/>
              </a:rPr>
              <a:t>- и. п. о. с. Руки на ребрах. Глубокий</a:t>
            </a:r>
          </a:p>
          <a:p>
            <a:pPr lvl="0" algn="just"/>
            <a:r>
              <a:rPr lang="ru-RU" sz="1200" b="1" dirty="0">
                <a:solidFill>
                  <a:srgbClr val="0070C0"/>
                </a:solidFill>
                <a:latin typeface="Times New Roman"/>
                <a:ea typeface="Times New Roman"/>
              </a:rPr>
              <a:t>вдох, глотательным движением задержать воздух и держать 10 – 15 сек;</a:t>
            </a:r>
          </a:p>
          <a:p>
            <a:pPr lvl="0" algn="just"/>
            <a:r>
              <a:rPr lang="ru-RU" sz="1200" b="1" dirty="0">
                <a:solidFill>
                  <a:srgbClr val="0070C0"/>
                </a:solidFill>
                <a:latin typeface="Times New Roman"/>
                <a:ea typeface="Times New Roman"/>
              </a:rPr>
              <a:t>после чего выполнить выдох через нос. Упражнения выполнять 2 – 3 раза.</a:t>
            </a:r>
          </a:p>
        </p:txBody>
      </p:sp>
    </p:spTree>
    <p:extLst>
      <p:ext uri="{BB962C8B-B14F-4D97-AF65-F5344CB8AC3E}">
        <p14:creationId xmlns:p14="http://schemas.microsoft.com/office/powerpoint/2010/main" val="1335835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24744"/>
            <a:ext cx="3240360" cy="4320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699647"/>
            <a:ext cx="3296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Упражнение «ЛОДОЧКИ»</a:t>
            </a:r>
            <a:endParaRPr lang="ru-RU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76056" y="638728"/>
            <a:ext cx="3536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Упражнение « МЕЛЬНИЦА»</a:t>
            </a:r>
            <a:endParaRPr lang="ru-RU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313" y="1124744"/>
            <a:ext cx="3258032" cy="43440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427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07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998" y="1415893"/>
            <a:ext cx="3543418" cy="47245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35927"/>
            <a:ext cx="3528392" cy="47045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04666" y="600062"/>
            <a:ext cx="3188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Упражнение «НАСОС»</a:t>
            </a:r>
            <a:endParaRPr lang="ru-RU" sz="20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377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24744"/>
            <a:ext cx="3456384" cy="4608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39102"/>
            <a:ext cx="3456384" cy="4608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19872" y="652046"/>
            <a:ext cx="3443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Упражнение «ПОПЛАВОК»</a:t>
            </a:r>
            <a:endParaRPr lang="ru-RU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550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883" y="1196753"/>
            <a:ext cx="3582397" cy="47765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32756"/>
            <a:ext cx="3528392" cy="47045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687176"/>
            <a:ext cx="3879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Упражнение «ФОНТАНЧИКИ</a:t>
            </a:r>
            <a:r>
              <a:rPr lang="ru-RU" dirty="0" smtClean="0">
                <a:solidFill>
                  <a:srgbClr val="FF0000"/>
                </a:solidFill>
              </a:rPr>
              <a:t>»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00730" y="687176"/>
            <a:ext cx="3623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Упражнение « СТРЕЛОЧКА»</a:t>
            </a:r>
            <a:endParaRPr lang="ru-RU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520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24744"/>
            <a:ext cx="3960110" cy="52801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5671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875" y="1340768"/>
            <a:ext cx="2322258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70" y="1178729"/>
            <a:ext cx="3888432" cy="5184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501008"/>
            <a:ext cx="2239589" cy="2989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15816" y="688915"/>
            <a:ext cx="4357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Упражнение «МОРСКАЯ ЗВЕЗДА»</a:t>
            </a:r>
            <a:endParaRPr lang="ru-RU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955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960" y="1485183"/>
            <a:ext cx="2736304" cy="36484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2760627" cy="36808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389" y="1916832"/>
            <a:ext cx="2738068" cy="36488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47864" y="755412"/>
            <a:ext cx="3320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Упражнения на дыхание</a:t>
            </a:r>
            <a:endParaRPr lang="ru-RU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3632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07704" y="908720"/>
            <a:ext cx="5832648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u="sng" dirty="0">
                <a:solidFill>
                  <a:srgbClr val="F14124">
                    <a:lumMod val="50000"/>
                  </a:srgbClr>
                </a:solidFill>
                <a:latin typeface="Times New Roman"/>
                <a:ea typeface="Times New Roman"/>
              </a:rPr>
              <a:t>Заключительная часть</a:t>
            </a:r>
            <a:r>
              <a:rPr lang="ru-RU" sz="1600" b="1" u="sng" dirty="0" smtClean="0">
                <a:solidFill>
                  <a:srgbClr val="F14124">
                    <a:lumMod val="50000"/>
                  </a:srgbClr>
                </a:solidFill>
                <a:latin typeface="Times New Roman"/>
                <a:ea typeface="Times New Roman"/>
              </a:rPr>
              <a:t>:</a:t>
            </a:r>
          </a:p>
          <a:p>
            <a:pPr lvl="0" algn="ctr"/>
            <a:endParaRPr lang="ru-RU" sz="1600" b="1" u="sng" dirty="0">
              <a:solidFill>
                <a:srgbClr val="F14124">
                  <a:lumMod val="50000"/>
                </a:srgbClr>
              </a:solidFill>
              <a:latin typeface="Times New Roman"/>
              <a:ea typeface="Times New Roman"/>
            </a:endParaRPr>
          </a:p>
          <a:p>
            <a:pPr lvl="0" algn="just"/>
            <a:r>
              <a:rPr lang="ru-RU" sz="1400" b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Спокойная </a:t>
            </a:r>
            <a:r>
              <a:rPr lang="ru-RU" sz="1400" b="1" dirty="0">
                <a:solidFill>
                  <a:srgbClr val="0070C0"/>
                </a:solidFill>
                <a:latin typeface="Times New Roman"/>
                <a:ea typeface="Times New Roman"/>
              </a:rPr>
              <a:t>ходьба в разном темпе </a:t>
            </a:r>
            <a:r>
              <a:rPr lang="ru-RU" sz="1400" b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с остановкой </a:t>
            </a:r>
            <a:r>
              <a:rPr lang="ru-RU" sz="1400" b="1" dirty="0">
                <a:solidFill>
                  <a:srgbClr val="0070C0"/>
                </a:solidFill>
                <a:latin typeface="Times New Roman"/>
                <a:ea typeface="Times New Roman"/>
              </a:rPr>
              <a:t>на сигнал.</a:t>
            </a:r>
          </a:p>
          <a:p>
            <a:pPr lvl="0" algn="just">
              <a:lnSpc>
                <a:spcPct val="115000"/>
              </a:lnSpc>
            </a:pPr>
            <a:r>
              <a:rPr lang="ru-RU" sz="1400" b="1" dirty="0">
                <a:solidFill>
                  <a:srgbClr val="0070C0"/>
                </a:solidFill>
                <a:latin typeface="Calibri"/>
                <a:ea typeface="Times New Roman"/>
                <a:cs typeface="Times New Roman"/>
              </a:rPr>
              <a:t> 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000" y="1933696"/>
            <a:ext cx="2970000" cy="39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5435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8437" y="980728"/>
            <a:ext cx="727280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Сухое плавание», </a:t>
            </a:r>
            <a:r>
              <a:rPr lang="ru-RU" sz="2000" b="1" dirty="0">
                <a:solidFill>
                  <a:srgbClr val="F1412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т.е. упражнения на суше:</a:t>
            </a:r>
          </a:p>
          <a:p>
            <a:pPr marL="285750" lvl="0" indent="-285750" fontAlgn="base">
              <a:buFontTx/>
              <a:buChar char="-"/>
            </a:pP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играют существенную роль в подготовке организма ребёнка для   занятия в воде. </a:t>
            </a:r>
          </a:p>
          <a:p>
            <a:pPr marL="285750" lvl="0" indent="-285750" fontAlgn="base">
              <a:buFontTx/>
              <a:buChar char="-"/>
            </a:pP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выполнения упражнений есть возможность доступно объяснить ребёнку его технологию, уделить больше времени его изучению и совершенствованию.</a:t>
            </a:r>
          </a:p>
          <a:p>
            <a:pPr marL="285750" lvl="0" indent="-285750" algn="just" fontAlgn="base">
              <a:buFontTx/>
              <a:buChar char="-"/>
            </a:pPr>
            <a:endParaRPr lang="ru-RU" sz="2000" b="1" dirty="0">
              <a:solidFill>
                <a:srgbClr val="F1412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/>
            <a:r>
              <a:rPr lang="ru-RU" sz="2000" b="1" i="1" u="sng" dirty="0">
                <a:solidFill>
                  <a:srgbClr val="F1412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Научившись выполнять движения на суше</a:t>
            </a:r>
          </a:p>
          <a:p>
            <a:pPr lvl="0" fontAlgn="base"/>
            <a:r>
              <a:rPr lang="ru-RU" sz="2000" b="1" dirty="0">
                <a:solidFill>
                  <a:srgbClr val="F1412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ребёнок легко воспроизводит его в воде;</a:t>
            </a:r>
          </a:p>
          <a:p>
            <a:pPr lvl="0" fontAlgn="base"/>
            <a:r>
              <a:rPr lang="ru-RU" sz="2000" b="1" dirty="0">
                <a:solidFill>
                  <a:srgbClr val="F1412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легко справляется с сопротивлением воды;</a:t>
            </a:r>
          </a:p>
          <a:p>
            <a:pPr lvl="0" fontAlgn="base"/>
            <a:r>
              <a:rPr lang="ru-RU" sz="2000" b="1" dirty="0">
                <a:solidFill>
                  <a:srgbClr val="F1412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повышается объём двигательной активности;</a:t>
            </a:r>
          </a:p>
          <a:p>
            <a:pPr lvl="0" fontAlgn="base"/>
            <a:r>
              <a:rPr lang="ru-RU" sz="2000" b="1" dirty="0">
                <a:solidFill>
                  <a:srgbClr val="F1412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закаливающая процедура, которая способствует укреплению здоровья детей.</a:t>
            </a:r>
          </a:p>
        </p:txBody>
      </p:sp>
    </p:spTree>
    <p:extLst>
      <p:ext uri="{BB962C8B-B14F-4D97-AF65-F5344CB8AC3E}">
        <p14:creationId xmlns:p14="http://schemas.microsoft.com/office/powerpoint/2010/main" val="3219452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2348880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Segoe Script" panose="030B0504020000000003" pitchFamily="66" charset="0"/>
              </a:rPr>
              <a:t>СПАСИБО ЗА ВНИМАНИЕ!</a:t>
            </a:r>
            <a:endParaRPr lang="ru-RU" sz="4000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67744" y="4470503"/>
            <a:ext cx="52613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  <a:latin typeface="Segoe Script" panose="030B0504020000000003" pitchFamily="66" charset="0"/>
                <a:cs typeface="Times New Roman" panose="02020603050405020304" pitchFamily="18" charset="0"/>
              </a:rPr>
              <a:t>Все </a:t>
            </a:r>
            <a:r>
              <a:rPr lang="ru-RU" sz="1400" b="1" dirty="0">
                <a:solidFill>
                  <a:srgbClr val="FF0000"/>
                </a:solidFill>
                <a:latin typeface="Segoe Script" panose="030B0504020000000003" pitchFamily="66" charset="0"/>
                <a:cs typeface="Times New Roman" panose="02020603050405020304" pitchFamily="18" charset="0"/>
              </a:rPr>
              <a:t>ф</a:t>
            </a:r>
            <a:r>
              <a:rPr lang="ru-RU" sz="1400" b="1" dirty="0" smtClean="0">
                <a:solidFill>
                  <a:srgbClr val="FF0000"/>
                </a:solidFill>
                <a:latin typeface="Segoe Script" panose="030B0504020000000003" pitchFamily="66" charset="0"/>
                <a:cs typeface="Times New Roman" panose="02020603050405020304" pitchFamily="18" charset="0"/>
              </a:rPr>
              <a:t>ото материалы использованы с разрешения</a:t>
            </a:r>
          </a:p>
          <a:p>
            <a:r>
              <a:rPr lang="ru-RU" sz="1400" b="1" dirty="0" smtClean="0">
                <a:solidFill>
                  <a:srgbClr val="FF0000"/>
                </a:solidFill>
                <a:latin typeface="Segoe Script" panose="030B0504020000000003" pitchFamily="66" charset="0"/>
                <a:cs typeface="Times New Roman" panose="02020603050405020304" pitchFamily="18" charset="0"/>
              </a:rPr>
              <a:t> родителей, законных представителей</a:t>
            </a:r>
            <a:endParaRPr lang="ru-RU" sz="1400" b="1" dirty="0">
              <a:solidFill>
                <a:srgbClr val="FF0000"/>
              </a:solidFill>
              <a:latin typeface="Segoe Script" panose="030B0504020000000003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529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3608" y="620688"/>
            <a:ext cx="7632848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ЗАДАЧИ:</a:t>
            </a:r>
          </a:p>
          <a:p>
            <a:pPr lvl="0" algn="ctr"/>
            <a:endParaRPr lang="ru-RU" sz="1600" dirty="0">
              <a:solidFill>
                <a:srgbClr val="C00000"/>
              </a:solidFill>
              <a:latin typeface="Bookman Old Style" panose="02050604050505020204" pitchFamily="18" charset="0"/>
              <a:ea typeface="Times New Roman"/>
            </a:endParaRPr>
          </a:p>
          <a:p>
            <a:pPr lvl="0"/>
            <a:r>
              <a:rPr lang="ru-RU" b="1" i="1" dirty="0">
                <a:solidFill>
                  <a:srgbClr val="0070C0"/>
                </a:solidFill>
                <a:latin typeface="Bookman Old Style" panose="02050604050505020204" pitchFamily="18" charset="0"/>
                <a:ea typeface="Times New Roman"/>
              </a:rPr>
              <a:t>1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 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Разогреть организм, создать положительный настрой для</a:t>
            </a:r>
          </a:p>
          <a:p>
            <a:pPr lvl="0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дальнейшей двигательной активности.</a:t>
            </a:r>
          </a:p>
          <a:p>
            <a:pPr lvl="0"/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2. 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Способствовать закреплению навыков правильной осанки,</a:t>
            </a:r>
          </a:p>
          <a:p>
            <a:pPr lvl="0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укреплению мышц рук, ног, живота, спины, развитию координации</a:t>
            </a:r>
          </a:p>
          <a:p>
            <a:pPr lvl="0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движений.</a:t>
            </a:r>
          </a:p>
          <a:p>
            <a:pPr lvl="0"/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3. 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Укреплять дыхательную мускулатуру.</a:t>
            </a:r>
          </a:p>
          <a:p>
            <a:pPr lvl="0"/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4. 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Познакомить ребенка с движениями, с которыми он встретится</a:t>
            </a:r>
          </a:p>
          <a:p>
            <a:pPr lvl="0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воде.</a:t>
            </a:r>
          </a:p>
          <a:p>
            <a:pPr lvl="0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Упражнения могут включаться в комплекс утренней гимнастики,</a:t>
            </a:r>
          </a:p>
          <a:p>
            <a:pPr lvl="0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 также проводиться как разминка на суше перед плаванием.</a:t>
            </a:r>
          </a:p>
          <a:p>
            <a:pPr lvl="0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Упражнения выполняются по 10 – 12 раз</a:t>
            </a:r>
          </a:p>
        </p:txBody>
      </p:sp>
    </p:spTree>
    <p:extLst>
      <p:ext uri="{BB962C8B-B14F-4D97-AF65-F5344CB8AC3E}">
        <p14:creationId xmlns:p14="http://schemas.microsoft.com/office/powerpoint/2010/main" val="3852730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15616" y="797511"/>
            <a:ext cx="720080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C00000"/>
                </a:solidFill>
                <a:latin typeface="Times New Roman"/>
                <a:ea typeface="Times New Roman"/>
              </a:rPr>
              <a:t>КОМПЛЕКС № 1</a:t>
            </a:r>
            <a:r>
              <a:rPr lang="ru-RU" sz="20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.</a:t>
            </a:r>
          </a:p>
          <a:p>
            <a:pPr lvl="0" algn="ctr"/>
            <a:endParaRPr lang="ru-RU" sz="14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lvl="0" algn="just"/>
            <a:r>
              <a:rPr lang="ru-RU" dirty="0">
                <a:solidFill>
                  <a:srgbClr val="0070C0"/>
                </a:solidFill>
                <a:latin typeface="Times New Roman"/>
                <a:ea typeface="Times New Roman"/>
              </a:rPr>
              <a:t>1. </a:t>
            </a:r>
            <a:r>
              <a:rPr lang="ru-RU" b="1" dirty="0">
                <a:solidFill>
                  <a:srgbClr val="0070C0"/>
                </a:solidFill>
                <a:latin typeface="Times New Roman"/>
                <a:ea typeface="Times New Roman"/>
              </a:rPr>
              <a:t>Ходьба на месте; ходьба с высоким подниманием колена, руки</a:t>
            </a:r>
          </a:p>
          <a:p>
            <a:pPr lvl="0" algn="just"/>
            <a:r>
              <a:rPr lang="ru-RU" b="1" dirty="0">
                <a:solidFill>
                  <a:srgbClr val="0070C0"/>
                </a:solidFill>
                <a:latin typeface="Times New Roman"/>
                <a:ea typeface="Times New Roman"/>
              </a:rPr>
              <a:t>на поясе, как «лошадки». Подскоки на месте.</a:t>
            </a:r>
          </a:p>
          <a:p>
            <a:pPr lvl="0" algn="just"/>
            <a:r>
              <a:rPr lang="ru-RU" b="1" dirty="0">
                <a:solidFill>
                  <a:srgbClr val="0070C0"/>
                </a:solidFill>
                <a:latin typeface="Times New Roman"/>
                <a:ea typeface="Times New Roman"/>
              </a:rPr>
              <a:t>2. и. п. – стоя, на ширине ступни, руки внизу.</a:t>
            </a:r>
          </a:p>
          <a:p>
            <a:pPr lvl="0" algn="just"/>
            <a:r>
              <a:rPr lang="ru-RU" b="1" dirty="0">
                <a:solidFill>
                  <a:srgbClr val="0070C0"/>
                </a:solidFill>
                <a:latin typeface="Times New Roman"/>
                <a:ea typeface="Times New Roman"/>
              </a:rPr>
              <a:t>А) энергичный взмах руками вверх, вдох.</a:t>
            </a:r>
          </a:p>
          <a:p>
            <a:pPr lvl="0" algn="just"/>
            <a:r>
              <a:rPr lang="ru-RU" b="1" dirty="0">
                <a:solidFill>
                  <a:srgbClr val="0070C0"/>
                </a:solidFill>
                <a:latin typeface="Times New Roman"/>
                <a:ea typeface="Times New Roman"/>
              </a:rPr>
              <a:t>Б) опустить руки вместе с плечами, выдохи.</a:t>
            </a:r>
          </a:p>
          <a:p>
            <a:pPr lvl="0" algn="just"/>
            <a:r>
              <a:rPr lang="ru-RU" b="1" dirty="0">
                <a:solidFill>
                  <a:srgbClr val="0070C0"/>
                </a:solidFill>
                <a:latin typeface="Times New Roman"/>
                <a:ea typeface="Times New Roman"/>
              </a:rPr>
              <a:t>3. «Фонтанчики» - и. п. сидя, руки в упоре сзади, двигать прямыми</a:t>
            </a:r>
          </a:p>
          <a:p>
            <a:pPr lvl="0" algn="just"/>
            <a:r>
              <a:rPr lang="ru-RU" b="1" dirty="0">
                <a:solidFill>
                  <a:srgbClr val="0070C0"/>
                </a:solidFill>
                <a:latin typeface="Times New Roman"/>
                <a:ea typeface="Times New Roman"/>
              </a:rPr>
              <a:t>ногами вверх – вниз попеременно как при плавании «кроль».</a:t>
            </a:r>
          </a:p>
          <a:p>
            <a:pPr lvl="0" algn="just"/>
            <a:r>
              <a:rPr lang="ru-RU" b="1" dirty="0">
                <a:solidFill>
                  <a:srgbClr val="0070C0"/>
                </a:solidFill>
                <a:latin typeface="Times New Roman"/>
                <a:ea typeface="Times New Roman"/>
              </a:rPr>
              <a:t>4. «Насос» - и. п. стоя в парах лицом к друг другу, держась за руки,</a:t>
            </a:r>
          </a:p>
          <a:p>
            <a:pPr lvl="0" algn="just"/>
            <a:r>
              <a:rPr lang="ru-RU" b="1" dirty="0">
                <a:solidFill>
                  <a:srgbClr val="0070C0"/>
                </a:solidFill>
                <a:latin typeface="Times New Roman"/>
                <a:ea typeface="Times New Roman"/>
              </a:rPr>
              <a:t>поочередное приседание с выдохом.</a:t>
            </a:r>
          </a:p>
          <a:p>
            <a:pPr lvl="0" algn="just"/>
            <a:r>
              <a:rPr lang="ru-RU" b="1" dirty="0">
                <a:solidFill>
                  <a:srgbClr val="0070C0"/>
                </a:solidFill>
                <a:latin typeface="Times New Roman"/>
                <a:ea typeface="Times New Roman"/>
              </a:rPr>
              <a:t>5. «Стрелочка» - и. п. лежа, руки вытянуты вперед. Лежа на спине</a:t>
            </a:r>
          </a:p>
          <a:p>
            <a:pPr lvl="0" algn="just"/>
            <a:r>
              <a:rPr lang="ru-RU" b="1" dirty="0">
                <a:solidFill>
                  <a:srgbClr val="0070C0"/>
                </a:solidFill>
                <a:latin typeface="Times New Roman"/>
                <a:ea typeface="Times New Roman"/>
              </a:rPr>
              <a:t>напрячься всем телом, расслабиться. Тоже на животе.</a:t>
            </a:r>
          </a:p>
          <a:p>
            <a:pPr lvl="0" algn="just"/>
            <a:r>
              <a:rPr lang="ru-RU" b="1" dirty="0">
                <a:solidFill>
                  <a:srgbClr val="0070C0"/>
                </a:solidFill>
                <a:latin typeface="Times New Roman"/>
                <a:ea typeface="Times New Roman"/>
              </a:rPr>
              <a:t>6. Дуть на мячик так, чтобы он покатился, делая глубокий вдох и</a:t>
            </a:r>
          </a:p>
          <a:p>
            <a:pPr lvl="0" algn="just"/>
            <a:r>
              <a:rPr lang="ru-RU" b="1" dirty="0">
                <a:solidFill>
                  <a:srgbClr val="0070C0"/>
                </a:solidFill>
                <a:latin typeface="Times New Roman"/>
                <a:ea typeface="Times New Roman"/>
              </a:rPr>
              <a:t>медленный выдох, стоя на четвереньках.</a:t>
            </a:r>
          </a:p>
          <a:p>
            <a:pPr lvl="0" algn="just"/>
            <a:r>
              <a:rPr lang="ru-RU" b="1" dirty="0">
                <a:solidFill>
                  <a:srgbClr val="0070C0"/>
                </a:solidFill>
                <a:latin typeface="Times New Roman"/>
                <a:ea typeface="Times New Roman"/>
              </a:rPr>
              <a:t>7. Ходьба на месте с заданиями для рук.</a:t>
            </a:r>
          </a:p>
          <a:p>
            <a:pPr lvl="0" algn="just"/>
            <a:r>
              <a:rPr lang="ru-RU" b="1" dirty="0">
                <a:solidFill>
                  <a:srgbClr val="0070C0"/>
                </a:solidFill>
                <a:latin typeface="Times New Roman"/>
                <a:ea typeface="Times New Roman"/>
              </a:rPr>
              <a:t>8. Прыжки на двух ногах на месте, вокруг себя, в чередовании со</a:t>
            </a:r>
          </a:p>
          <a:p>
            <a:pPr lvl="0" algn="just"/>
            <a:r>
              <a:rPr lang="ru-RU" b="1" dirty="0">
                <a:solidFill>
                  <a:srgbClr val="0070C0"/>
                </a:solidFill>
                <a:latin typeface="Times New Roman"/>
                <a:ea typeface="Times New Roman"/>
              </a:rPr>
              <a:t>спокойной ходьбой.</a:t>
            </a:r>
          </a:p>
        </p:txBody>
      </p:sp>
    </p:spTree>
    <p:extLst>
      <p:ext uri="{BB962C8B-B14F-4D97-AF65-F5344CB8AC3E}">
        <p14:creationId xmlns:p14="http://schemas.microsoft.com/office/powerpoint/2010/main" val="2051711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692696"/>
            <a:ext cx="7488832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КОМПЛЕКС </a:t>
            </a:r>
            <a:r>
              <a:rPr lang="ru-RU" sz="2000" b="1" dirty="0">
                <a:solidFill>
                  <a:srgbClr val="C00000"/>
                </a:solidFill>
                <a:latin typeface="Times New Roman"/>
                <a:ea typeface="Times New Roman"/>
              </a:rPr>
              <a:t>№ </a:t>
            </a:r>
            <a:r>
              <a:rPr lang="ru-RU" sz="20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2</a:t>
            </a:r>
          </a:p>
          <a:p>
            <a:pPr lvl="0" algn="ctr"/>
            <a:endParaRPr lang="ru-RU" sz="14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lvl="0" algn="just"/>
            <a:r>
              <a:rPr lang="ru-RU" sz="1600" dirty="0">
                <a:solidFill>
                  <a:srgbClr val="0070C0"/>
                </a:solidFill>
                <a:latin typeface="Times New Roman"/>
                <a:ea typeface="Times New Roman"/>
              </a:rPr>
              <a:t>1.</a:t>
            </a:r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 Ходьба, подскоки на месте с энергичными взмахами рук.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2. «Лодочка» - и. п . стойка с сомкнутыми ногами, руки внизу.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1. подтянув руки через стороны вверх, соединить кисти, подняться на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носки, напрячься. 2. расслабиться, опуститься на пятки.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3. кисти сомкнуты, опустить руки перед грудью, вытянуть их,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напрячься.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4. опустить руки вниз, расслабиться.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3. «Поплавок» - и. п. стойка с сомкнутыми носками, руки внизу,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присесть на корточки, обхватить колени руками и наклонить голову,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сгруппироваться. Вернуться в и. п.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4. «Кто выше» - и. п. стойка с сомкнутыми носками, присесть и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прыгнуть как можно выше.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5. «Наполним легкие воздухом» - и. п. о. с. Руки на ребрах. Глубокий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вдох, глотательным движением задержать воздух и держать 10 – 15 сек;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после чего выполнить выдох через нос. Упражнения выполнять 2 – 3 раза.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6. «Ветряная мельница» - выполнять круговыми движениями рук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(вперед, назад) в сочетании с движением шагом, притопыванием,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прыжками. 7. Спокойная ходьба.</a:t>
            </a:r>
          </a:p>
        </p:txBody>
      </p:sp>
    </p:spTree>
    <p:extLst>
      <p:ext uri="{BB962C8B-B14F-4D97-AF65-F5344CB8AC3E}">
        <p14:creationId xmlns:p14="http://schemas.microsoft.com/office/powerpoint/2010/main" val="1274714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764704"/>
            <a:ext cx="7632848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C00000"/>
                </a:solidFill>
                <a:latin typeface="Times New Roman"/>
                <a:ea typeface="Times New Roman"/>
              </a:rPr>
              <a:t>КОМПЛЕКС № </a:t>
            </a:r>
            <a:r>
              <a:rPr lang="ru-RU" sz="20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3</a:t>
            </a:r>
          </a:p>
          <a:p>
            <a:pPr lvl="0" algn="ctr"/>
            <a:endParaRPr lang="ru-RU" sz="14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lvl="0" algn="just"/>
            <a:r>
              <a:rPr lang="ru-RU" sz="1600" dirty="0">
                <a:solidFill>
                  <a:srgbClr val="0070C0"/>
                </a:solidFill>
                <a:latin typeface="Times New Roman"/>
                <a:ea typeface="Times New Roman"/>
              </a:rPr>
              <a:t>1</a:t>
            </a:r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. Ходьба обычная на месте, ходьба высоко поднимая колени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хлопками. Ходьба «Чарли Чаплин» (с разведенными носками и прямыми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ногами).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2. Покачивание, перекатывание с пятки на носок, перенося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тяжесть тела.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3. «Лодочка» - упражнение 2 из комплекса № 2.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4. «Нырнем под воду» - и. п. стойка с сомкнутыми носками.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А) вдох, присесть, обхватив колени руками, задержать дыхание.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Б) выдох, вернуться в и. п.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5. «Мельница» - и. п. основная стойка. Попеременно круговые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движения руками вперед, назад.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6. «Уголок» - сидя, руки в упоре сзади. Поднять ноги и удержать их как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можно дольше под углом 45. выполнять 2 -3 раза.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7. «Звезда» - и. п. ноги на ширине плеч, прямые руки от отказа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отведены в стороны и назад, ладонями вперед. Сделать глубокий выдох и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задержать дыхание, напрячься. Вернуться в и. п. расслабиться. Выполнять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2 – 3 раза.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8. Подскоки, выбрасывая ноги вперед. Спокойная ходьба.</a:t>
            </a:r>
          </a:p>
        </p:txBody>
      </p:sp>
    </p:spTree>
    <p:extLst>
      <p:ext uri="{BB962C8B-B14F-4D97-AF65-F5344CB8AC3E}">
        <p14:creationId xmlns:p14="http://schemas.microsoft.com/office/powerpoint/2010/main" val="3875188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797511"/>
            <a:ext cx="6984776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C00000"/>
                </a:solidFill>
                <a:latin typeface="Times New Roman"/>
                <a:ea typeface="Times New Roman"/>
              </a:rPr>
              <a:t>КОМПЛЕКС № </a:t>
            </a:r>
            <a:r>
              <a:rPr lang="ru-RU" sz="20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4</a:t>
            </a:r>
          </a:p>
          <a:p>
            <a:pPr lvl="0" algn="ctr"/>
            <a:endParaRPr lang="ru-RU" sz="14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1. Ходьба на месте с поворотом вокруг себя. Прыжки с хлопками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над головой.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2. «Ласточка» - стоя на одной ноге, руки в стороны, туловище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наклонить вперед, удерживая равновесие, отвести ногу назад. Поменять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ногу.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3. и. п. – ноги на ширине плеч, руки внизу.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А) поднять руки через стороны вверх, подняться на носки, вдох.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Б) энергично опустить руки (бросить), опуститься на пятки,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расслабиться, выдох.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4. «Мельница» - и. п. ноги на ширине ступни, руки на поясе.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Круговые движения вперед правой прямой рукой. То же левой.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5. «Водоворот» - и. п. ноги на ширине плеч, руки на поясе,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круговые движения туловищем.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6. Прыжки на правой и левой ноге.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7. Спокойная ходьба в сочетании с вдохом и выдохом.</a:t>
            </a:r>
          </a:p>
        </p:txBody>
      </p:sp>
    </p:spTree>
    <p:extLst>
      <p:ext uri="{BB962C8B-B14F-4D97-AF65-F5344CB8AC3E}">
        <p14:creationId xmlns:p14="http://schemas.microsoft.com/office/powerpoint/2010/main" val="2127232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966788"/>
            <a:ext cx="7488832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C00000"/>
                </a:solidFill>
                <a:latin typeface="Times New Roman"/>
                <a:ea typeface="Times New Roman"/>
              </a:rPr>
              <a:t>КОМПЛЕКС № </a:t>
            </a:r>
            <a:r>
              <a:rPr lang="ru-RU" sz="20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5</a:t>
            </a:r>
          </a:p>
          <a:p>
            <a:pPr lvl="0" algn="ctr"/>
            <a:endParaRPr lang="ru-RU" sz="1400" b="1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1. Ходьба с заданиями для рук. Ходьба уголками, делая повороты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на пятках, на носках.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2. «Надуем мяч» - и. п. ноги на ширине плеч, руки внизу.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А) вдох, руки в стороны (надулся мяч)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Б) энергичный выдох, руками обнять плечи (сдулся мяч)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3. «Кошечка» - стоя на коленях и ладонях, выгибать спину,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сделать ее круглой, спрятав голову вниз. Прогибать спину, поднимая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голову.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4. и. п. – ноги на ширине плеч, руки на поясе. Наклоны вперед с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отработкой полного вдоха и выдоха.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5. «Ветряная мельница» - круговые движения рук в сочетании с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движением шагом, притопыванием, прыжками на месте.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6. «Едем на лодочке» - сидя, ноги вытянуть вперед, руки согнуты,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наклон выпрямит руки вперед, вернуться в и. п. выполнять, сочетая вдох и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выдох.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7. «Фонтанчики» - сидя руки в упоре сзади, двигать прямыми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ногами вверх, вниз попеременно, как при плавании в стиле «кроль».</a:t>
            </a:r>
          </a:p>
          <a:p>
            <a:pPr lvl="0" algn="just"/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8. Прыжки, ноги </a:t>
            </a:r>
            <a:r>
              <a:rPr lang="ru-RU" sz="1600" b="1" dirty="0" err="1">
                <a:solidFill>
                  <a:srgbClr val="0070C0"/>
                </a:solidFill>
                <a:latin typeface="Times New Roman"/>
                <a:ea typeface="Times New Roman"/>
              </a:rPr>
              <a:t>скрестно</a:t>
            </a:r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</a:rPr>
              <a:t>, ноги врозь. Спокойная ходьба__</a:t>
            </a:r>
          </a:p>
        </p:txBody>
      </p:sp>
    </p:spTree>
    <p:extLst>
      <p:ext uri="{BB962C8B-B14F-4D97-AF65-F5344CB8AC3E}">
        <p14:creationId xmlns:p14="http://schemas.microsoft.com/office/powerpoint/2010/main" val="322802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620688"/>
            <a:ext cx="72008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C00000"/>
                </a:solidFill>
                <a:latin typeface="Times New Roman"/>
                <a:ea typeface="Times New Roman"/>
              </a:rPr>
              <a:t>УТРЕННЯЯ ГИМНАСТИКА с элементами «сухого плавания</a:t>
            </a:r>
            <a:r>
              <a:rPr lang="ru-RU" sz="20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».</a:t>
            </a:r>
          </a:p>
          <a:p>
            <a:pPr lvl="0" algn="ctr"/>
            <a:endParaRPr lang="ru-RU" sz="20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lvl="0" algn="just"/>
            <a:endParaRPr lang="ru-RU" sz="12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lvl="0" algn="ctr"/>
            <a:r>
              <a:rPr lang="ru-RU" b="1" u="sng" dirty="0">
                <a:solidFill>
                  <a:srgbClr val="F14124">
                    <a:lumMod val="50000"/>
                  </a:srgbClr>
                </a:solidFill>
                <a:latin typeface="Times New Roman"/>
                <a:ea typeface="Times New Roman"/>
              </a:rPr>
              <a:t>Цель:</a:t>
            </a:r>
          </a:p>
          <a:p>
            <a:pPr lvl="0" algn="just"/>
            <a:r>
              <a:rPr lang="ru-RU" b="1" dirty="0">
                <a:solidFill>
                  <a:srgbClr val="0070C0"/>
                </a:solidFill>
                <a:latin typeface="Times New Roman"/>
                <a:ea typeface="Times New Roman"/>
              </a:rPr>
              <a:t>1.Знакомить детей с движениями, с которыми они встретиться на</a:t>
            </a:r>
          </a:p>
          <a:p>
            <a:pPr lvl="0" algn="just"/>
            <a:r>
              <a:rPr lang="ru-RU" b="1" dirty="0">
                <a:solidFill>
                  <a:srgbClr val="0070C0"/>
                </a:solidFill>
                <a:latin typeface="Times New Roman"/>
                <a:ea typeface="Times New Roman"/>
              </a:rPr>
              <a:t>занятиях в воде.</a:t>
            </a:r>
          </a:p>
          <a:p>
            <a:pPr lvl="0" algn="just"/>
            <a:r>
              <a:rPr lang="ru-RU" b="1" dirty="0">
                <a:solidFill>
                  <a:srgbClr val="0070C0"/>
                </a:solidFill>
                <a:latin typeface="Times New Roman"/>
                <a:ea typeface="Times New Roman"/>
              </a:rPr>
              <a:t>2. Воспитывать у детей привычку к физическим упражнениям,</a:t>
            </a:r>
          </a:p>
          <a:p>
            <a:pPr lvl="0" algn="just"/>
            <a:r>
              <a:rPr lang="ru-RU" b="1" dirty="0">
                <a:solidFill>
                  <a:srgbClr val="0070C0"/>
                </a:solidFill>
                <a:latin typeface="Times New Roman"/>
                <a:ea typeface="Times New Roman"/>
              </a:rPr>
              <a:t>связанную с приятными мышечными ощущениями, положительными</a:t>
            </a:r>
          </a:p>
          <a:p>
            <a:pPr lvl="0" algn="just"/>
            <a:r>
              <a:rPr lang="ru-RU" b="1" dirty="0">
                <a:solidFill>
                  <a:srgbClr val="0070C0"/>
                </a:solidFill>
                <a:latin typeface="Times New Roman"/>
                <a:ea typeface="Times New Roman"/>
              </a:rPr>
              <a:t>эмоциями.</a:t>
            </a:r>
          </a:p>
          <a:p>
            <a:pPr lvl="0" algn="just"/>
            <a:r>
              <a:rPr lang="ru-RU" b="1" dirty="0">
                <a:solidFill>
                  <a:srgbClr val="0070C0"/>
                </a:solidFill>
                <a:latin typeface="Times New Roman"/>
                <a:ea typeface="Times New Roman"/>
              </a:rPr>
              <a:t>Вводная часть:</a:t>
            </a:r>
          </a:p>
          <a:p>
            <a:pPr lvl="0" algn="just"/>
            <a:r>
              <a:rPr lang="ru-RU" b="1" dirty="0">
                <a:solidFill>
                  <a:srgbClr val="0070C0"/>
                </a:solidFill>
                <a:latin typeface="Times New Roman"/>
                <a:ea typeface="Times New Roman"/>
              </a:rPr>
              <a:t>Ходьба и бег, высоко поднимая колени; прыжки с продвижением</a:t>
            </a:r>
          </a:p>
          <a:p>
            <a:pPr lvl="0" algn="just"/>
            <a:r>
              <a:rPr lang="ru-RU" b="1" dirty="0">
                <a:solidFill>
                  <a:srgbClr val="0070C0"/>
                </a:solidFill>
                <a:latin typeface="Times New Roman"/>
                <a:ea typeface="Times New Roman"/>
              </a:rPr>
              <a:t>вперед. Ходьба «Великаны» (широким шагом), «Гномики» (в </a:t>
            </a:r>
            <a:r>
              <a:rPr lang="ru-RU" b="1" dirty="0" err="1">
                <a:solidFill>
                  <a:srgbClr val="0070C0"/>
                </a:solidFill>
                <a:latin typeface="Times New Roman"/>
                <a:ea typeface="Times New Roman"/>
              </a:rPr>
              <a:t>полуприседе</a:t>
            </a:r>
            <a:r>
              <a:rPr lang="ru-RU" b="1" dirty="0">
                <a:solidFill>
                  <a:srgbClr val="0070C0"/>
                </a:solidFill>
                <a:latin typeface="Times New Roman"/>
                <a:ea typeface="Times New Roman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335742702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</TotalTime>
  <Words>782</Words>
  <Application>Microsoft Office PowerPoint</Application>
  <PresentationFormat>Экран (4:3)</PresentationFormat>
  <Paragraphs>186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 Старовойтова</cp:lastModifiedBy>
  <cp:revision>12</cp:revision>
  <dcterms:created xsi:type="dcterms:W3CDTF">2020-11-10T06:08:19Z</dcterms:created>
  <dcterms:modified xsi:type="dcterms:W3CDTF">2020-11-12T10:41:12Z</dcterms:modified>
</cp:coreProperties>
</file>