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6" r:id="rId3"/>
    <p:sldId id="279" r:id="rId4"/>
    <p:sldId id="259" r:id="rId5"/>
    <p:sldId id="258" r:id="rId6"/>
    <p:sldId id="260" r:id="rId7"/>
    <p:sldId id="276" r:id="rId8"/>
    <p:sldId id="296" r:id="rId9"/>
    <p:sldId id="262" r:id="rId10"/>
    <p:sldId id="278" r:id="rId11"/>
    <p:sldId id="263" r:id="rId12"/>
    <p:sldId id="280" r:id="rId13"/>
    <p:sldId id="264" r:id="rId14"/>
    <p:sldId id="290" r:id="rId15"/>
    <p:sldId id="269" r:id="rId16"/>
    <p:sldId id="281" r:id="rId17"/>
    <p:sldId id="265" r:id="rId18"/>
    <p:sldId id="293" r:id="rId19"/>
    <p:sldId id="282" r:id="rId20"/>
    <p:sldId id="266" r:id="rId21"/>
    <p:sldId id="283" r:id="rId22"/>
    <p:sldId id="267" r:id="rId23"/>
    <p:sldId id="288" r:id="rId24"/>
    <p:sldId id="284" r:id="rId25"/>
    <p:sldId id="268" r:id="rId26"/>
    <p:sldId id="285" r:id="rId27"/>
    <p:sldId id="270" r:id="rId28"/>
    <p:sldId id="277" r:id="rId29"/>
    <p:sldId id="286" r:id="rId30"/>
    <p:sldId id="291" r:id="rId31"/>
    <p:sldId id="271" r:id="rId32"/>
    <p:sldId id="295" r:id="rId33"/>
    <p:sldId id="272" r:id="rId34"/>
    <p:sldId id="294" r:id="rId35"/>
    <p:sldId id="273" r:id="rId36"/>
    <p:sldId id="275" r:id="rId3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86" d="100"/>
          <a:sy n="86" d="100"/>
        </p:scale>
        <p:origin x="-2250" y="-53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15.10.2021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15.10.2021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15.10.2021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15.10.2021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15.10.2021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15.10.2021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15.10.2021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png"/><Relationship Id="rId4" Type="http://schemas.openxmlformats.org/officeDocument/2006/relationships/image" Target="../media/image28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9.png"/><Relationship Id="rId4" Type="http://schemas.openxmlformats.org/officeDocument/2006/relationships/image" Target="../media/image48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6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475656" y="188640"/>
            <a:ext cx="756084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b="1" i="1" dirty="0">
                <a:solidFill>
                  <a:srgbClr val="FF0000"/>
                </a:solidFill>
                <a:latin typeface="Sitka Display" panose="02000505000000020004" pitchFamily="2" charset="0"/>
              </a:rPr>
              <a:t>Муниципальное бюджетное дошкольное образовательное учреждение </a:t>
            </a:r>
            <a:endParaRPr lang="ru-RU" b="1" i="1" dirty="0" smtClean="0">
              <a:solidFill>
                <a:srgbClr val="FF0000"/>
              </a:solidFill>
              <a:latin typeface="Sitka Display" panose="02000505000000020004" pitchFamily="2" charset="0"/>
            </a:endParaRPr>
          </a:p>
          <a:p>
            <a:pPr lvl="0" algn="ctr"/>
            <a:r>
              <a:rPr lang="ru-RU" b="1" i="1" dirty="0" smtClean="0">
                <a:solidFill>
                  <a:srgbClr val="FF0000"/>
                </a:solidFill>
                <a:latin typeface="Sitka Display" panose="02000505000000020004" pitchFamily="2" charset="0"/>
              </a:rPr>
              <a:t>«</a:t>
            </a:r>
            <a:r>
              <a:rPr lang="ru-RU" b="1" i="1" dirty="0">
                <a:solidFill>
                  <a:srgbClr val="FF0000"/>
                </a:solidFill>
                <a:latin typeface="Sitka Display" panose="02000505000000020004" pitchFamily="2" charset="0"/>
              </a:rPr>
              <a:t>Детский сад </a:t>
            </a:r>
            <a:r>
              <a:rPr lang="ru-RU" b="1" i="1" dirty="0" smtClean="0">
                <a:solidFill>
                  <a:srgbClr val="FF0000"/>
                </a:solidFill>
                <a:latin typeface="Sitka Display" panose="02000505000000020004" pitchFamily="2" charset="0"/>
              </a:rPr>
              <a:t>комбинированного вида № </a:t>
            </a:r>
            <a:r>
              <a:rPr lang="ru-RU" b="1" i="1" dirty="0" smtClean="0">
                <a:solidFill>
                  <a:srgbClr val="FF0000"/>
                </a:solidFill>
                <a:latin typeface="Sitka Display" panose="02000505000000020004" pitchFamily="2" charset="0"/>
              </a:rPr>
              <a:t>6 «Ромашка»</a:t>
            </a:r>
            <a:endParaRPr lang="ru-RU" b="1" i="1" dirty="0">
              <a:solidFill>
                <a:srgbClr val="FF0000"/>
              </a:solidFill>
              <a:latin typeface="Sitka Display" panose="02000505000000020004" pitchFamily="2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843808" y="1484784"/>
            <a:ext cx="6192688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ru-RU" sz="3600" b="1" dirty="0" smtClean="0">
                <a:solidFill>
                  <a:srgbClr val="0070C0"/>
                </a:solidFill>
                <a:latin typeface="Bookman Old Style" panose="02050604050505020204" pitchFamily="18" charset="0"/>
                <a:ea typeface="+mj-ea"/>
                <a:cs typeface="+mj-cs"/>
              </a:rPr>
              <a:t>Использование </a:t>
            </a:r>
            <a:r>
              <a:rPr lang="ru-RU" sz="3600" b="1" dirty="0" smtClean="0">
                <a:solidFill>
                  <a:srgbClr val="0070C0"/>
                </a:solidFill>
                <a:latin typeface="Bookman Old Style" panose="02050604050505020204" pitchFamily="18" charset="0"/>
                <a:ea typeface="+mj-ea"/>
                <a:cs typeface="+mj-cs"/>
              </a:rPr>
              <a:t>здоровьесберегающих </a:t>
            </a:r>
            <a:r>
              <a:rPr lang="ru-RU" sz="3600" b="1" dirty="0" smtClean="0">
                <a:solidFill>
                  <a:srgbClr val="0070C0"/>
                </a:solidFill>
                <a:latin typeface="Bookman Old Style" panose="02050604050505020204" pitchFamily="18" charset="0"/>
                <a:ea typeface="+mj-ea"/>
                <a:cs typeface="+mj-cs"/>
              </a:rPr>
              <a:t>технологий</a:t>
            </a:r>
            <a:r>
              <a:rPr lang="en-US" sz="3600" b="1" dirty="0" smtClean="0">
                <a:solidFill>
                  <a:srgbClr val="0070C0"/>
                </a:solidFill>
                <a:latin typeface="Bookman Old Style" panose="02050604050505020204" pitchFamily="18" charset="0"/>
                <a:ea typeface="+mj-ea"/>
                <a:cs typeface="+mj-cs"/>
              </a:rPr>
              <a:t> </a:t>
            </a:r>
            <a:r>
              <a:rPr lang="ru-RU" sz="3600" b="1" dirty="0" smtClean="0">
                <a:solidFill>
                  <a:srgbClr val="0070C0"/>
                </a:solidFill>
                <a:latin typeface="Bookman Old Style" panose="02050604050505020204" pitchFamily="18" charset="0"/>
                <a:ea typeface="+mj-ea"/>
                <a:cs typeface="+mj-cs"/>
              </a:rPr>
              <a:t>в работе с детьми младшего дошкольного возраста</a:t>
            </a:r>
            <a:endParaRPr lang="ru-RU" sz="3600" b="1" dirty="0" smtClean="0">
              <a:solidFill>
                <a:srgbClr val="0070C0"/>
              </a:solidFill>
              <a:latin typeface="Bookman Old Style" panose="02050604050505020204" pitchFamily="18" charset="0"/>
              <a:ea typeface="+mj-ea"/>
              <a:cs typeface="+mj-cs"/>
            </a:endParaRPr>
          </a:p>
          <a:p>
            <a:pPr algn="ctr"/>
            <a:r>
              <a:rPr lang="ru-RU" sz="3600" b="1" dirty="0">
                <a:solidFill>
                  <a:prstClr val="black"/>
                </a:solidFill>
                <a:latin typeface="Bookman Old Style" panose="02050604050505020204" pitchFamily="18" charset="0"/>
                <a:ea typeface="+mj-ea"/>
                <a:cs typeface="+mj-cs"/>
              </a:rPr>
              <a:t/>
            </a:r>
            <a:br>
              <a:rPr lang="ru-RU" sz="3600" b="1" dirty="0">
                <a:solidFill>
                  <a:prstClr val="black"/>
                </a:solidFill>
                <a:latin typeface="Bookman Old Style" panose="02050604050505020204" pitchFamily="18" charset="0"/>
                <a:ea typeface="+mj-ea"/>
                <a:cs typeface="+mj-cs"/>
              </a:rPr>
            </a:br>
            <a:endParaRPr lang="ru-RU" sz="3600" b="1" dirty="0">
              <a:latin typeface="Bookman Old Style" panose="020506040505050202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707904" y="4653136"/>
            <a:ext cx="545373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latin typeface="Garamond" panose="02020404030301010803" pitchFamily="18" charset="0"/>
              </a:rPr>
              <a:t>Выполнил : Инструктор по физической </a:t>
            </a:r>
            <a:r>
              <a:rPr lang="ru-RU" b="1" dirty="0" smtClean="0">
                <a:latin typeface="Garamond" panose="02020404030301010803" pitchFamily="18" charset="0"/>
              </a:rPr>
              <a:t>культуре,</a:t>
            </a:r>
            <a:endParaRPr lang="ru-RU" b="1" dirty="0" smtClean="0">
              <a:latin typeface="Garamond" panose="02020404030301010803" pitchFamily="18" charset="0"/>
            </a:endParaRPr>
          </a:p>
          <a:p>
            <a:r>
              <a:rPr lang="ru-RU" b="1" dirty="0" smtClean="0">
                <a:latin typeface="Garamond" panose="02020404030301010803" pitchFamily="18" charset="0"/>
              </a:rPr>
              <a:t>Л</a:t>
            </a:r>
            <a:r>
              <a:rPr lang="ru-RU" b="1" dirty="0" smtClean="0">
                <a:latin typeface="Garamond" panose="02020404030301010803" pitchFamily="18" charset="0"/>
              </a:rPr>
              <a:t>. В</a:t>
            </a:r>
            <a:r>
              <a:rPr lang="ru-RU" b="1" dirty="0" smtClean="0">
                <a:latin typeface="Garamond" panose="02020404030301010803" pitchFamily="18" charset="0"/>
              </a:rPr>
              <a:t>. Старовойтова</a:t>
            </a:r>
            <a:endParaRPr lang="ru-RU" b="1" dirty="0">
              <a:latin typeface="Garamond" panose="02020404030301010803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241740" y="6300028"/>
            <a:ext cx="10376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/>
              <a:t>2022 год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254908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185947">
            <a:off x="4814784" y="3693523"/>
            <a:ext cx="3695471" cy="24644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1099818">
            <a:off x="267009" y="674962"/>
            <a:ext cx="3812554" cy="25425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067944" y="600120"/>
            <a:ext cx="4319072" cy="28803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23467" y="3539748"/>
            <a:ext cx="4156648" cy="2772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907105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Овал 2"/>
          <p:cNvSpPr/>
          <p:nvPr/>
        </p:nvSpPr>
        <p:spPr>
          <a:xfrm>
            <a:off x="1835696" y="244806"/>
            <a:ext cx="5688632" cy="1634480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  <a:latin typeface="Bookman Old Style" panose="02050604050505020204" pitchFamily="18" charset="0"/>
              </a:rPr>
              <a:t>ПЛАВАНИЕ</a:t>
            </a:r>
            <a:endParaRPr lang="ru-RU" sz="2400" b="1" dirty="0">
              <a:solidFill>
                <a:srgbClr val="FF0000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23528" y="1879286"/>
            <a:ext cx="8712968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dirty="0" smtClean="0">
                <a:solidFill>
                  <a:srgbClr val="C00000"/>
                </a:solidFill>
                <a:latin typeface="Bookman Old Style" panose="02050604050505020204" pitchFamily="18" charset="0"/>
              </a:rPr>
              <a:t>Занятия по плаванию проводятся один раз в неделю по расписанию.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dirty="0" smtClean="0">
                <a:solidFill>
                  <a:srgbClr val="0070C0"/>
                </a:solidFill>
                <a:latin typeface="Bookman Old Style" panose="02050604050505020204" pitchFamily="18" charset="0"/>
              </a:rPr>
              <a:t>Плавание </a:t>
            </a:r>
            <a:r>
              <a:rPr lang="ru-RU" sz="2400" b="1" dirty="0">
                <a:solidFill>
                  <a:srgbClr val="0070C0"/>
                </a:solidFill>
                <a:latin typeface="Bookman Old Style" panose="02050604050505020204" pitchFamily="18" charset="0"/>
              </a:rPr>
              <a:t>называют идеальным видом </a:t>
            </a:r>
            <a:r>
              <a:rPr lang="ru-RU" sz="2400" b="1" dirty="0" smtClean="0">
                <a:solidFill>
                  <a:srgbClr val="0070C0"/>
                </a:solidFill>
                <a:latin typeface="Bookman Old Style" panose="02050604050505020204" pitchFamily="18" charset="0"/>
              </a:rPr>
              <a:t>движения</a:t>
            </a:r>
            <a:r>
              <a:rPr lang="ru-RU" sz="2400" b="1" dirty="0">
                <a:solidFill>
                  <a:srgbClr val="0070C0"/>
                </a:solidFill>
                <a:latin typeface="Bookman Old Style" panose="02050604050505020204" pitchFamily="18" charset="0"/>
              </a:rPr>
              <a:t>,</a:t>
            </a:r>
            <a:r>
              <a:rPr lang="ru-RU" sz="2400" b="1" dirty="0" smtClean="0">
                <a:solidFill>
                  <a:srgbClr val="0070C0"/>
                </a:solidFill>
                <a:latin typeface="Bookman Old Style" panose="02050604050505020204" pitchFamily="18" charset="0"/>
              </a:rPr>
              <a:t> которое имеет большое оздоровительное значение. </a:t>
            </a:r>
            <a:r>
              <a:rPr lang="ru-RU" sz="2400" b="1" dirty="0">
                <a:solidFill>
                  <a:srgbClr val="0070C0"/>
                </a:solidFill>
                <a:latin typeface="Bookman Old Style" panose="02050604050505020204" pitchFamily="18" charset="0"/>
              </a:rPr>
              <a:t>	Объясняется это п</a:t>
            </a:r>
            <a:r>
              <a:rPr lang="ru-RU" sz="2400" b="1" dirty="0" smtClean="0">
                <a:solidFill>
                  <a:srgbClr val="0070C0"/>
                </a:solidFill>
                <a:latin typeface="Bookman Old Style" panose="02050604050505020204" pitchFamily="18" charset="0"/>
              </a:rPr>
              <a:t>режде всего тем, что </a:t>
            </a:r>
            <a:r>
              <a:rPr lang="ru-RU" sz="2400" b="1" dirty="0">
                <a:solidFill>
                  <a:srgbClr val="0070C0"/>
                </a:solidFill>
                <a:latin typeface="Bookman Old Style" panose="02050604050505020204" pitchFamily="18" charset="0"/>
              </a:rPr>
              <a:t>сама водная среда и создаваемые ею физическое, механическое, биологическое и температурное воздействие является причиной множества благоприятных реакций организма, стимулирующих функциональное развитие всех его систем. </a:t>
            </a:r>
          </a:p>
        </p:txBody>
      </p:sp>
    </p:spTree>
    <p:extLst>
      <p:ext uri="{BB962C8B-B14F-4D97-AF65-F5344CB8AC3E}">
        <p14:creationId xmlns:p14="http://schemas.microsoft.com/office/powerpoint/2010/main" val="2307384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030" y="548679"/>
            <a:ext cx="4441921" cy="332613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1951" y="566598"/>
            <a:ext cx="4390093" cy="32903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7942" y="3898879"/>
            <a:ext cx="3840163" cy="28829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7962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Овал 2"/>
          <p:cNvSpPr/>
          <p:nvPr/>
        </p:nvSpPr>
        <p:spPr>
          <a:xfrm>
            <a:off x="1907704" y="260648"/>
            <a:ext cx="5688632" cy="1634480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  <a:latin typeface="Bookman Old Style" panose="02050604050505020204" pitchFamily="18" charset="0"/>
              </a:rPr>
              <a:t>ПОДВИЖНЫЕ ИГРЫ</a:t>
            </a:r>
            <a:endParaRPr lang="ru-RU" sz="2400" b="1" dirty="0">
              <a:solidFill>
                <a:srgbClr val="FF0000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907704" y="1988840"/>
            <a:ext cx="6264696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SzPct val="95000"/>
              <a:buFontTx/>
              <a:buNone/>
              <a:tabLst/>
              <a:defRPr/>
            </a:pPr>
            <a:r>
              <a:rPr kumimoji="0" lang="ru-RU" sz="2800" b="1" i="0" u="none" strike="noStrike" kern="0" cap="none" spc="0" normalizeH="0" baseline="0" noProof="0" dirty="0">
                <a:ln>
                  <a:noFill/>
                </a:ln>
                <a:solidFill>
                  <a:srgbClr val="0F6FC6"/>
                </a:solidFill>
                <a:effectLst/>
                <a:uLnTx/>
                <a:uFillTx/>
                <a:latin typeface="Bookman Old Style" panose="02050604050505020204" pitchFamily="18" charset="0"/>
              </a:rPr>
              <a:t>учат слушать, выполнять четкие правила, быть внимательным, согласовывать свои движения с движениями других играющих, и, конечно же, дружить и находить взаимопонимание со сверстниками</a:t>
            </a:r>
            <a:endParaRPr kumimoji="0" lang="ru-RU" altLang="ru-RU" sz="2800" b="1" i="0" u="none" strike="noStrike" kern="0" cap="none" spc="0" normalizeH="0" baseline="0" noProof="0" dirty="0">
              <a:ln>
                <a:noFill/>
              </a:ln>
              <a:solidFill>
                <a:srgbClr val="0F6FC6"/>
              </a:solidFill>
              <a:effectLst/>
              <a:uLnTx/>
              <a:uFillTx/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3016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C:\Users\User\Desktop\вибер апрель2019\IMG-2a1409525b913a9457e0d3121560735a-V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204" b="16238"/>
          <a:stretch/>
        </p:blipFill>
        <p:spPr bwMode="auto">
          <a:xfrm>
            <a:off x="5477159" y="3789040"/>
            <a:ext cx="2703424" cy="286242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3" descr="C:\Users\User\Desktop\вибер апрель2019\IMG-04af2d4f0ee7bab913db1371bfee916b-V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60" b="20005"/>
          <a:stretch/>
        </p:blipFill>
        <p:spPr bwMode="auto">
          <a:xfrm>
            <a:off x="248569" y="476672"/>
            <a:ext cx="4507571" cy="530765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User\Desktop\вибер апрель2019\IMG-29ca68b4ceaa9495b46a518d2e353d36-V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08" b="28886"/>
          <a:stretch/>
        </p:blipFill>
        <p:spPr bwMode="auto">
          <a:xfrm>
            <a:off x="5080679" y="476672"/>
            <a:ext cx="3496385" cy="345638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2746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Овал 2"/>
          <p:cNvSpPr/>
          <p:nvPr/>
        </p:nvSpPr>
        <p:spPr>
          <a:xfrm>
            <a:off x="1854134" y="620688"/>
            <a:ext cx="5688632" cy="1634480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  <a:latin typeface="Bookman Old Style" panose="02050604050505020204" pitchFamily="18" charset="0"/>
              </a:rPr>
              <a:t>ФИЗКУЛЬМИНУТКИ</a:t>
            </a:r>
            <a:endParaRPr lang="ru-RU" sz="2400" b="1" dirty="0">
              <a:solidFill>
                <a:srgbClr val="FF0000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971600" y="452801"/>
            <a:ext cx="7560840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SzPct val="95000"/>
              <a:buFontTx/>
              <a:buNone/>
              <a:tabLst/>
              <a:defRPr/>
            </a:pPr>
            <a:endParaRPr kumimoji="0" lang="ru-RU" altLang="ru-RU" sz="2800" b="0" i="0" u="none" strike="noStrike" kern="0" cap="none" spc="0" normalizeH="0" baseline="0" noProof="0" dirty="0" smtClean="0">
              <a:ln>
                <a:noFill/>
              </a:ln>
              <a:solidFill>
                <a:srgbClr val="0070C0"/>
              </a:solidFill>
              <a:effectLst/>
              <a:uLnTx/>
              <a:uFillTx/>
            </a:endParaRP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SzPct val="95000"/>
              <a:buFontTx/>
              <a:buNone/>
              <a:tabLst/>
              <a:defRPr/>
            </a:pPr>
            <a:endParaRPr lang="ru-RU" altLang="ru-RU" sz="2800" kern="0" dirty="0">
              <a:solidFill>
                <a:srgbClr val="0070C0"/>
              </a:solidFill>
            </a:endParaRP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SzPct val="95000"/>
              <a:buFontTx/>
              <a:buNone/>
              <a:tabLst/>
              <a:defRPr/>
            </a:pPr>
            <a:endParaRPr kumimoji="0" lang="ru-RU" altLang="ru-RU" sz="2800" b="0" i="0" u="none" strike="noStrike" kern="0" cap="none" spc="0" normalizeH="0" baseline="0" noProof="0" dirty="0" smtClean="0">
              <a:ln>
                <a:noFill/>
              </a:ln>
              <a:solidFill>
                <a:srgbClr val="0070C0"/>
              </a:solidFill>
              <a:effectLst/>
              <a:uLnTx/>
              <a:uFillTx/>
            </a:endParaRP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SzPct val="95000"/>
              <a:buFontTx/>
              <a:buNone/>
              <a:tabLst/>
              <a:defRPr/>
            </a:pPr>
            <a:endParaRPr lang="ru-RU" altLang="ru-RU" sz="2800" kern="0" dirty="0">
              <a:solidFill>
                <a:srgbClr val="0070C0"/>
              </a:solidFill>
            </a:endParaRPr>
          </a:p>
          <a:p>
            <a:pPr lvl="0" algn="ctr" fontAlgn="base"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SzPct val="95000"/>
              <a:defRPr/>
            </a:pPr>
            <a:r>
              <a:rPr kumimoji="0" lang="ru-RU" altLang="ru-RU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Bookman Old Style" panose="02050604050505020204" pitchFamily="18" charset="0"/>
              </a:rPr>
              <a:t>- создают благоприятную атмосферу;                                                 - снимают </a:t>
            </a:r>
            <a:r>
              <a:rPr kumimoji="0" lang="ru-RU" altLang="ru-RU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Bookman Old Style" panose="02050604050505020204" pitchFamily="18" charset="0"/>
              </a:rPr>
              <a:t>напряжение, </a:t>
            </a:r>
            <a:r>
              <a:rPr lang="ru-RU" altLang="ru-RU" sz="2800" b="1" kern="0" dirty="0">
                <a:solidFill>
                  <a:srgbClr val="0070C0"/>
                </a:solidFill>
                <a:latin typeface="Bookman Old Style" panose="02050604050505020204" pitchFamily="18" charset="0"/>
              </a:rPr>
              <a:t>вызванное </a:t>
            </a:r>
            <a:r>
              <a:rPr lang="ru-RU" altLang="ru-RU" sz="2800" b="1" kern="0" dirty="0" smtClean="0">
                <a:solidFill>
                  <a:srgbClr val="0070C0"/>
                </a:solidFill>
                <a:latin typeface="Bookman Old Style" panose="02050604050505020204" pitchFamily="18" charset="0"/>
              </a:rPr>
              <a:t>       </a:t>
            </a:r>
            <a:endParaRPr kumimoji="0" lang="ru-RU" altLang="ru-RU" sz="28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Bookman Old Style" panose="02050604050505020204" pitchFamily="18" charset="0"/>
            </a:endParaRPr>
          </a:p>
          <a:p>
            <a:pPr lvl="0" algn="ctr" fontAlgn="base"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SzPct val="95000"/>
              <a:defRPr/>
            </a:pPr>
            <a:r>
              <a:rPr lang="ru-RU" altLang="ru-RU" sz="2800" b="1" kern="0" dirty="0" smtClean="0">
                <a:solidFill>
                  <a:srgbClr val="0070C0"/>
                </a:solidFill>
                <a:latin typeface="Bookman Old Style" panose="02050604050505020204" pitchFamily="18" charset="0"/>
              </a:rPr>
              <a:t>негативными эмоциями</a:t>
            </a:r>
            <a:r>
              <a:rPr lang="ru-RU" altLang="ru-RU" sz="2800" b="1" kern="0" dirty="0">
                <a:solidFill>
                  <a:srgbClr val="0070C0"/>
                </a:solidFill>
                <a:latin typeface="Bookman Old Style" panose="02050604050505020204" pitchFamily="18" charset="0"/>
              </a:rPr>
              <a:t>.</a:t>
            </a:r>
            <a:endParaRPr kumimoji="0" lang="ru-RU" altLang="ru-RU" sz="28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5268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7" y="394457"/>
            <a:ext cx="2803761" cy="373834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836712"/>
            <a:ext cx="3888432" cy="518457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032" y="1844824"/>
            <a:ext cx="2219325" cy="393223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70160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Овал 2"/>
          <p:cNvSpPr/>
          <p:nvPr/>
        </p:nvSpPr>
        <p:spPr>
          <a:xfrm>
            <a:off x="1872717" y="404664"/>
            <a:ext cx="5688632" cy="1634480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  <a:latin typeface="Bookman Old Style" panose="02050604050505020204" pitchFamily="18" charset="0"/>
              </a:rPr>
              <a:t>ДЫХАТЕЛЬНАЯ ГИМНАСТИКА</a:t>
            </a:r>
            <a:endParaRPr lang="ru-RU" sz="2400" b="1" dirty="0">
              <a:solidFill>
                <a:srgbClr val="FF0000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259632" y="2285758"/>
            <a:ext cx="7344816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Bookman Old Style" panose="02050604050505020204" pitchFamily="18" charset="0"/>
              </a:rPr>
              <a:t>неотъемлемый </a:t>
            </a:r>
            <a:r>
              <a:rPr kumimoji="0" lang="ru-RU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Bookman Old Style" panose="02050604050505020204" pitchFamily="18" charset="0"/>
              </a:rPr>
              <a:t>компонент лечения любых заболеваний дыхательных путей, укрепления его здоровья и надежная профилактика ОРВИ. Регулярные занятия укрепляют дыхательную мускулатуру и иммунитет ребенка, даже когда он здоров</a:t>
            </a:r>
            <a:r>
              <a:rPr kumimoji="0" lang="ru-RU" sz="28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26777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315"/>
          <a:stretch/>
        </p:blipFill>
        <p:spPr bwMode="auto">
          <a:xfrm>
            <a:off x="2268870" y="476672"/>
            <a:ext cx="4452515" cy="614190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80310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9912" y="1196752"/>
            <a:ext cx="2704173" cy="360556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381" y="480723"/>
            <a:ext cx="2750164" cy="366688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4086" y="2276871"/>
            <a:ext cx="2806106" cy="37414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52543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79865" cy="69026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03"/>
          <a:stretch/>
        </p:blipFill>
        <p:spPr bwMode="auto">
          <a:xfrm>
            <a:off x="3214743" y="3559734"/>
            <a:ext cx="2232025" cy="29292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601811" y="548680"/>
            <a:ext cx="610242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sz="3200" b="1" dirty="0">
                <a:solidFill>
                  <a:srgbClr val="FF0000"/>
                </a:solidFill>
                <a:latin typeface="Bookman Old Style" panose="02050604050505020204" pitchFamily="18" charset="0"/>
                <a:ea typeface="+mj-ea"/>
                <a:cs typeface="+mj-cs"/>
              </a:rPr>
              <a:t>Одна из задач ФГОС ДО </a:t>
            </a:r>
            <a:endParaRPr lang="ru-RU" sz="3200" b="1" dirty="0">
              <a:latin typeface="Bookman Old Style" panose="020506040505050202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378428" y="1312965"/>
            <a:ext cx="5904656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SzPct val="95000"/>
              <a:defRPr/>
            </a:pPr>
            <a:r>
              <a:rPr lang="ru-RU" altLang="ru-RU" sz="2800" b="1" dirty="0">
                <a:solidFill>
                  <a:srgbClr val="C00000"/>
                </a:solidFill>
                <a:latin typeface="Bookman Old Style" panose="02050604050505020204" pitchFamily="18" charset="0"/>
              </a:rPr>
              <a:t>О</a:t>
            </a:r>
            <a:r>
              <a:rPr lang="ru-RU" altLang="ru-RU" sz="2800" b="1" dirty="0" smtClean="0">
                <a:solidFill>
                  <a:srgbClr val="C00000"/>
                </a:solidFill>
                <a:latin typeface="Bookman Old Style" panose="02050604050505020204" pitchFamily="18" charset="0"/>
              </a:rPr>
              <a:t>храна </a:t>
            </a:r>
            <a:r>
              <a:rPr lang="ru-RU" altLang="ru-RU" sz="2800" b="1" dirty="0">
                <a:solidFill>
                  <a:srgbClr val="C00000"/>
                </a:solidFill>
                <a:latin typeface="Bookman Old Style" panose="02050604050505020204" pitchFamily="18" charset="0"/>
              </a:rPr>
              <a:t>и укрепление физического и психического здоровья детей, в том числе их эмоционального благополучия</a:t>
            </a:r>
            <a:r>
              <a:rPr lang="ru-RU" altLang="ru-RU" sz="2800" b="1" dirty="0" smtClean="0">
                <a:solidFill>
                  <a:srgbClr val="C00000"/>
                </a:solidFill>
                <a:latin typeface="Bookman Old Style" panose="02050604050505020204" pitchFamily="18" charset="0"/>
              </a:rPr>
              <a:t>.</a:t>
            </a:r>
            <a:endParaRPr lang="ru-RU" altLang="ru-RU" sz="2800" b="1" dirty="0">
              <a:solidFill>
                <a:srgbClr val="C00000"/>
              </a:solidFill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0629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1294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Овал 3"/>
          <p:cNvSpPr/>
          <p:nvPr/>
        </p:nvSpPr>
        <p:spPr>
          <a:xfrm>
            <a:off x="1854134" y="620688"/>
            <a:ext cx="5688632" cy="1634480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  <a:latin typeface="Bookman Old Style" panose="02050604050505020204" pitchFamily="18" charset="0"/>
              </a:rPr>
              <a:t>САМОМАССАЖ</a:t>
            </a:r>
            <a:endParaRPr lang="ru-RU" sz="2400" b="1" dirty="0">
              <a:solidFill>
                <a:srgbClr val="FF0000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619672" y="1951673"/>
            <a:ext cx="6192688" cy="29546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2800" b="0" i="0" u="none" strike="noStrike" kern="0" cap="none" spc="0" normalizeH="0" baseline="0" noProof="0" dirty="0" smtClean="0">
              <a:ln>
                <a:noFill/>
              </a:ln>
              <a:solidFill>
                <a:srgbClr val="04617B"/>
              </a:solidFill>
              <a:effectLst/>
              <a:uLnTx/>
              <a:uFillTx/>
              <a:latin typeface="Times New Roman" pitchFamily="18" charset="0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Bookman Old Style" panose="02050604050505020204" pitchFamily="18" charset="0"/>
              </a:rPr>
              <a:t>прекрасный способ расслабить мышцы и избавиться от нервно-эмоционального напряжения в забавной игровой форме.</a:t>
            </a:r>
            <a:r>
              <a:rPr kumimoji="0" lang="ru-RU" altLang="ru-RU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Bookman Old Style" panose="02050604050505020204" pitchFamily="18" charset="0"/>
              </a:rPr>
              <a:t/>
            </a:r>
            <a:br>
              <a:rPr kumimoji="0" lang="ru-RU" altLang="ru-RU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Bookman Old Style" panose="02050604050505020204" pitchFamily="18" charset="0"/>
              </a:rPr>
            </a:br>
            <a:endParaRPr kumimoji="0" lang="ru-RU" sz="1800" b="1" i="0" u="none" strike="noStrike" kern="0" cap="none" spc="0" normalizeH="0" baseline="0" noProof="0" dirty="0" smtClean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7309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7339" y="664263"/>
            <a:ext cx="4173144" cy="556419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3" y="664264"/>
            <a:ext cx="3909755" cy="521300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58274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Овал 2"/>
          <p:cNvSpPr/>
          <p:nvPr/>
        </p:nvSpPr>
        <p:spPr>
          <a:xfrm>
            <a:off x="1943708" y="332656"/>
            <a:ext cx="5688632" cy="1634480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  <a:latin typeface="Bookman Old Style" panose="02050604050505020204" pitchFamily="18" charset="0"/>
              </a:rPr>
              <a:t>ГИМНАСТИКА ПРОБУЖДЕНИЕ</a:t>
            </a:r>
            <a:endParaRPr lang="ru-RU" sz="2400" b="1" dirty="0">
              <a:solidFill>
                <a:srgbClr val="FF0000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971600" y="2255168"/>
            <a:ext cx="7920880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SzPct val="95000"/>
              <a:buFontTx/>
              <a:buNone/>
              <a:tabLst/>
              <a:defRPr/>
            </a:pPr>
            <a:r>
              <a:rPr kumimoji="0" lang="ru-RU" sz="2800" b="1" i="1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man Old Style" panose="02050604050505020204" pitchFamily="18" charset="0"/>
              </a:rPr>
              <a:t>Форма проведения различна: </a:t>
            </a:r>
            <a:endParaRPr kumimoji="0" lang="ru-RU" sz="2800" b="1" i="1" u="none" strike="noStrike" kern="0" cap="none" spc="0" normalizeH="0" baseline="0" noProof="0" dirty="0" smtClean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Bookman Old Style" panose="02050604050505020204" pitchFamily="18" charset="0"/>
            </a:endParaRPr>
          </a:p>
          <a:p>
            <a:pPr lv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SzPct val="95000"/>
              <a:defRPr/>
            </a:pPr>
            <a:r>
              <a:rPr kumimoji="0" lang="ru-RU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Bookman Old Style" panose="02050604050505020204" pitchFamily="18" charset="0"/>
              </a:rPr>
              <a:t>-упражнения </a:t>
            </a:r>
            <a:r>
              <a:rPr kumimoji="0" lang="ru-RU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Bookman Old Style" panose="02050604050505020204" pitchFamily="18" charset="0"/>
              </a:rPr>
              <a:t>на кроватках, </a:t>
            </a:r>
            <a:endParaRPr kumimoji="0" lang="ru-RU" sz="2800" b="1" i="0" u="none" strike="noStrike" kern="0" cap="none" spc="0" normalizeH="0" baseline="0" noProof="0" dirty="0" smtClean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Bookman Old Style" panose="02050604050505020204" pitchFamily="18" charset="0"/>
            </a:endParaRPr>
          </a:p>
          <a:p>
            <a:pPr lv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SzPct val="95000"/>
              <a:defRPr/>
            </a:pPr>
            <a:r>
              <a:rPr lang="ru-RU" sz="2800" b="1" kern="0" dirty="0" smtClean="0">
                <a:solidFill>
                  <a:srgbClr val="0070C0"/>
                </a:solidFill>
                <a:latin typeface="Bookman Old Style" panose="02050604050505020204" pitchFamily="18" charset="0"/>
              </a:rPr>
              <a:t>-обширное умывание</a:t>
            </a:r>
            <a:r>
              <a:rPr kumimoji="0" lang="ru-RU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Bookman Old Style" panose="02050604050505020204" pitchFamily="18" charset="0"/>
              </a:rPr>
              <a:t>; </a:t>
            </a:r>
          </a:p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SzPct val="95000"/>
              <a:buFontTx/>
              <a:buNone/>
              <a:tabLst/>
              <a:defRPr/>
            </a:pPr>
            <a:r>
              <a:rPr kumimoji="0" lang="ru-RU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Bookman Old Style" panose="02050604050505020204" pitchFamily="18" charset="0"/>
              </a:rPr>
              <a:t>-ходьба </a:t>
            </a:r>
            <a:r>
              <a:rPr kumimoji="0" lang="ru-RU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Bookman Old Style" panose="02050604050505020204" pitchFamily="18" charset="0"/>
              </a:rPr>
              <a:t>по ребристым </a:t>
            </a:r>
            <a:r>
              <a:rPr kumimoji="0" lang="ru-RU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Bookman Old Style" panose="02050604050505020204" pitchFamily="18" charset="0"/>
              </a:rPr>
              <a:t>дорожкам; </a:t>
            </a:r>
            <a:endParaRPr kumimoji="0" lang="ru-RU" sz="28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Bookman Old Style" panose="02050604050505020204" pitchFamily="18" charset="0"/>
            </a:endParaRPr>
          </a:p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SzPct val="95000"/>
              <a:buFontTx/>
              <a:buNone/>
              <a:tabLst/>
              <a:defRPr/>
            </a:pPr>
            <a:r>
              <a:rPr kumimoji="0" lang="ru-RU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Bookman Old Style" panose="02050604050505020204" pitchFamily="18" charset="0"/>
              </a:rPr>
              <a:t>-легкий </a:t>
            </a:r>
            <a:r>
              <a:rPr kumimoji="0" lang="ru-RU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Bookman Old Style" panose="02050604050505020204" pitchFamily="18" charset="0"/>
              </a:rPr>
              <a:t>бег из </a:t>
            </a:r>
            <a:r>
              <a:rPr kumimoji="0" lang="ru-RU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Bookman Old Style" panose="02050604050505020204" pitchFamily="18" charset="0"/>
              </a:rPr>
              <a:t>спальни  </a:t>
            </a:r>
            <a:r>
              <a:rPr kumimoji="0" lang="ru-RU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Bookman Old Style" panose="02050604050505020204" pitchFamily="18" charset="0"/>
              </a:rPr>
              <a:t>в группу с разницей </a:t>
            </a:r>
            <a:r>
              <a:rPr kumimoji="0" lang="ru-RU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Bookman Old Style" panose="02050604050505020204" pitchFamily="18" charset="0"/>
              </a:rPr>
              <a:t>температуры </a:t>
            </a:r>
            <a:r>
              <a:rPr kumimoji="0" lang="ru-RU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Bookman Old Style" panose="02050604050505020204" pitchFamily="18" charset="0"/>
              </a:rPr>
              <a:t>в </a:t>
            </a:r>
            <a:r>
              <a:rPr kumimoji="0" lang="ru-RU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Bookman Old Style" panose="02050604050505020204" pitchFamily="18" charset="0"/>
              </a:rPr>
              <a:t>помещениях, </a:t>
            </a:r>
            <a:endParaRPr kumimoji="0" lang="ru-RU" sz="28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Bookman Old Style" panose="02050604050505020204" pitchFamily="18" charset="0"/>
            </a:endParaRPr>
          </a:p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SzPct val="95000"/>
              <a:buFontTx/>
              <a:buNone/>
              <a:tabLst/>
              <a:defRPr/>
            </a:pPr>
            <a:r>
              <a:rPr kumimoji="0" lang="ru-RU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Bookman Old Style" panose="02050604050505020204" pitchFamily="18" charset="0"/>
              </a:rPr>
              <a:t>-и другие. </a:t>
            </a:r>
            <a:r>
              <a:rPr kumimoji="0" lang="ru-RU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Bookman Old Style" panose="02050604050505020204" pitchFamily="18" charset="0"/>
              </a:rPr>
              <a:t> </a:t>
            </a:r>
            <a:r>
              <a:rPr kumimoji="0" lang="ru-RU" sz="2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man Old Style" panose="02050604050505020204" pitchFamily="18" charset="0"/>
              </a:rPr>
              <a:t>   </a:t>
            </a:r>
            <a:endParaRPr kumimoji="0" lang="ru-RU" sz="18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0869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674694"/>
            <a:ext cx="7344816" cy="5508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82517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64637"/>
            <a:ext cx="3672408" cy="652872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0391" y="240027"/>
            <a:ext cx="3630001" cy="645333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62073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Овал 2"/>
          <p:cNvSpPr/>
          <p:nvPr/>
        </p:nvSpPr>
        <p:spPr>
          <a:xfrm>
            <a:off x="1854134" y="620688"/>
            <a:ext cx="5688632" cy="1634480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  <a:latin typeface="Bookman Old Style" panose="02050604050505020204" pitchFamily="18" charset="0"/>
              </a:rPr>
              <a:t>ГИМНАСТИКА ДЛЯ ГЛАЗ</a:t>
            </a:r>
            <a:endParaRPr lang="ru-RU" sz="2400" b="1" dirty="0">
              <a:solidFill>
                <a:srgbClr val="FF0000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691680" y="2287428"/>
            <a:ext cx="6696744" cy="39333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SzPct val="95000"/>
              <a:defRPr/>
            </a:pPr>
            <a:endParaRPr lang="ru-RU" altLang="ru-RU" sz="2400" dirty="0" smtClean="0">
              <a:solidFill>
                <a:srgbClr val="0070C0"/>
              </a:solidFill>
              <a:latin typeface="Constantia"/>
            </a:endParaRPr>
          </a:p>
          <a:p>
            <a:pPr lvl="0" algn="ctr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SzPct val="95000"/>
              <a:defRPr/>
            </a:pPr>
            <a:r>
              <a:rPr lang="ru-RU" altLang="ru-RU" sz="2400" b="1" dirty="0" smtClean="0">
                <a:solidFill>
                  <a:srgbClr val="0070C0"/>
                </a:solidFill>
                <a:latin typeface="Bookman Old Style" panose="02050604050505020204" pitchFamily="18" charset="0"/>
              </a:rPr>
              <a:t>Формирование </a:t>
            </a:r>
            <a:r>
              <a:rPr lang="ru-RU" altLang="ru-RU" sz="2400" b="1" dirty="0">
                <a:solidFill>
                  <a:srgbClr val="0070C0"/>
                </a:solidFill>
                <a:latin typeface="Bookman Old Style" panose="02050604050505020204" pitchFamily="18" charset="0"/>
              </a:rPr>
              <a:t>у детей дошкольного возраста представлений о необходимости заботы о своем здоровье, о важности зрения, как составляющей части сохранения и укрепления здоровья</a:t>
            </a:r>
          </a:p>
          <a:p>
            <a:pPr lvl="0" algn="ctr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SzPct val="95000"/>
              <a:defRPr/>
            </a:pPr>
            <a:endParaRPr lang="ru-RU" altLang="ru-RU" sz="2400" b="1" dirty="0">
              <a:solidFill>
                <a:srgbClr val="0070C0"/>
              </a:solidFill>
              <a:latin typeface="Bookman Old Style" panose="02050604050505020204" pitchFamily="18" charset="0"/>
            </a:endParaRPr>
          </a:p>
          <a:p>
            <a:pPr marL="273050" lvl="0" indent="-27305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SzPct val="95000"/>
              <a:buFont typeface="Wingdings 2" pitchFamily="18" charset="2"/>
              <a:buChar char=""/>
              <a:defRPr/>
            </a:pPr>
            <a:r>
              <a:rPr lang="ru-RU" altLang="ru-RU" sz="2400" b="1" dirty="0">
                <a:solidFill>
                  <a:srgbClr val="C00000"/>
                </a:solidFill>
                <a:latin typeface="Bookman Old Style" panose="02050604050505020204" pitchFamily="18" charset="0"/>
              </a:rPr>
              <a:t>для предупреждения утомления глаз, укрепления глазных мышц;</a:t>
            </a:r>
          </a:p>
          <a:p>
            <a:pPr marL="273050" lvl="0" indent="-27305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SzPct val="95000"/>
              <a:buFont typeface="Wingdings 2" pitchFamily="18" charset="2"/>
              <a:buChar char=""/>
              <a:defRPr/>
            </a:pPr>
            <a:r>
              <a:rPr lang="ru-RU" altLang="ru-RU" sz="2400" b="1" dirty="0">
                <a:solidFill>
                  <a:srgbClr val="C00000"/>
                </a:solidFill>
                <a:latin typeface="Bookman Old Style" panose="02050604050505020204" pitchFamily="18" charset="0"/>
              </a:rPr>
              <a:t>для профилактики нарушений зрения дошкольников.</a:t>
            </a:r>
          </a:p>
        </p:txBody>
      </p:sp>
    </p:spTree>
    <p:extLst>
      <p:ext uri="{BB962C8B-B14F-4D97-AF65-F5344CB8AC3E}">
        <p14:creationId xmlns:p14="http://schemas.microsoft.com/office/powerpoint/2010/main" val="1843162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5000" y="620688"/>
            <a:ext cx="3672408" cy="489654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5766" y="572323"/>
            <a:ext cx="3708682" cy="494490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77353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9392"/>
            <a:ext cx="9144000" cy="6957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Овал 3"/>
          <p:cNvSpPr/>
          <p:nvPr/>
        </p:nvSpPr>
        <p:spPr>
          <a:xfrm>
            <a:off x="1839786" y="260648"/>
            <a:ext cx="5688632" cy="1440160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  <a:latin typeface="Bookman Old Style" panose="02050604050505020204" pitchFamily="18" charset="0"/>
              </a:rPr>
              <a:t>ПАЛЬЧИКОВАЯ ГИМНАСТИКА</a:t>
            </a:r>
            <a:endParaRPr lang="ru-RU" sz="2400" b="1" dirty="0">
              <a:solidFill>
                <a:srgbClr val="FF0000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19848" y="1700808"/>
            <a:ext cx="8928508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800" b="1" i="0" u="none" strike="noStrike" kern="0" cap="none" spc="0" normalizeH="0" baseline="0" noProof="0" dirty="0">
                <a:ln>
                  <a:noFill/>
                </a:ln>
                <a:solidFill>
                  <a:srgbClr val="0F6FC6"/>
                </a:solidFill>
                <a:effectLst/>
                <a:uLnTx/>
                <a:uFillTx/>
                <a:latin typeface="Bookman Old Style" panose="02050604050505020204" pitchFamily="18" charset="0"/>
              </a:rPr>
              <a:t>Пальчиковая гимнастика </a:t>
            </a:r>
            <a:r>
              <a:rPr kumimoji="0" lang="ru-RU" altLang="ru-RU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0F6FC6"/>
                </a:solidFill>
                <a:effectLst/>
                <a:uLnTx/>
                <a:uFillTx/>
                <a:latin typeface="Bookman Old Style" panose="02050604050505020204" pitchFamily="18" charset="0"/>
              </a:rPr>
              <a:t>решает </a:t>
            </a:r>
            <a:r>
              <a:rPr kumimoji="0" lang="ru-RU" altLang="ru-RU" sz="2800" b="1" i="0" u="none" strike="noStrike" kern="0" cap="none" spc="0" normalizeH="0" baseline="0" noProof="0" dirty="0">
                <a:ln>
                  <a:noFill/>
                </a:ln>
                <a:solidFill>
                  <a:srgbClr val="0F6FC6"/>
                </a:solidFill>
                <a:effectLst/>
                <a:uLnTx/>
                <a:uFillTx/>
                <a:latin typeface="Bookman Old Style" panose="02050604050505020204" pitchFamily="18" charset="0"/>
              </a:rPr>
              <a:t>множество задач </a:t>
            </a:r>
            <a:r>
              <a:rPr kumimoji="0" lang="ru-RU" altLang="ru-RU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0F6FC6"/>
                </a:solidFill>
                <a:effectLst/>
                <a:uLnTx/>
                <a:uFillTx/>
                <a:latin typeface="Bookman Old Style" panose="02050604050505020204" pitchFamily="18" charset="0"/>
              </a:rPr>
              <a:t>в </a:t>
            </a:r>
            <a:r>
              <a:rPr kumimoji="0" lang="ru-RU" altLang="ru-RU" sz="2800" b="1" i="0" u="none" strike="noStrike" kern="0" cap="none" spc="0" normalizeH="0" baseline="0" noProof="0" dirty="0">
                <a:ln>
                  <a:noFill/>
                </a:ln>
                <a:solidFill>
                  <a:srgbClr val="0F6FC6"/>
                </a:solidFill>
                <a:effectLst/>
                <a:uLnTx/>
                <a:uFillTx/>
                <a:latin typeface="Bookman Old Style" panose="02050604050505020204" pitchFamily="18" charset="0"/>
              </a:rPr>
              <a:t>развитии ребенка.</a:t>
            </a:r>
          </a:p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0" cap="none" spc="0" normalizeH="0" baseline="0" noProof="0" dirty="0">
                <a:ln>
                  <a:noFill/>
                </a:ln>
                <a:solidFill>
                  <a:srgbClr val="0F6FC6"/>
                </a:solidFill>
                <a:effectLst/>
                <a:uLnTx/>
                <a:uFillTx/>
                <a:latin typeface="Bookman Old Style" panose="02050604050505020204" pitchFamily="18" charset="0"/>
              </a:rPr>
              <a:t>Игры с пальчиками </a:t>
            </a:r>
            <a:r>
              <a:rPr lang="ru-RU" sz="2800" b="1" kern="0" dirty="0">
                <a:solidFill>
                  <a:srgbClr val="0F6FC6"/>
                </a:solidFill>
                <a:latin typeface="Bookman Old Style" panose="02050604050505020204" pitchFamily="18" charset="0"/>
              </a:rPr>
              <a:t>р</a:t>
            </a:r>
            <a:r>
              <a:rPr kumimoji="0" lang="ru-RU" sz="28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F6FC6"/>
                </a:solidFill>
                <a:effectLst/>
                <a:uLnTx/>
                <a:uFillTx/>
                <a:latin typeface="Bookman Old Style" panose="02050604050505020204" pitchFamily="18" charset="0"/>
              </a:rPr>
              <a:t>азвивают</a:t>
            </a:r>
            <a:r>
              <a:rPr kumimoji="0" lang="ru-RU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0F6FC6"/>
                </a:solidFill>
                <a:effectLst/>
                <a:uLnTx/>
                <a:uFillTx/>
                <a:latin typeface="Bookman Old Style" panose="02050604050505020204" pitchFamily="18" charset="0"/>
              </a:rPr>
              <a:t> </a:t>
            </a:r>
            <a:r>
              <a:rPr kumimoji="0" lang="ru-RU" sz="2800" b="1" i="0" u="none" strike="noStrike" kern="0" cap="none" spc="0" normalizeH="0" baseline="0" noProof="0" dirty="0">
                <a:ln>
                  <a:noFill/>
                </a:ln>
                <a:solidFill>
                  <a:srgbClr val="0F6FC6"/>
                </a:solidFill>
                <a:effectLst/>
                <a:uLnTx/>
                <a:uFillTx/>
                <a:latin typeface="Bookman Old Style" panose="02050604050505020204" pitchFamily="18" charset="0"/>
              </a:rPr>
              <a:t>не только </a:t>
            </a:r>
            <a:r>
              <a:rPr kumimoji="0" lang="ru-RU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0F6FC6"/>
                </a:solidFill>
                <a:effectLst/>
                <a:uLnTx/>
                <a:uFillTx/>
                <a:latin typeface="Bookman Old Style" panose="02050604050505020204" pitchFamily="18" charset="0"/>
              </a:rPr>
              <a:t>ловкость  </a:t>
            </a:r>
            <a:r>
              <a:rPr kumimoji="0" lang="ru-RU" sz="2800" b="1" i="0" u="none" strike="noStrike" kern="0" cap="none" spc="0" normalizeH="0" baseline="0" noProof="0" dirty="0">
                <a:ln>
                  <a:noFill/>
                </a:ln>
                <a:solidFill>
                  <a:srgbClr val="0F6FC6"/>
                </a:solidFill>
                <a:effectLst/>
                <a:uLnTx/>
                <a:uFillTx/>
                <a:latin typeface="Bookman Old Style" panose="02050604050505020204" pitchFamily="18" charset="0"/>
              </a:rPr>
              <a:t>и точность рук, но и мозг ребенка, стимулируют творческие способности, фантазию и речь</a:t>
            </a:r>
            <a:r>
              <a:rPr kumimoji="0" lang="ru-RU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0F6FC6"/>
                </a:solidFill>
                <a:effectLst/>
                <a:uLnTx/>
                <a:uFillTx/>
                <a:latin typeface="Bookman Old Style" panose="02050604050505020204" pitchFamily="18" charset="0"/>
              </a:rPr>
              <a:t>.</a:t>
            </a:r>
          </a:p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sng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man Old Style" panose="02050604050505020204" pitchFamily="18" charset="0"/>
              </a:rPr>
              <a:t>Главная </a:t>
            </a:r>
            <a:r>
              <a:rPr kumimoji="0" lang="ru-RU" sz="2800" b="1" i="0" u="sng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man Old Style" panose="02050604050505020204" pitchFamily="18" charset="0"/>
              </a:rPr>
              <a:t>цель </a:t>
            </a:r>
            <a:r>
              <a:rPr kumimoji="0" lang="ru-RU" sz="28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man Old Style" panose="02050604050505020204" pitchFamily="18" charset="0"/>
              </a:rPr>
              <a:t>пальчиковых игр </a:t>
            </a:r>
            <a:r>
              <a:rPr kumimoji="0" lang="ru-RU" sz="2800" b="1" i="0" u="none" strike="noStrike" kern="0" cap="none" spc="0" normalizeH="0" baseline="0" noProof="0" dirty="0">
                <a:ln>
                  <a:noFill/>
                </a:ln>
                <a:solidFill>
                  <a:srgbClr val="0F6FC6"/>
                </a:solidFill>
                <a:effectLst/>
                <a:uLnTx/>
                <a:uFillTx/>
                <a:latin typeface="Bookman Old Style" panose="02050604050505020204" pitchFamily="18" charset="0"/>
              </a:rPr>
              <a:t>– переключение внимания, улучшение координации и мелкой моторики, что напрямую воздействует на умственное развитие ребенка.</a:t>
            </a:r>
            <a:endParaRPr kumimoji="0" lang="ru-RU" altLang="ru-RU" sz="2800" b="1" i="0" u="none" strike="noStrike" kern="0" cap="none" spc="0" normalizeH="0" baseline="0" noProof="0" dirty="0">
              <a:ln>
                <a:noFill/>
              </a:ln>
              <a:solidFill>
                <a:srgbClr val="0F6FC6"/>
              </a:solidFill>
              <a:effectLst/>
              <a:uLnTx/>
              <a:uFillTx/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544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584844"/>
            <a:ext cx="3199676" cy="568831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3410" y="589408"/>
            <a:ext cx="3312368" cy="588865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17626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Овал 2"/>
          <p:cNvSpPr/>
          <p:nvPr/>
        </p:nvSpPr>
        <p:spPr>
          <a:xfrm>
            <a:off x="1839786" y="260648"/>
            <a:ext cx="5688632" cy="1440160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  <a:latin typeface="Bookman Old Style" panose="02050604050505020204" pitchFamily="18" charset="0"/>
              </a:rPr>
              <a:t>КОРРЕГИРУЮЩАЯ ГИМНАСЧТИКА</a:t>
            </a:r>
            <a:endParaRPr lang="ru-RU" sz="2400" b="1" dirty="0">
              <a:solidFill>
                <a:srgbClr val="FF0000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539552" y="2136338"/>
            <a:ext cx="8208912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  <a:latin typeface="Bookman Old Style" panose="02050604050505020204" pitchFamily="18" charset="0"/>
              </a:rPr>
              <a:t>Разновидность </a:t>
            </a:r>
            <a:r>
              <a:rPr lang="ru-RU" sz="2000" b="1" dirty="0">
                <a:solidFill>
                  <a:srgbClr val="002060"/>
                </a:solidFill>
                <a:latin typeface="Bookman Old Style" panose="02050604050505020204" pitchFamily="18" charset="0"/>
              </a:rPr>
              <a:t>лечебной гимнастики. У детей представляет собой систему спец. физ. упражнений, применяемых в </a:t>
            </a:r>
            <a:r>
              <a:rPr lang="ru-RU" sz="2000" b="1" dirty="0" smtClean="0">
                <a:solidFill>
                  <a:srgbClr val="002060"/>
                </a:solidFill>
                <a:latin typeface="Bookman Old Style" panose="02050604050505020204" pitchFamily="18" charset="0"/>
              </a:rPr>
              <a:t>для </a:t>
            </a:r>
            <a:r>
              <a:rPr lang="ru-RU" sz="2000" b="1" dirty="0">
                <a:solidFill>
                  <a:srgbClr val="002060"/>
                </a:solidFill>
                <a:latin typeface="Bookman Old Style" panose="02050604050505020204" pitchFamily="18" charset="0"/>
              </a:rPr>
              <a:t>устранения нарушений осанки и искривлений позвоночника. Корригирующие упражнения имеют большое значение не только для укрепления мышц тела и разностороннего физического развития. Они воздействуют на сердечно-сосудистую систему, дыхательную и нервную системы. Выполняя упражнения для рук, ног, туловища, дети учатся управлять своими движениями, производить их ловко, координировано, с заданной амплитудой в определенном направлении, темпе, ритме.</a:t>
            </a:r>
          </a:p>
        </p:txBody>
      </p:sp>
    </p:spTree>
    <p:extLst>
      <p:ext uri="{BB962C8B-B14F-4D97-AF65-F5344CB8AC3E}">
        <p14:creationId xmlns:p14="http://schemas.microsoft.com/office/powerpoint/2010/main" val="2594547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015648"/>
            <a:ext cx="4176464" cy="313234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971600" y="382013"/>
            <a:ext cx="7488831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  <a:latin typeface="Bookman Old Style" panose="02050604050505020204" pitchFamily="18" charset="0"/>
              </a:rPr>
              <a:t>Важным направлением в </a:t>
            </a:r>
            <a:r>
              <a:rPr lang="ru-RU" altLang="ru-RU" sz="2400" b="1" dirty="0" smtClean="0">
                <a:solidFill>
                  <a:srgbClr val="C00000"/>
                </a:solidFill>
                <a:latin typeface="Bookman Old Style" panose="02050604050505020204" pitchFamily="18" charset="0"/>
              </a:rPr>
              <a:t>укреплении </a:t>
            </a:r>
            <a:r>
              <a:rPr lang="ru-RU" altLang="ru-RU" sz="2400" b="1" dirty="0">
                <a:solidFill>
                  <a:srgbClr val="C00000"/>
                </a:solidFill>
                <a:latin typeface="Bookman Old Style" panose="02050604050505020204" pitchFamily="18" charset="0"/>
              </a:rPr>
              <a:t>физического и психического здоровья детей </a:t>
            </a:r>
            <a:r>
              <a:rPr lang="ru-RU" altLang="ru-RU" sz="2400" b="1" dirty="0" smtClean="0">
                <a:solidFill>
                  <a:srgbClr val="C00000"/>
                </a:solidFill>
                <a:latin typeface="Bookman Old Style" panose="02050604050505020204" pitchFamily="18" charset="0"/>
              </a:rPr>
              <a:t>является правильно организованная предметно-пространственная </a:t>
            </a:r>
            <a:r>
              <a:rPr lang="ru-RU" altLang="ru-RU" sz="2400" b="1" dirty="0" smtClean="0">
                <a:solidFill>
                  <a:srgbClr val="C00000"/>
                </a:solidFill>
                <a:latin typeface="Bookman Old Style" panose="02050604050505020204" pitchFamily="18" charset="0"/>
              </a:rPr>
              <a:t>среда</a:t>
            </a:r>
            <a:endParaRPr lang="ru-RU" sz="2400" b="1" dirty="0">
              <a:solidFill>
                <a:srgbClr val="C00000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4167140"/>
            <a:ext cx="3279340" cy="245988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5503" y="2002193"/>
            <a:ext cx="4110655" cy="308299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30050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692696"/>
            <a:ext cx="3888432" cy="518457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577956">
            <a:off x="3555394" y="1228791"/>
            <a:ext cx="5867224" cy="440041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74218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763688" y="2090172"/>
            <a:ext cx="6048672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ctr" fontAlgn="base">
              <a:spcBef>
                <a:spcPct val="20000"/>
              </a:spcBef>
              <a:spcAft>
                <a:spcPct val="0"/>
              </a:spcAft>
              <a:buClr>
                <a:srgbClr val="CCCCFF"/>
              </a:buClr>
              <a:buFont typeface="Wingdings" pitchFamily="2" charset="2"/>
              <a:buChar char="l"/>
            </a:pPr>
            <a:r>
              <a:rPr lang="ru-RU" altLang="ru-RU" sz="2800" b="1" kern="0" dirty="0">
                <a:solidFill>
                  <a:srgbClr val="000066"/>
                </a:solidFill>
                <a:latin typeface="Bookman Old Style" panose="02050604050505020204" pitchFamily="18" charset="0"/>
                <a:cs typeface="Arial"/>
              </a:rPr>
              <a:t>Проводится на прогулке и в помещении, способствует развитию различных групп мышц  и является одним из важнейших элементов двигательного режима.   </a:t>
            </a:r>
          </a:p>
        </p:txBody>
      </p:sp>
      <p:sp>
        <p:nvSpPr>
          <p:cNvPr id="4" name="Овал 3"/>
          <p:cNvSpPr/>
          <p:nvPr/>
        </p:nvSpPr>
        <p:spPr>
          <a:xfrm>
            <a:off x="1839786" y="260648"/>
            <a:ext cx="5688632" cy="1440160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  <a:latin typeface="Bookman Old Style" panose="02050604050505020204" pitchFamily="18" charset="0"/>
              </a:rPr>
              <a:t>САМОСТОЯТЕЛЬНАЯ ДВИГАТЕЛЬНАЯ ДЕЯТЕЛЬНОСТЬ</a:t>
            </a:r>
            <a:endParaRPr lang="ru-RU" sz="2400" b="1" dirty="0">
              <a:solidFill>
                <a:srgbClr val="FF0000"/>
              </a:solidFill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1379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 descr="C:\Users\User\Desktop\вибер апрель2019\IMG-04dc2fbecd64d6e26dcb418051fdd204-V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371"/>
          <a:stretch/>
        </p:blipFill>
        <p:spPr bwMode="auto">
          <a:xfrm flipH="1">
            <a:off x="4716015" y="1133103"/>
            <a:ext cx="3940689" cy="487796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User\Desktop\вибер апрель2019\IMG-73dd4bd92032dcaaaa3a6a724ac01014-V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267"/>
          <a:stretch/>
        </p:blipFill>
        <p:spPr bwMode="auto">
          <a:xfrm>
            <a:off x="531701" y="1133103"/>
            <a:ext cx="3857518" cy="485071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11099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9172" y="836712"/>
            <a:ext cx="3348372" cy="446449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988840"/>
            <a:ext cx="3082774" cy="411036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2702" y="404664"/>
            <a:ext cx="2836412" cy="503602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02162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 descr="C:\Users\User\Desktop\вибер апрель2019\IMG-4e80f36100a7082d4508578b06b08664-V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99592" y="356659"/>
            <a:ext cx="3456384" cy="614468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356659"/>
            <a:ext cx="3469352" cy="617508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70152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043608" y="332656"/>
            <a:ext cx="7560840" cy="16619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3400" b="1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ookman Old Style" panose="02050604050505020204" pitchFamily="18" charset="0"/>
                <a:ea typeface="+mj-ea"/>
                <a:cs typeface="Arial"/>
              </a:rPr>
              <a:t>Результаты использования здоровье сберегающих технологий в младшей группе</a:t>
            </a:r>
            <a:endParaRPr kumimoji="0" lang="ru-RU" sz="1800" b="1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Bookman Old Style" panose="020506040505050202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755576" y="2636912"/>
            <a:ext cx="7704856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ctr" fontAlgn="base">
              <a:spcBef>
                <a:spcPct val="0"/>
              </a:spcBef>
              <a:spcAft>
                <a:spcPct val="0"/>
              </a:spcAft>
              <a:buClr>
                <a:srgbClr val="CCCCFF"/>
              </a:buClr>
              <a:buFont typeface="Wingdings" pitchFamily="2" charset="2"/>
              <a:buChar char="l"/>
            </a:pPr>
            <a:r>
              <a:rPr lang="ru-RU" altLang="ru-RU" sz="3200" b="1" kern="0" dirty="0">
                <a:solidFill>
                  <a:srgbClr val="000066"/>
                </a:solidFill>
                <a:latin typeface="Bookman Old Style" panose="02050604050505020204" pitchFamily="18" charset="0"/>
                <a:cs typeface="Arial"/>
              </a:rPr>
              <a:t>Улучшение и сохранение соматических показателей здоровья дошкольников.</a:t>
            </a:r>
          </a:p>
          <a:p>
            <a:pPr marL="342900" lvl="0" indent="-342900" algn="ctr" fontAlgn="base">
              <a:spcBef>
                <a:spcPct val="0"/>
              </a:spcBef>
              <a:spcAft>
                <a:spcPct val="0"/>
              </a:spcAft>
              <a:buClr>
                <a:srgbClr val="CCCCFF"/>
              </a:buClr>
              <a:buFont typeface="Wingdings" pitchFamily="2" charset="2"/>
              <a:buChar char="l"/>
            </a:pPr>
            <a:endParaRPr lang="ru-RU" altLang="ru-RU" sz="3200" b="1" kern="0" dirty="0">
              <a:solidFill>
                <a:srgbClr val="000066"/>
              </a:solidFill>
              <a:latin typeface="Bookman Old Style" panose="02050604050505020204" pitchFamily="18" charset="0"/>
              <a:cs typeface="Arial"/>
            </a:endParaRPr>
          </a:p>
          <a:p>
            <a:pPr marL="342900" lvl="0" indent="-342900" algn="ctr" fontAlgn="base">
              <a:spcBef>
                <a:spcPct val="0"/>
              </a:spcBef>
              <a:spcAft>
                <a:spcPct val="0"/>
              </a:spcAft>
              <a:buClr>
                <a:srgbClr val="CCCCFF"/>
              </a:buClr>
              <a:buFont typeface="Wingdings" pitchFamily="2" charset="2"/>
              <a:buChar char="l"/>
            </a:pPr>
            <a:r>
              <a:rPr lang="ru-RU" altLang="ru-RU" sz="3200" b="1" kern="0" dirty="0">
                <a:solidFill>
                  <a:srgbClr val="000066"/>
                </a:solidFill>
                <a:latin typeface="Bookman Old Style" panose="02050604050505020204" pitchFamily="18" charset="0"/>
                <a:cs typeface="Arial"/>
              </a:rPr>
              <a:t> </a:t>
            </a:r>
            <a:r>
              <a:rPr lang="ru-RU" altLang="ru-RU" sz="3200" b="1" kern="0" dirty="0" smtClean="0">
                <a:solidFill>
                  <a:srgbClr val="000066"/>
                </a:solidFill>
                <a:latin typeface="Bookman Old Style" panose="02050604050505020204" pitchFamily="18" charset="0"/>
                <a:cs typeface="Arial"/>
              </a:rPr>
              <a:t>Сформированности </a:t>
            </a:r>
            <a:r>
              <a:rPr lang="ru-RU" altLang="ru-RU" sz="3200" b="1" kern="0" dirty="0">
                <a:solidFill>
                  <a:srgbClr val="000066"/>
                </a:solidFill>
                <a:latin typeface="Bookman Old Style" panose="02050604050505020204" pitchFamily="18" charset="0"/>
                <a:cs typeface="Arial"/>
              </a:rPr>
              <a:t>навыков здорового образа жизни.</a:t>
            </a:r>
          </a:p>
          <a:p>
            <a:pPr marL="342900" lvl="0" indent="-342900" algn="ctr" fontAlgn="base">
              <a:spcBef>
                <a:spcPct val="0"/>
              </a:spcBef>
              <a:spcAft>
                <a:spcPct val="0"/>
              </a:spcAft>
              <a:buClr>
                <a:srgbClr val="CCCCFF"/>
              </a:buClr>
              <a:buFont typeface="Wingdings" pitchFamily="2" charset="2"/>
              <a:buChar char="l"/>
            </a:pPr>
            <a:endParaRPr lang="ru-RU" altLang="ru-RU" sz="3200" i="1" kern="0" dirty="0">
              <a:solidFill>
                <a:srgbClr val="000066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5322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32492" y="2348880"/>
            <a:ext cx="819968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b="1" dirty="0" smtClean="0">
                <a:solidFill>
                  <a:srgbClr val="C00000"/>
                </a:solidFill>
                <a:latin typeface="Bookman Old Style" panose="02050604050505020204" pitchFamily="18" charset="0"/>
              </a:rPr>
              <a:t>СПАСИБО ЗА ВНИМАНИЕ!</a:t>
            </a:r>
            <a:endParaRPr lang="ru-RU" sz="4400" b="1" dirty="0">
              <a:solidFill>
                <a:srgbClr val="C00000"/>
              </a:solidFill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5845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4173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683568" y="692696"/>
            <a:ext cx="7632848" cy="58785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1" u="sng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Bookman Old Style" panose="02050604050505020204" pitchFamily="18" charset="0"/>
              </a:rPr>
              <a:t>Здоровьесберегающие </a:t>
            </a:r>
            <a:r>
              <a:rPr kumimoji="0" lang="ru-RU" sz="4000" b="1" i="1" u="sng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Bookman Old Style" panose="02050604050505020204" pitchFamily="18" charset="0"/>
              </a:rPr>
              <a:t>технологии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4000" b="1" i="1" u="sng" kern="0" dirty="0">
              <a:solidFill>
                <a:srgbClr val="7030A0"/>
              </a:solidFill>
              <a:latin typeface="Bookman Old Style" panose="02050604050505020204" pitchFamily="18" charset="0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1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man Old Style" panose="02050604050505020204" pitchFamily="18" charset="0"/>
              </a:rPr>
              <a:t>– </a:t>
            </a:r>
            <a:r>
              <a:rPr kumimoji="0" lang="ru-RU" sz="3200" b="1" i="1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man Old Style" panose="02050604050505020204" pitchFamily="18" charset="0"/>
              </a:rPr>
              <a:t>это система мер, включающая взаимосвязь и взаимодействие всех факторов образовательной среды, направленных на формирование и сохранение здоровья ребенка на всех этапах его обучения и развития</a:t>
            </a:r>
            <a:endParaRPr kumimoji="0" lang="ru-RU" sz="3200" b="0" i="0" u="none" strike="noStrike" kern="0" cap="none" spc="0" normalizeH="0" baseline="0" noProof="0" dirty="0" smtClean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8148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8958" y="0"/>
            <a:ext cx="924191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7390" y="703646"/>
            <a:ext cx="2305050" cy="884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1120353"/>
            <a:ext cx="2189163" cy="884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8709" y="1957338"/>
            <a:ext cx="2043113" cy="927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2" name="Picture 1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5862" y="2996952"/>
            <a:ext cx="2252394" cy="8854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3" name="Picture 1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3203" y="5157192"/>
            <a:ext cx="2474913" cy="890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4" name="Picture 1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620" y="4365104"/>
            <a:ext cx="2755900" cy="896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6" name="Picture 1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1147126"/>
            <a:ext cx="2109787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Овал 1"/>
          <p:cNvSpPr/>
          <p:nvPr/>
        </p:nvSpPr>
        <p:spPr>
          <a:xfrm>
            <a:off x="3103311" y="1864966"/>
            <a:ext cx="3412905" cy="2737560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rgbClr val="C00000"/>
                </a:solidFill>
                <a:latin typeface="Bookman Old Style" panose="02050604050505020204" pitchFamily="18" charset="0"/>
              </a:rPr>
              <a:t>З</a:t>
            </a:r>
            <a:r>
              <a:rPr lang="ru-RU" b="1" dirty="0" smtClean="0">
                <a:solidFill>
                  <a:srgbClr val="C00000"/>
                </a:solidFill>
                <a:latin typeface="Bookman Old Style" panose="02050604050505020204" pitchFamily="18" charset="0"/>
              </a:rPr>
              <a:t>ДОРОВЬЕ СБЕРЕГАЮЩИЕ ТЕХНОЛОГИИ, ИСПОЛЬЗУЕМЫЕ В МЛАДШЕЙ ГРУППЕ ДОО</a:t>
            </a:r>
            <a:endParaRPr lang="ru-RU" b="1" dirty="0">
              <a:solidFill>
                <a:srgbClr val="C00000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3" name="Овал 2"/>
          <p:cNvSpPr/>
          <p:nvPr/>
        </p:nvSpPr>
        <p:spPr>
          <a:xfrm>
            <a:off x="521405" y="2132856"/>
            <a:ext cx="2563759" cy="914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Корригирующая гимнастика</a:t>
            </a:r>
            <a:endParaRPr lang="ru-RU" dirty="0"/>
          </a:p>
        </p:txBody>
      </p:sp>
      <p:sp>
        <p:nvSpPr>
          <p:cNvPr id="22" name="Овал 21"/>
          <p:cNvSpPr/>
          <p:nvPr/>
        </p:nvSpPr>
        <p:spPr>
          <a:xfrm>
            <a:off x="6660232" y="4076933"/>
            <a:ext cx="2129582" cy="914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Пальчиковая гимнастика</a:t>
            </a:r>
            <a:endParaRPr lang="ru-RU" dirty="0"/>
          </a:p>
        </p:txBody>
      </p:sp>
      <p:sp>
        <p:nvSpPr>
          <p:cNvPr id="23" name="Овал 22"/>
          <p:cNvSpPr/>
          <p:nvPr/>
        </p:nvSpPr>
        <p:spPr>
          <a:xfrm>
            <a:off x="337792" y="3286654"/>
            <a:ext cx="2563759" cy="914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Гимнастика пробуждение</a:t>
            </a:r>
            <a:endParaRPr lang="ru-RU" dirty="0"/>
          </a:p>
        </p:txBody>
      </p:sp>
      <p:sp>
        <p:nvSpPr>
          <p:cNvPr id="24" name="Овал 23"/>
          <p:cNvSpPr/>
          <p:nvPr/>
        </p:nvSpPr>
        <p:spPr>
          <a:xfrm>
            <a:off x="5536829" y="5063928"/>
            <a:ext cx="2707579" cy="914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Самостоятельная двигательная активность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40240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03548" y="1556792"/>
            <a:ext cx="813690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SzPct val="95000"/>
              <a:defRPr/>
            </a:pPr>
            <a:endParaRPr lang="ru-RU" sz="2400" dirty="0">
              <a:solidFill>
                <a:prstClr val="black"/>
              </a:solidFill>
            </a:endParaRPr>
          </a:p>
        </p:txBody>
      </p:sp>
      <p:sp>
        <p:nvSpPr>
          <p:cNvPr id="4" name="Овал 3"/>
          <p:cNvSpPr/>
          <p:nvPr/>
        </p:nvSpPr>
        <p:spPr>
          <a:xfrm>
            <a:off x="1854134" y="354851"/>
            <a:ext cx="5688632" cy="1634480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  <a:latin typeface="Bookman Old Style" panose="02050604050505020204" pitchFamily="18" charset="0"/>
              </a:rPr>
              <a:t>УТРЕННЯЯ ГИМНАСТИКА</a:t>
            </a:r>
            <a:endParaRPr lang="ru-RU" sz="2400" b="1" dirty="0">
              <a:solidFill>
                <a:srgbClr val="FF0000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827584" y="2151728"/>
            <a:ext cx="7200800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ctr" fontAlgn="base">
              <a:spcBef>
                <a:spcPct val="20000"/>
              </a:spcBef>
              <a:spcAft>
                <a:spcPct val="0"/>
              </a:spcAft>
              <a:buClr>
                <a:srgbClr val="CCCCFF"/>
              </a:buClr>
              <a:buFont typeface="Wingdings" pitchFamily="2" charset="2"/>
              <a:buChar char="l"/>
            </a:pPr>
            <a:r>
              <a:rPr lang="ru-RU" sz="2000" b="1" dirty="0" smtClean="0">
                <a:solidFill>
                  <a:srgbClr val="002060"/>
                </a:solidFill>
                <a:latin typeface="Bookman Old Style" panose="02050604050505020204" pitchFamily="18" charset="0"/>
              </a:rPr>
              <a:t>Комплекс </a:t>
            </a:r>
            <a:r>
              <a:rPr lang="ru-RU" sz="2000" b="1" dirty="0">
                <a:solidFill>
                  <a:srgbClr val="002060"/>
                </a:solidFill>
                <a:latin typeface="Bookman Old Style" panose="02050604050505020204" pitchFamily="18" charset="0"/>
              </a:rPr>
              <a:t>специально подобранных упражнений, нацеленных настроить, «зарядить» </a:t>
            </a:r>
            <a:r>
              <a:rPr lang="ru-RU" sz="2000" b="1" dirty="0" smtClean="0">
                <a:solidFill>
                  <a:srgbClr val="002060"/>
                </a:solidFill>
                <a:latin typeface="Bookman Old Style" panose="02050604050505020204" pitchFamily="18" charset="0"/>
              </a:rPr>
              <a:t>ребенка </a:t>
            </a:r>
            <a:r>
              <a:rPr lang="ru-RU" sz="2000" b="1" dirty="0">
                <a:solidFill>
                  <a:srgbClr val="002060"/>
                </a:solidFill>
                <a:latin typeface="Bookman Old Style" panose="02050604050505020204" pitchFamily="18" charset="0"/>
              </a:rPr>
              <a:t>на весь предстоящий день. </a:t>
            </a:r>
            <a:r>
              <a:rPr lang="ru-RU" sz="2000" b="1" dirty="0" smtClean="0">
                <a:solidFill>
                  <a:srgbClr val="002060"/>
                </a:solidFill>
                <a:latin typeface="Bookman Old Style" panose="02050604050505020204" pitchFamily="18" charset="0"/>
              </a:rPr>
              <a:t>Во </a:t>
            </a:r>
            <a:r>
              <a:rPr lang="ru-RU" sz="2000" b="1" dirty="0">
                <a:solidFill>
                  <a:srgbClr val="002060"/>
                </a:solidFill>
                <a:latin typeface="Bookman Old Style" panose="02050604050505020204" pitchFamily="18" charset="0"/>
              </a:rPr>
              <a:t>время утренней гимнастики решаются задачи физического, умственного, нравственного, эстетического и трудового воспитания, формируются необходимые двигательные навыки, красота и точность движений, развиваются быстрота, ловкость, сила, выносливость, гибкость, укрепляется здоровье.</a:t>
            </a:r>
            <a:endParaRPr lang="ru-RU" altLang="ru-RU" sz="2000" b="1" i="1" kern="0" dirty="0" smtClean="0">
              <a:solidFill>
                <a:srgbClr val="002060"/>
              </a:solidFill>
              <a:latin typeface="Bookman Old Style" panose="02050604050505020204" pitchFamily="18" charset="0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17237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8" name="Picture 10" descr="C:\Users\User\Desktop\вибер апрель2019\IMG-56b890476047be7a08ff2a411211954c-V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365" t="33768" r="2365" b="-143"/>
          <a:stretch/>
        </p:blipFill>
        <p:spPr bwMode="auto">
          <a:xfrm>
            <a:off x="539552" y="836712"/>
            <a:ext cx="4192124" cy="494665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80"/>
          <a:stretch/>
        </p:blipFill>
        <p:spPr bwMode="auto">
          <a:xfrm>
            <a:off x="5099024" y="654027"/>
            <a:ext cx="3513687" cy="531202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30006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660"/>
          <a:stretch/>
        </p:blipFill>
        <p:spPr bwMode="auto">
          <a:xfrm>
            <a:off x="2051720" y="262819"/>
            <a:ext cx="4608512" cy="633236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45970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Овал 3"/>
          <p:cNvSpPr/>
          <p:nvPr/>
        </p:nvSpPr>
        <p:spPr>
          <a:xfrm>
            <a:off x="1854134" y="620688"/>
            <a:ext cx="5688632" cy="1634480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  <a:latin typeface="Bookman Old Style" panose="02050604050505020204" pitchFamily="18" charset="0"/>
              </a:rPr>
              <a:t>ФИЗКУЛЬТУРНОЕ ЗАНЯТИЕ</a:t>
            </a:r>
            <a:endParaRPr lang="ru-RU" sz="2400" b="1" dirty="0">
              <a:solidFill>
                <a:srgbClr val="FF0000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043608" y="2852936"/>
            <a:ext cx="7056784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  <a:latin typeface="Bookman Old Style" panose="02050604050505020204" pitchFamily="18" charset="0"/>
              </a:rPr>
              <a:t>Основная форма </a:t>
            </a:r>
            <a:r>
              <a:rPr lang="ru-RU" sz="2000" b="1" dirty="0">
                <a:solidFill>
                  <a:srgbClr val="002060"/>
                </a:solidFill>
                <a:latin typeface="Bookman Old Style" panose="02050604050505020204" pitchFamily="18" charset="0"/>
              </a:rPr>
              <a:t>организованного обучения физическим упражнениям в дошкольных </a:t>
            </a:r>
            <a:r>
              <a:rPr lang="ru-RU" sz="2000" b="1" dirty="0" smtClean="0">
                <a:solidFill>
                  <a:srgbClr val="002060"/>
                </a:solidFill>
                <a:latin typeface="Bookman Old Style" panose="02050604050505020204" pitchFamily="18" charset="0"/>
              </a:rPr>
              <a:t>учреждениях. </a:t>
            </a:r>
          </a:p>
          <a:p>
            <a:pPr algn="ctr"/>
            <a:r>
              <a:rPr lang="ru-RU" sz="2000" b="1" dirty="0" smtClean="0">
                <a:solidFill>
                  <a:srgbClr val="002060"/>
                </a:solidFill>
                <a:latin typeface="Bookman Old Style" panose="02050604050505020204" pitchFamily="18" charset="0"/>
              </a:rPr>
              <a:t>При </a:t>
            </a:r>
            <a:r>
              <a:rPr lang="ru-RU" sz="2000" b="1" dirty="0">
                <a:solidFill>
                  <a:srgbClr val="002060"/>
                </a:solidFill>
                <a:latin typeface="Bookman Old Style" panose="02050604050505020204" pitchFamily="18" charset="0"/>
              </a:rPr>
              <a:t>этом обучение на физкультурных занятиях осуществляется в определенной системе и последовательности, что позволяет достигать наилучших результатов в формировании двигательных навыков.</a:t>
            </a:r>
          </a:p>
        </p:txBody>
      </p:sp>
    </p:spTree>
    <p:extLst>
      <p:ext uri="{BB962C8B-B14F-4D97-AF65-F5344CB8AC3E}">
        <p14:creationId xmlns:p14="http://schemas.microsoft.com/office/powerpoint/2010/main" val="4185342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277</TotalTime>
  <Words>564</Words>
  <Application>Microsoft Office PowerPoint</Application>
  <PresentationFormat>Экран (4:3)</PresentationFormat>
  <Paragraphs>66</Paragraphs>
  <Slides>36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36</vt:i4>
      </vt:variant>
    </vt:vector>
  </HeadingPairs>
  <TitlesOfParts>
    <vt:vector size="37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Юлия Князева</dc:creator>
  <cp:lastModifiedBy>Юлия Князева</cp:lastModifiedBy>
  <cp:revision>2</cp:revision>
  <dcterms:created xsi:type="dcterms:W3CDTF">2019-04-07T08:32:31Z</dcterms:created>
  <dcterms:modified xsi:type="dcterms:W3CDTF">2021-10-15T05:45:04Z</dcterms:modified>
</cp:coreProperties>
</file>