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7" r:id="rId4"/>
    <p:sldId id="261" r:id="rId5"/>
    <p:sldId id="266" r:id="rId6"/>
    <p:sldId id="269" r:id="rId7"/>
    <p:sldId id="270" r:id="rId8"/>
    <p:sldId id="277" r:id="rId9"/>
    <p:sldId id="278" r:id="rId10"/>
    <p:sldId id="279" r:id="rId11"/>
    <p:sldId id="268" r:id="rId12"/>
    <p:sldId id="265" r:id="rId13"/>
    <p:sldId id="263" r:id="rId14"/>
    <p:sldId id="271" r:id="rId15"/>
    <p:sldId id="272" r:id="rId16"/>
    <p:sldId id="273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66FF"/>
    <a:srgbClr val="007635"/>
    <a:srgbClr val="66FF33"/>
    <a:srgbClr val="004821"/>
    <a:srgbClr val="00A249"/>
    <a:srgbClr val="DBD600"/>
    <a:srgbClr val="CC0000"/>
    <a:srgbClr val="B05408"/>
    <a:srgbClr val="B845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8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Искорка\бланки,ШАБЛОНЫ\КРАСОТА\цветыРастен\5628767-thum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071894"/>
            <a:ext cx="2579728" cy="27861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2143116"/>
            <a:ext cx="566241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rgbClr val="00A249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Весёлое лето</a:t>
            </a:r>
          </a:p>
          <a:p>
            <a:pPr algn="ctr">
              <a:defRPr/>
            </a:pP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rgbClr val="00A249"/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1180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14000"/>
              </a:lnSpc>
            </a:pPr>
            <a:endParaRPr lang="ru-RU" b="1" dirty="0"/>
          </a:p>
          <a:p>
            <a:pPr algn="r">
              <a:lnSpc>
                <a:spcPct val="114000"/>
              </a:lnSpc>
            </a:pPr>
            <a:r>
              <a:rPr lang="ru-RU" sz="2200" dirty="0" smtClean="0"/>
              <a:t>Морозова Альбина Вадимовна</a:t>
            </a:r>
            <a:endParaRPr lang="ru-RU" sz="2200" dirty="0"/>
          </a:p>
          <a:p>
            <a:pPr algn="r">
              <a:lnSpc>
                <a:spcPct val="114000"/>
              </a:lnSpc>
            </a:pPr>
            <a:r>
              <a:rPr lang="ru-RU" sz="2200" i="1" dirty="0" smtClean="0"/>
              <a:t>воспитатель</a:t>
            </a:r>
            <a:endParaRPr lang="ru-RU" sz="22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3214686"/>
            <a:ext cx="214314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A249"/>
                </a:solidFill>
                <a:latin typeface="a_AvanteCpsLCBrkHll" pitchFamily="82" charset="-52"/>
              </a:rPr>
              <a:t>  </a:t>
            </a:r>
            <a:r>
              <a:rPr lang="ru-RU" sz="2800" dirty="0" smtClean="0">
                <a:solidFill>
                  <a:srgbClr val="00A249"/>
                </a:solidFill>
                <a:latin typeface="a_AntiqueTradyRgh" pitchFamily="82" charset="-52"/>
              </a:rPr>
              <a:t>с пользой</a:t>
            </a:r>
            <a:endParaRPr lang="ru-RU" sz="2800" dirty="0">
              <a:solidFill>
                <a:srgbClr val="00A249"/>
              </a:solidFill>
              <a:latin typeface="a_AntiqueTradyRgh" pitchFamily="82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5852" y="928670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«Детский сад №37 «Искорка»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143240" y="5786454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Междуреченск</a:t>
            </a:r>
          </a:p>
          <a:p>
            <a:pPr algn="ctr"/>
            <a:r>
              <a:rPr lang="ru-RU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admin\Desktop\Искорка\бланки,ШАБЛОНЫ\КРАСОТА\указательБиркаТабличка\kisspng-computer-icons-check-mark-checkbox-x-icon-5b188fb4d97ca2.614258101528336308890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3214686"/>
            <a:ext cx="571504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86124"/>
            <a:ext cx="8215370" cy="41434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 smtClean="0"/>
              <a:t>«Волшебное сито»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познакомить детей со способом отделения камешков от песка.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«Чьи следы?»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 </a:t>
            </a:r>
            <a:r>
              <a:rPr lang="ru-RU" sz="2000" dirty="0" smtClean="0"/>
              <a:t>закрепить представления </a:t>
            </a:r>
            <a:r>
              <a:rPr lang="ru-RU" sz="2000" dirty="0" smtClean="0"/>
              <a:t> о </a:t>
            </a:r>
            <a:r>
              <a:rPr lang="ru-RU" sz="2000" dirty="0" smtClean="0"/>
              <a:t>свойствах песка, развивать наблюдательность.</a:t>
            </a:r>
            <a:br>
              <a:rPr lang="ru-RU" sz="2000" dirty="0" smtClean="0"/>
            </a:br>
            <a:r>
              <a:rPr lang="ru-RU" b="1" dirty="0" smtClean="0"/>
              <a:t> </a:t>
            </a:r>
            <a:r>
              <a:rPr lang="ru-RU" sz="2000" b="1" dirty="0" smtClean="0"/>
              <a:t>«Свойства сухого песка»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познакомить детей со свойствами сухого песка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sz="2000" b="1" dirty="0" smtClean="0"/>
              <a:t>«Свойства мокрого песка»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знать, что мокрый песок нельзя сыпать струйкой, но зато он может принимать любую нужную форму, пока не высохнет, из мокрого песка можно лепить.</a:t>
            </a:r>
            <a:br>
              <a:rPr lang="ru-RU" sz="2000" dirty="0" smtClean="0"/>
            </a:br>
            <a:r>
              <a:rPr lang="ru-RU" b="1" dirty="0" smtClean="0"/>
              <a:t> </a:t>
            </a:r>
            <a:r>
              <a:rPr lang="ru-RU" sz="2000" b="1" dirty="0" smtClean="0"/>
              <a:t>«На каком песке легче рисовать?»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 </a:t>
            </a:r>
            <a:r>
              <a:rPr lang="ru-RU" sz="2000" dirty="0" smtClean="0"/>
              <a:t>выявить, что на ровной поверхности мокрого песка легче рисовать палочкой.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0"/>
            <a:ext cx="864396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Эксперименты с</a:t>
            </a:r>
            <a:r>
              <a:rPr lang="ru-RU" b="1" dirty="0" smtClean="0"/>
              <a:t>  </a:t>
            </a:r>
            <a:r>
              <a:rPr lang="ru-RU" sz="4000" b="1" dirty="0" smtClean="0"/>
              <a:t>песком</a:t>
            </a: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s://avatars.mds.yandex.net/get-pdb/1942074/5623d02b-61da-43db-b2a3-ac238602c1a4/s1200?webp=false"/>
          <p:cNvPicPr>
            <a:picLocks noChangeAspect="1" noChangeArrowheads="1"/>
          </p:cNvPicPr>
          <p:nvPr/>
        </p:nvPicPr>
        <p:blipFill>
          <a:blip r:embed="rId2" cstate="print"/>
          <a:srcRect l="33244"/>
          <a:stretch>
            <a:fillRect/>
          </a:stretch>
        </p:blipFill>
        <p:spPr bwMode="auto">
          <a:xfrm>
            <a:off x="6858016" y="857232"/>
            <a:ext cx="1714480" cy="1991423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115064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285860"/>
            <a:ext cx="67151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Игры с мыльными пузырями</a:t>
            </a:r>
            <a:endParaRPr lang="ru-RU" sz="2000" dirty="0" smtClean="0"/>
          </a:p>
          <a:p>
            <a:pPr fontAlgn="base"/>
            <a:r>
              <a:rPr lang="ru-RU" dirty="0" smtClean="0"/>
              <a:t>Это всегда весело. Можно своими руками изготовить приспособление, с помощью которого </a:t>
            </a:r>
            <a:r>
              <a:rPr lang="ru-RU" dirty="0" smtClean="0"/>
              <a:t>дети смогут </a:t>
            </a:r>
            <a:r>
              <a:rPr lang="ru-RU" dirty="0" smtClean="0"/>
              <a:t>запускать </a:t>
            </a:r>
            <a:r>
              <a:rPr lang="ru-RU" dirty="0" smtClean="0"/>
              <a:t>не </a:t>
            </a:r>
            <a:r>
              <a:rPr lang="ru-RU" dirty="0" smtClean="0"/>
              <a:t>просто </a:t>
            </a:r>
            <a:r>
              <a:rPr lang="ru-RU" dirty="0" smtClean="0"/>
              <a:t>пузыри</a:t>
            </a:r>
            <a:r>
              <a:rPr lang="ru-RU" dirty="0" smtClean="0"/>
              <a:t>, а </a:t>
            </a:r>
            <a:r>
              <a:rPr lang="ru-RU" i="1" dirty="0" smtClean="0"/>
              <a:t>гигантские</a:t>
            </a:r>
            <a:r>
              <a:rPr lang="ru-RU" dirty="0" smtClean="0"/>
              <a:t> </a:t>
            </a:r>
            <a:r>
              <a:rPr lang="ru-RU" dirty="0" smtClean="0"/>
              <a:t>пузыри</a:t>
            </a:r>
            <a:r>
              <a:rPr lang="ru-RU" dirty="0" smtClean="0"/>
              <a:t>. </a:t>
            </a:r>
          </a:p>
          <a:p>
            <a:pPr fontAlgn="base"/>
            <a:r>
              <a:rPr lang="ru-RU" dirty="0" smtClean="0"/>
              <a:t>Чтобы разнообразить игру, добавьте </a:t>
            </a:r>
            <a:r>
              <a:rPr lang="ru-RU" dirty="0" smtClean="0"/>
              <a:t>в мыльную воду красок, и дайте ребенку большой лист </a:t>
            </a:r>
            <a:r>
              <a:rPr lang="ru-RU" dirty="0" smtClean="0"/>
              <a:t>бумаги (кусок оставшихся от ремонта обоев тоже подойдёт), </a:t>
            </a:r>
            <a:r>
              <a:rPr lang="ru-RU" dirty="0" smtClean="0"/>
              <a:t>на который он будет пускать пузыри, которые лопаясь, </a:t>
            </a:r>
            <a:r>
              <a:rPr lang="ru-RU" dirty="0" smtClean="0"/>
              <a:t>оставляют </a:t>
            </a:r>
            <a:r>
              <a:rPr lang="ru-RU" dirty="0" smtClean="0"/>
              <a:t>разноцветные круги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7620" y="214290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635"/>
                </a:solidFill>
              </a:rPr>
              <a:t>ИГРЫ</a:t>
            </a:r>
            <a:endParaRPr lang="ru-RU" sz="3600" dirty="0">
              <a:solidFill>
                <a:srgbClr val="007635"/>
              </a:solidFill>
            </a:endParaRPr>
          </a:p>
        </p:txBody>
      </p:sp>
      <p:sp>
        <p:nvSpPr>
          <p:cNvPr id="9218" name="AutoShape 2" descr="https://5.allegroimg.com/original/01f5f8/154d40a9411299a5fd39a0038e6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3857628"/>
            <a:ext cx="642942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Огородники.</a:t>
            </a:r>
          </a:p>
          <a:p>
            <a:pPr algn="r"/>
            <a:r>
              <a:rPr lang="ru-RU" dirty="0" smtClean="0"/>
              <a:t>Будет </a:t>
            </a:r>
            <a:r>
              <a:rPr lang="ru-RU" dirty="0" smtClean="0"/>
              <a:t>замечательно, если у </a:t>
            </a:r>
            <a:r>
              <a:rPr lang="ru-RU" dirty="0" smtClean="0"/>
              <a:t>детей будет своя </a:t>
            </a:r>
            <a:r>
              <a:rPr lang="ru-RU" dirty="0" smtClean="0"/>
              <a:t>грядка, за которой </a:t>
            </a:r>
            <a:r>
              <a:rPr lang="ru-RU" dirty="0" smtClean="0"/>
              <a:t>смогут сами  </a:t>
            </a:r>
            <a:r>
              <a:rPr lang="ru-RU" dirty="0" smtClean="0"/>
              <a:t>ухаживать и </a:t>
            </a:r>
            <a:r>
              <a:rPr lang="ru-RU" dirty="0" smtClean="0"/>
              <a:t> собирать </a:t>
            </a:r>
            <a:r>
              <a:rPr lang="ru-RU" dirty="0" smtClean="0"/>
              <a:t>урожай</a:t>
            </a:r>
            <a:r>
              <a:rPr lang="ru-RU" dirty="0" smtClean="0"/>
              <a:t>!</a:t>
            </a:r>
          </a:p>
          <a:p>
            <a:pPr algn="r"/>
            <a:r>
              <a:rPr lang="ru-RU" dirty="0" smtClean="0"/>
              <a:t> </a:t>
            </a:r>
            <a:r>
              <a:rPr lang="ru-RU" dirty="0" smtClean="0"/>
              <a:t>Вместе ее вскопайте, а потом посадите несколько луковиц, фасоль, горох, укроп, редиску </a:t>
            </a:r>
            <a:r>
              <a:rPr lang="ru-RU" dirty="0" smtClean="0"/>
              <a:t>(не </a:t>
            </a:r>
            <a:r>
              <a:rPr lang="ru-RU" dirty="0" smtClean="0"/>
              <a:t>требуют </a:t>
            </a:r>
            <a:r>
              <a:rPr lang="ru-RU" dirty="0" smtClean="0"/>
              <a:t>особого ухода</a:t>
            </a:r>
            <a:r>
              <a:rPr lang="ru-RU" dirty="0" smtClean="0"/>
              <a:t>). Объясните, для чего нужно рыхлить землю, выпалывать сорняки, поливать растения. Наградой за труд станет настоящий урожай!</a:t>
            </a:r>
            <a:endParaRPr lang="ru-RU" dirty="0"/>
          </a:p>
        </p:txBody>
      </p:sp>
      <p:pic>
        <p:nvPicPr>
          <p:cNvPr id="9224" name="Picture 8" descr="https://thumbs.dreamstime.com/b/%D0%B7%D0%B0%D0%B2%D0%BE-%D1%8B-%D0%BC%D0%B0-%D1%8C%D1%87%D0%B8%D0%BA%D0%B0-%D0%BC%D0%B0-%D0%B5%D0%BD%D1%8C%D0%BA%D0%BE%D0%B3%D0%BE-%D1%80%D0%B5%D0%B1%D0%B5%D0%BD%D0%BA%D0%B0-%D0%BC%D0%BE%D1%87%D0%B0-%D0%B2-%D0%BF%D0%B0%D1%80%D0%BD%D0%B8%D0%BA%D0%B5-69029104.jpg"/>
          <p:cNvPicPr>
            <a:picLocks noChangeAspect="1" noChangeArrowheads="1"/>
          </p:cNvPicPr>
          <p:nvPr/>
        </p:nvPicPr>
        <p:blipFill>
          <a:blip r:embed="rId3" cstate="print"/>
          <a:srcRect l="8152" t="2717" r="18477" b="7608"/>
          <a:stretch>
            <a:fillRect/>
          </a:stretch>
        </p:blipFill>
        <p:spPr bwMode="auto">
          <a:xfrm>
            <a:off x="571472" y="4000504"/>
            <a:ext cx="1785950" cy="2643206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чем занять ребенка летом на даче, игры для детей в деревне"/>
          <p:cNvPicPr>
            <a:picLocks noChangeAspect="1" noChangeArrowheads="1"/>
          </p:cNvPicPr>
          <p:nvPr/>
        </p:nvPicPr>
        <p:blipFill>
          <a:blip r:embed="rId2" cstate="print"/>
          <a:srcRect r="50410"/>
          <a:stretch>
            <a:fillRect/>
          </a:stretch>
        </p:blipFill>
        <p:spPr bwMode="auto">
          <a:xfrm>
            <a:off x="6572264" y="500042"/>
            <a:ext cx="2000264" cy="2479657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1142984"/>
            <a:ext cx="607221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Художники-Портретисты</a:t>
            </a:r>
            <a:endParaRPr lang="ru-RU" sz="2000" dirty="0" smtClean="0"/>
          </a:p>
          <a:p>
            <a:pPr fontAlgn="base"/>
            <a:r>
              <a:rPr lang="ru-RU" dirty="0" smtClean="0"/>
              <a:t>Изобразите с </a:t>
            </a:r>
            <a:r>
              <a:rPr lang="ru-RU" dirty="0" smtClean="0"/>
              <a:t>ребенком портреты </a:t>
            </a:r>
            <a:r>
              <a:rPr lang="ru-RU" dirty="0" smtClean="0"/>
              <a:t>из подручного природного материала :</a:t>
            </a:r>
            <a:r>
              <a:rPr lang="ru-RU" dirty="0" smtClean="0"/>
              <a:t> </a:t>
            </a:r>
            <a:r>
              <a:rPr lang="ru-RU" dirty="0" smtClean="0"/>
              <a:t> используйте цветы, </a:t>
            </a:r>
            <a:r>
              <a:rPr lang="ru-RU" dirty="0" smtClean="0"/>
              <a:t>листья, ветки, ягоды, деревянные спилы, глину, камешки, шишки.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50" y="3571876"/>
            <a:ext cx="600079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Строительство шалаша</a:t>
            </a:r>
            <a:endParaRPr lang="ru-RU" sz="2000" dirty="0" smtClean="0"/>
          </a:p>
          <a:p>
            <a:pPr algn="r" fontAlgn="base"/>
            <a:r>
              <a:rPr lang="ru-RU" dirty="0" smtClean="0"/>
              <a:t>Одна из самых любимых детских игр на </a:t>
            </a:r>
            <a:r>
              <a:rPr lang="ru-RU" dirty="0" smtClean="0"/>
              <a:t>природе. </a:t>
            </a:r>
            <a:r>
              <a:rPr lang="ru-RU" dirty="0" smtClean="0"/>
              <a:t>Сначала дети его строят, потом часами обживают его. </a:t>
            </a:r>
            <a:r>
              <a:rPr lang="ru-RU" dirty="0" smtClean="0"/>
              <a:t>  Можно соорудить палатку из обруча</a:t>
            </a:r>
            <a:r>
              <a:rPr lang="ru-RU" dirty="0" smtClean="0"/>
              <a:t> или украсить дерево лентами так, чтобы получилось укромное местечко.</a:t>
            </a:r>
            <a:endParaRPr lang="ru-RU" dirty="0"/>
          </a:p>
        </p:txBody>
      </p:sp>
      <p:sp>
        <p:nvSpPr>
          <p:cNvPr id="8198" name="AutoShape 6" descr="https://lisa.ru/wp-content/uploads/2018/07/nebanalnye-zanyatiya-na-dache-postroit-shalashi-1024x6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0" name="Picture 8" descr="https://st3.depositphotos.com/1732831/14842/i/950/depositphotos_148422177-stock-photo-kids-playing-next-to-wooden.jpg"/>
          <p:cNvPicPr>
            <a:picLocks noChangeAspect="1" noChangeArrowheads="1"/>
          </p:cNvPicPr>
          <p:nvPr/>
        </p:nvPicPr>
        <p:blipFill>
          <a:blip r:embed="rId3" cstate="print"/>
          <a:srcRect l="11704" t="11681" r="42191" b="10240"/>
          <a:stretch>
            <a:fillRect/>
          </a:stretch>
        </p:blipFill>
        <p:spPr bwMode="auto">
          <a:xfrm>
            <a:off x="571472" y="3357562"/>
            <a:ext cx="2214578" cy="2500330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идеи чем занять ребенка на даче, игры для детей на даче фото"/>
          <p:cNvPicPr>
            <a:picLocks noChangeAspect="1" noChangeArrowheads="1"/>
          </p:cNvPicPr>
          <p:nvPr/>
        </p:nvPicPr>
        <p:blipFill>
          <a:blip r:embed="rId2" cstate="print"/>
          <a:srcRect l="52869" t="2000" b="11999"/>
          <a:stretch>
            <a:fillRect/>
          </a:stretch>
        </p:blipFill>
        <p:spPr bwMode="auto">
          <a:xfrm>
            <a:off x="6168550" y="571480"/>
            <a:ext cx="2356312" cy="2643206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42910" y="1000108"/>
            <a:ext cx="58579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Игры с </a:t>
            </a:r>
            <a:r>
              <a:rPr lang="ru-RU" sz="2000" b="1" dirty="0" smtClean="0"/>
              <a:t>солнечным светом</a:t>
            </a:r>
            <a:endParaRPr lang="ru-RU" sz="2000" dirty="0" smtClean="0"/>
          </a:p>
          <a:p>
            <a:pPr fontAlgn="base"/>
            <a:r>
              <a:rPr lang="ru-RU" dirty="0" smtClean="0"/>
              <a:t> - это отличное занятие для дачи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 </a:t>
            </a:r>
            <a:r>
              <a:rPr lang="ru-RU" dirty="0" smtClean="0"/>
              <a:t>Самые простые - это построить солнечные часы или поставить фигурки и предложить ребенку обвести их тень.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86182" y="3929066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base"/>
            <a:r>
              <a:rPr lang="ru-RU" sz="2000" b="1" dirty="0" smtClean="0"/>
              <a:t>Мастерим гирлянды </a:t>
            </a:r>
            <a:r>
              <a:rPr lang="ru-RU" sz="2000" b="1" dirty="0" smtClean="0"/>
              <a:t>из </a:t>
            </a:r>
            <a:r>
              <a:rPr lang="ru-RU" sz="2000" b="1" dirty="0" smtClean="0"/>
              <a:t>листьев </a:t>
            </a:r>
            <a:r>
              <a:rPr lang="ru-RU" sz="2000" dirty="0" smtClean="0"/>
              <a:t>-</a:t>
            </a:r>
            <a:r>
              <a:rPr lang="ru-RU" sz="2000" b="1" dirty="0" smtClean="0"/>
              <a:t> </a:t>
            </a:r>
            <a:r>
              <a:rPr lang="ru-RU" dirty="0" smtClean="0"/>
              <a:t>заодно развиваем </a:t>
            </a:r>
            <a:r>
              <a:rPr lang="ru-RU" dirty="0" smtClean="0"/>
              <a:t>мелкую моторику и учимся шить. </a:t>
            </a:r>
            <a:endParaRPr lang="ru-RU" dirty="0" smtClean="0"/>
          </a:p>
          <a:p>
            <a:pPr algn="r" fontAlgn="base"/>
            <a:r>
              <a:rPr lang="ru-RU" dirty="0" smtClean="0"/>
              <a:t>Вместо </a:t>
            </a:r>
            <a:r>
              <a:rPr lang="ru-RU" dirty="0" smtClean="0"/>
              <a:t>иглы используем обычную веточку</a:t>
            </a:r>
            <a:r>
              <a:rPr lang="ru-RU" dirty="0" smtClean="0"/>
              <a:t>.</a:t>
            </a:r>
          </a:p>
          <a:p>
            <a:pPr algn="r" fontAlgn="base"/>
            <a:r>
              <a:rPr lang="ru-RU" dirty="0" smtClean="0"/>
              <a:t>Можно разнообразить – включить цветы в гирлянду.</a:t>
            </a:r>
            <a:endParaRPr lang="ru-RU" dirty="0"/>
          </a:p>
        </p:txBody>
      </p:sp>
      <p:pic>
        <p:nvPicPr>
          <p:cNvPr id="5" name="Picture 2" descr="идеи чем занять ребенка на даче, игры для детей на даче фото"/>
          <p:cNvPicPr>
            <a:picLocks noChangeAspect="1" noChangeArrowheads="1"/>
          </p:cNvPicPr>
          <p:nvPr/>
        </p:nvPicPr>
        <p:blipFill>
          <a:blip r:embed="rId3" cstate="print"/>
          <a:srcRect l="51035" b="9999"/>
          <a:stretch>
            <a:fillRect/>
          </a:stretch>
        </p:blipFill>
        <p:spPr bwMode="auto">
          <a:xfrm>
            <a:off x="714349" y="2971990"/>
            <a:ext cx="2714644" cy="3028778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71480"/>
            <a:ext cx="678661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«</a:t>
            </a:r>
            <a:r>
              <a:rPr lang="ru-RU" sz="2000" b="1" dirty="0" smtClean="0"/>
              <a:t>Охота»</a:t>
            </a:r>
            <a:endParaRPr lang="ru-RU" sz="2000" dirty="0" smtClean="0"/>
          </a:p>
          <a:p>
            <a:pPr fontAlgn="base"/>
            <a:r>
              <a:rPr lang="ru-RU" dirty="0" smtClean="0"/>
              <a:t>Очень мирная игра! Никого </a:t>
            </a:r>
            <a:r>
              <a:rPr lang="ru-RU" dirty="0" smtClean="0"/>
              <a:t>убивать не </a:t>
            </a:r>
            <a:r>
              <a:rPr lang="ru-RU" dirty="0" smtClean="0"/>
              <a:t>нужно) Предложите поохотиться </a:t>
            </a:r>
            <a:r>
              <a:rPr lang="ru-RU" dirty="0" smtClean="0"/>
              <a:t>на природные материалы </a:t>
            </a:r>
            <a:r>
              <a:rPr lang="ru-RU" dirty="0" smtClean="0"/>
              <a:t>заданного цвета</a:t>
            </a:r>
            <a:r>
              <a:rPr lang="ru-RU" dirty="0" smtClean="0"/>
              <a:t>. </a:t>
            </a:r>
            <a:r>
              <a:rPr lang="ru-RU" dirty="0" smtClean="0"/>
              <a:t>Возьмите  </a:t>
            </a:r>
            <a:r>
              <a:rPr lang="ru-RU" dirty="0" smtClean="0"/>
              <a:t>картонный лоток для яиц и </a:t>
            </a:r>
            <a:r>
              <a:rPr lang="ru-RU" dirty="0" smtClean="0"/>
              <a:t>покрасьте секции в нем разными цветами радуги, или просто задайте цвета - образцы в табличке на листе бумаги. </a:t>
            </a:r>
            <a:r>
              <a:rPr lang="ru-RU" dirty="0" smtClean="0"/>
              <a:t>Затем </a:t>
            </a:r>
            <a:r>
              <a:rPr lang="ru-RU" dirty="0" smtClean="0"/>
              <a:t>предложите </a:t>
            </a:r>
            <a:r>
              <a:rPr lang="ru-RU" dirty="0" smtClean="0"/>
              <a:t>ребенку найти цветы, листья, </a:t>
            </a:r>
            <a:r>
              <a:rPr lang="ru-RU" dirty="0" smtClean="0"/>
              <a:t>жёлуди </a:t>
            </a:r>
            <a:r>
              <a:rPr lang="ru-RU" dirty="0" smtClean="0"/>
              <a:t>или камни подходящих цветов</a:t>
            </a:r>
            <a:r>
              <a:rPr lang="ru-RU" dirty="0" smtClean="0"/>
              <a:t>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Другой вариант </a:t>
            </a:r>
            <a:r>
              <a:rPr lang="ru-RU" dirty="0" smtClean="0"/>
              <a:t>охоты - перечислить </a:t>
            </a:r>
            <a:endParaRPr lang="ru-RU" dirty="0" smtClean="0"/>
          </a:p>
          <a:p>
            <a:pPr fontAlgn="base"/>
            <a:r>
              <a:rPr lang="ru-RU" dirty="0" smtClean="0"/>
              <a:t>(</a:t>
            </a:r>
            <a:r>
              <a:rPr lang="ru-RU" dirty="0" smtClean="0"/>
              <a:t>старшим написать, а младшим нарисовать) различные листья, деревья, овощи, фрукты, животных, насекомых </a:t>
            </a:r>
            <a:r>
              <a:rPr lang="ru-RU" dirty="0" smtClean="0"/>
              <a:t>(можно вперемешку</a:t>
            </a:r>
            <a:r>
              <a:rPr lang="ru-RU" dirty="0" smtClean="0"/>
              <a:t>), которые ребенок должен найти в дачном поселке и отметить галочкой, что он смог увидеть из списка за день.</a:t>
            </a:r>
            <a:endParaRPr lang="ru-RU" dirty="0"/>
          </a:p>
        </p:txBody>
      </p:sp>
      <p:pic>
        <p:nvPicPr>
          <p:cNvPr id="26626" name="Picture 2" descr="идеи чем занять ребенка на даче, игры для детей на даче фото"/>
          <p:cNvPicPr>
            <a:picLocks noChangeAspect="1" noChangeArrowheads="1"/>
          </p:cNvPicPr>
          <p:nvPr/>
        </p:nvPicPr>
        <p:blipFill>
          <a:blip r:embed="rId2" cstate="print"/>
          <a:srcRect l="52870" t="12000" b="13999"/>
          <a:stretch>
            <a:fillRect/>
          </a:stretch>
        </p:blipFill>
        <p:spPr bwMode="auto">
          <a:xfrm>
            <a:off x="5857884" y="2786058"/>
            <a:ext cx="2286016" cy="2143140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14298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dirty="0" smtClean="0"/>
              <a:t> Для  неё понадобятся водяные метательные </a:t>
            </a:r>
            <a:r>
              <a:rPr lang="ru-RU" dirty="0" err="1" smtClean="0"/>
              <a:t>бомбочки</a:t>
            </a:r>
            <a:r>
              <a:rPr lang="ru-RU" dirty="0" smtClean="0"/>
              <a:t> – «</a:t>
            </a:r>
            <a:r>
              <a:rPr lang="ru-RU" dirty="0" err="1" smtClean="0"/>
              <a:t>капитошки</a:t>
            </a:r>
            <a:r>
              <a:rPr lang="ru-RU" dirty="0" smtClean="0"/>
              <a:t>»</a:t>
            </a:r>
            <a:r>
              <a:rPr lang="ru-RU" dirty="0" smtClean="0"/>
              <a:t> </a:t>
            </a:r>
            <a:r>
              <a:rPr lang="ru-RU" dirty="0" smtClean="0"/>
              <a:t>- это мелкие воздушные шарики</a:t>
            </a:r>
            <a:endParaRPr lang="ru-RU" dirty="0" smtClean="0"/>
          </a:p>
          <a:p>
            <a:pPr fontAlgn="base"/>
            <a:r>
              <a:rPr lang="ru-RU" sz="1600" dirty="0" smtClean="0"/>
              <a:t>(из них делают </a:t>
            </a:r>
            <a:r>
              <a:rPr lang="ru-RU" sz="1600" dirty="0" smtClean="0"/>
              <a:t>гирлянды на праздники) </a:t>
            </a:r>
            <a:r>
              <a:rPr lang="ru-RU" dirty="0" smtClean="0"/>
              <a:t>– сначала раздуваем их чтобы они растянулись… сдуваем и наполняем водой – завязываем хвостики </a:t>
            </a:r>
            <a:r>
              <a:rPr lang="ru-RU" dirty="0" smtClean="0"/>
              <a:t>узелками. 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dirty="0" smtClean="0"/>
              <a:t>«</a:t>
            </a:r>
            <a:r>
              <a:rPr lang="ru-RU" dirty="0" err="1" smtClean="0"/>
              <a:t>Капитошки</a:t>
            </a:r>
            <a:r>
              <a:rPr lang="ru-RU" dirty="0" smtClean="0"/>
              <a:t>» можно заменить мокрыми  поролоновыми губками , которые предварительно нарезали на полосы и  по центру связали  верёвочкой в пучок, который отлично впитывает </a:t>
            </a:r>
            <a:r>
              <a:rPr lang="ru-RU" dirty="0" smtClean="0"/>
              <a:t>воду.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43240" y="428604"/>
            <a:ext cx="27943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2000" b="1" dirty="0" err="1" smtClean="0"/>
              <a:t>АКВА-перестрелка</a:t>
            </a:r>
            <a:endParaRPr lang="ru-RU" sz="2000" dirty="0" smtClean="0"/>
          </a:p>
        </p:txBody>
      </p:sp>
      <p:pic>
        <p:nvPicPr>
          <p:cNvPr id="5122" name="Picture 2" descr="http://semeynaya-kuchka.ru/wp-content/uploads/2015/07/detidacha13.jpg"/>
          <p:cNvPicPr>
            <a:picLocks noChangeAspect="1" noChangeArrowheads="1"/>
          </p:cNvPicPr>
          <p:nvPr/>
        </p:nvPicPr>
        <p:blipFill>
          <a:blip r:embed="rId2" cstate="print"/>
          <a:srcRect l="22655" r="27768" b="35234"/>
          <a:stretch>
            <a:fillRect/>
          </a:stretch>
        </p:blipFill>
        <p:spPr bwMode="auto">
          <a:xfrm>
            <a:off x="5929322" y="3714753"/>
            <a:ext cx="2174571" cy="2643206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pic>
        <p:nvPicPr>
          <p:cNvPr id="5124" name="Picture 4" descr="http://semeynaya-kuchka.ru/wp-content/uploads/2015/07/detidacha12.jpg"/>
          <p:cNvPicPr>
            <a:picLocks noChangeAspect="1" noChangeArrowheads="1"/>
          </p:cNvPicPr>
          <p:nvPr/>
        </p:nvPicPr>
        <p:blipFill>
          <a:blip r:embed="rId3" cstate="print"/>
          <a:srcRect l="50621" t="7780" b="52041"/>
          <a:stretch>
            <a:fillRect/>
          </a:stretch>
        </p:blipFill>
        <p:spPr bwMode="auto">
          <a:xfrm>
            <a:off x="5857885" y="928670"/>
            <a:ext cx="2214578" cy="2394507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571480"/>
            <a:ext cx="51435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000" b="1" dirty="0" smtClean="0"/>
              <a:t>Дрессируем утят</a:t>
            </a:r>
            <a:endParaRPr lang="ru-RU" sz="2000" dirty="0" smtClean="0"/>
          </a:p>
          <a:p>
            <a:pPr algn="r" fontAlgn="base"/>
            <a:r>
              <a:rPr lang="ru-RU" dirty="0" smtClean="0"/>
              <a:t>Можно просто поставить таз с водой, чтобы занять ребенка </a:t>
            </a:r>
            <a:r>
              <a:rPr lang="ru-RU" dirty="0" smtClean="0"/>
              <a:t>– ребятня обожает плескаться. </a:t>
            </a:r>
            <a:r>
              <a:rPr lang="ru-RU" dirty="0" smtClean="0"/>
              <a:t>А можно добавить немного резиновых утят и устроить гонки, подгоняя уточек струей воды из </a:t>
            </a:r>
            <a:r>
              <a:rPr lang="ru-RU" dirty="0" smtClean="0"/>
              <a:t>пульверизатора или при помощи воздушной струи. </a:t>
            </a:r>
          </a:p>
          <a:p>
            <a:pPr algn="r" fontAlgn="base"/>
            <a:r>
              <a:rPr lang="ru-RU" dirty="0" smtClean="0"/>
              <a:t>Можно выкопать небольшую канавку - устье </a:t>
            </a:r>
            <a:r>
              <a:rPr lang="ru-RU" dirty="0" smtClean="0"/>
              <a:t>ручья, по которому пустить воду, чтобы детвора отправляла в плавание </a:t>
            </a:r>
            <a:r>
              <a:rPr lang="ru-RU" dirty="0" smtClean="0"/>
              <a:t>бумажные кораблики.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14818"/>
            <a:ext cx="507209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Игры своими руками из камней</a:t>
            </a:r>
            <a:r>
              <a:rPr lang="ru-RU" b="1" dirty="0" smtClean="0"/>
              <a:t> </a:t>
            </a:r>
            <a:endParaRPr lang="ru-RU" dirty="0" smtClean="0"/>
          </a:p>
          <a:p>
            <a:pPr fontAlgn="base"/>
            <a:r>
              <a:rPr lang="ru-RU" dirty="0" smtClean="0"/>
              <a:t>Предложите детям </a:t>
            </a:r>
            <a:r>
              <a:rPr lang="ru-RU" dirty="0" smtClean="0"/>
              <a:t>сделать </a:t>
            </a:r>
            <a:r>
              <a:rPr lang="ru-RU" dirty="0" smtClean="0"/>
              <a:t>своими руками из камешков игры: домино или фишки для игры "крестики-нолики". Понадобятся только камни, краски, кисть и немного фантазии. </a:t>
            </a:r>
            <a:endParaRPr lang="ru-RU" dirty="0"/>
          </a:p>
        </p:txBody>
      </p:sp>
      <p:pic>
        <p:nvPicPr>
          <p:cNvPr id="4098" name="Picture 2" descr="идеи чем занять ребенка на даче, игры для детей на даче"/>
          <p:cNvPicPr>
            <a:picLocks noChangeAspect="1" noChangeArrowheads="1"/>
          </p:cNvPicPr>
          <p:nvPr/>
        </p:nvPicPr>
        <p:blipFill>
          <a:blip r:embed="rId2" cstate="print"/>
          <a:srcRect r="51038"/>
          <a:stretch>
            <a:fillRect/>
          </a:stretch>
        </p:blipFill>
        <p:spPr bwMode="auto">
          <a:xfrm>
            <a:off x="1571604" y="1000108"/>
            <a:ext cx="1820678" cy="2286016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  <p:pic>
        <p:nvPicPr>
          <p:cNvPr id="4100" name="Picture 4" descr="игры на даче для детей"/>
          <p:cNvPicPr>
            <a:picLocks noChangeAspect="1" noChangeArrowheads="1"/>
          </p:cNvPicPr>
          <p:nvPr/>
        </p:nvPicPr>
        <p:blipFill>
          <a:blip r:embed="rId3" cstate="print"/>
          <a:srcRect l="5212" r="4788" b="13571"/>
          <a:stretch>
            <a:fillRect/>
          </a:stretch>
        </p:blipFill>
        <p:spPr bwMode="auto">
          <a:xfrm>
            <a:off x="5643570" y="3929066"/>
            <a:ext cx="2768033" cy="2571768"/>
          </a:xfrm>
          <a:prstGeom prst="rect">
            <a:avLst/>
          </a:prstGeom>
          <a:noFill/>
          <a:ln w="5715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Спрей от комаров и мокрецов от москитов репеллентный Арнест Picnic Family 120 мл"/>
          <p:cNvPicPr>
            <a:picLocks noChangeAspect="1" noChangeArrowheads="1"/>
          </p:cNvPicPr>
          <p:nvPr/>
        </p:nvPicPr>
        <p:blipFill>
          <a:blip r:embed="rId2" cstate="print"/>
          <a:srcRect l="27857" r="29285"/>
          <a:stretch>
            <a:fillRect/>
          </a:stretch>
        </p:blipFill>
        <p:spPr bwMode="auto">
          <a:xfrm>
            <a:off x="4429124" y="5500702"/>
            <a:ext cx="500066" cy="1166813"/>
          </a:xfrm>
          <a:prstGeom prst="rect">
            <a:avLst/>
          </a:prstGeom>
          <a:noFill/>
        </p:spPr>
      </p:pic>
      <p:pic>
        <p:nvPicPr>
          <p:cNvPr id="1031" name="Picture 7" descr="C:\Users\admin\Desktop\Искорка\бланки,ШАБЛОНЫ\КРАСОТА\предметы\kisspng-sunscreen-lotion-eucerin-factor-de-proteccin-sol-sun-protection-5b2165c28fe462.1142080315289153945894.png"/>
          <p:cNvPicPr>
            <a:picLocks noChangeAspect="1" noChangeArrowheads="1"/>
          </p:cNvPicPr>
          <p:nvPr/>
        </p:nvPicPr>
        <p:blipFill>
          <a:blip r:embed="rId3" cstate="print"/>
          <a:srcRect l="27692" r="37692"/>
          <a:stretch>
            <a:fillRect/>
          </a:stretch>
        </p:blipFill>
        <p:spPr bwMode="auto">
          <a:xfrm>
            <a:off x="4714876" y="2714620"/>
            <a:ext cx="756552" cy="154409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00298" y="214290"/>
            <a:ext cx="5929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СОБЛЮДЕНИЕ </a:t>
            </a:r>
          </a:p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НЕКОТОРЫХ ВАЖНЫХ </a:t>
            </a:r>
          </a:p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ПРАВИЛ БЕЗОПАСНОСТИ  </a:t>
            </a:r>
          </a:p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поможет избежать</a:t>
            </a:r>
          </a:p>
          <a:p>
            <a:pPr algn="ctr" fontAlgn="base"/>
            <a:r>
              <a:rPr lang="ru-RU" sz="2400" b="1" dirty="0" smtClean="0">
                <a:solidFill>
                  <a:srgbClr val="FF0000"/>
                </a:solidFill>
              </a:rPr>
              <a:t> неприятных и опасных ситуаций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3143248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Clr>
                <a:srgbClr val="FF0000"/>
              </a:buClr>
              <a:buFont typeface="Wingdings" pitchFamily="2" charset="2"/>
              <a:buChar char="è"/>
            </a:pPr>
            <a:r>
              <a:rPr lang="ru-RU" b="1" dirty="0" smtClean="0"/>
              <a:t> ПИТЬЕВОЙ РЕЖИМ</a:t>
            </a:r>
          </a:p>
          <a:p>
            <a:pPr fontAlgn="base">
              <a:buClr>
                <a:srgbClr val="33CC33"/>
              </a:buClr>
            </a:pPr>
            <a:endParaRPr lang="ru-RU" b="1" dirty="0" smtClean="0"/>
          </a:p>
          <a:p>
            <a:pPr fontAlgn="base">
              <a:buClr>
                <a:srgbClr val="FF0000"/>
              </a:buClr>
              <a:buFont typeface="Wingdings" pitchFamily="2" charset="2"/>
              <a:buChar char="è"/>
            </a:pPr>
            <a:r>
              <a:rPr lang="ru-RU" b="1" dirty="0" smtClean="0"/>
              <a:t>ЗАЩИТА ОТ СОЛНЦА</a:t>
            </a:r>
          </a:p>
          <a:p>
            <a:pPr fontAlgn="base">
              <a:buClr>
                <a:srgbClr val="FF0000"/>
              </a:buClr>
              <a:buFont typeface="Wingdings" pitchFamily="2" charset="2"/>
              <a:buChar char="è"/>
            </a:pPr>
            <a:endParaRPr lang="ru-RU" b="1" dirty="0" smtClean="0"/>
          </a:p>
          <a:p>
            <a:pPr fontAlgn="base">
              <a:buClr>
                <a:srgbClr val="FF0000"/>
              </a:buClr>
              <a:buFont typeface="Wingdings" pitchFamily="2" charset="2"/>
              <a:buChar char="è"/>
            </a:pPr>
            <a:r>
              <a:rPr lang="ru-RU" b="1" dirty="0" smtClean="0"/>
              <a:t>НЕОСТОРОЖНОЕ ОБРАЩЕНИЕ С ОГНЁМ </a:t>
            </a:r>
          </a:p>
          <a:p>
            <a:pPr fontAlgn="base">
              <a:buClr>
                <a:srgbClr val="FF0000"/>
              </a:buClr>
            </a:pPr>
            <a:r>
              <a:rPr lang="ru-RU" b="1" dirty="0" smtClean="0"/>
              <a:t>                   (мангалы, костры)</a:t>
            </a:r>
          </a:p>
          <a:p>
            <a:pPr fontAlgn="base">
              <a:buClr>
                <a:srgbClr val="FF0000"/>
              </a:buClr>
            </a:pPr>
            <a:endParaRPr lang="ru-RU" b="1" dirty="0" smtClean="0"/>
          </a:p>
          <a:p>
            <a:pPr fontAlgn="base">
              <a:buClr>
                <a:srgbClr val="FF0000"/>
              </a:buClr>
              <a:buFont typeface="Wingdings" pitchFamily="2" charset="2"/>
              <a:buChar char="è"/>
            </a:pPr>
            <a:r>
              <a:rPr lang="ru-RU" b="1" dirty="0" smtClean="0"/>
              <a:t>НАХОЖДЕНИЕ У ВОДОЁМОВ</a:t>
            </a:r>
          </a:p>
          <a:p>
            <a:pPr fontAlgn="base">
              <a:buClr>
                <a:srgbClr val="FF0000"/>
              </a:buClr>
            </a:pPr>
            <a:r>
              <a:rPr lang="ru-RU" b="1" dirty="0" smtClean="0"/>
              <a:t>                  </a:t>
            </a:r>
            <a:r>
              <a:rPr lang="ru-RU" sz="1400" b="1" dirty="0" smtClean="0"/>
              <a:t>(ПОД ПРИСМОТРОМ)</a:t>
            </a:r>
          </a:p>
          <a:p>
            <a:pPr fontAlgn="base">
              <a:buClr>
                <a:srgbClr val="FF0000"/>
              </a:buClr>
            </a:pPr>
            <a:endParaRPr lang="ru-RU" b="1" dirty="0" smtClean="0"/>
          </a:p>
          <a:p>
            <a:pPr fontAlgn="base">
              <a:buClr>
                <a:srgbClr val="FF0000"/>
              </a:buClr>
              <a:buFont typeface="Wingdings" pitchFamily="2" charset="2"/>
              <a:buChar char="è"/>
            </a:pPr>
            <a:r>
              <a:rPr lang="ru-RU" b="1" dirty="0" smtClean="0"/>
              <a:t>РЕПЕЛЛЕНТНАЯ </a:t>
            </a:r>
            <a:r>
              <a:rPr lang="ru-RU" b="1" dirty="0" smtClean="0"/>
              <a:t>ЗАЩИТА</a:t>
            </a:r>
          </a:p>
          <a:p>
            <a:pPr fontAlgn="base"/>
            <a:endParaRPr lang="ru-RU" dirty="0"/>
          </a:p>
        </p:txBody>
      </p:sp>
      <p:pic>
        <p:nvPicPr>
          <p:cNvPr id="1026" name="Picture 2" descr="C:\Users\admin\Desktop\Искорка\бланки,ШАБЛОНЫ\КРАСОТА\предметы\Восклицательный-знак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9" y="1214423"/>
            <a:ext cx="1500198" cy="1500198"/>
          </a:xfrm>
          <a:prstGeom prst="rect">
            <a:avLst/>
          </a:prstGeom>
          <a:noFill/>
        </p:spPr>
      </p:pic>
      <p:pic>
        <p:nvPicPr>
          <p:cNvPr id="1029" name="Picture 5" descr="C:\Users\admin\Desktop\Искорка\бланки,ШАБЛОНЫ\КРАСОТА\вкусняка\water_glass_PNG15235.png"/>
          <p:cNvPicPr>
            <a:picLocks noChangeAspect="1" noChangeArrowheads="1"/>
          </p:cNvPicPr>
          <p:nvPr/>
        </p:nvPicPr>
        <p:blipFill>
          <a:blip r:embed="rId5" cstate="print"/>
          <a:srcRect l="24978" r="25065"/>
          <a:stretch>
            <a:fillRect/>
          </a:stretch>
        </p:blipFill>
        <p:spPr bwMode="auto">
          <a:xfrm>
            <a:off x="3786182" y="1964464"/>
            <a:ext cx="928694" cy="1702853"/>
          </a:xfrm>
          <a:prstGeom prst="rect">
            <a:avLst/>
          </a:prstGeom>
          <a:noFill/>
        </p:spPr>
      </p:pic>
      <p:pic>
        <p:nvPicPr>
          <p:cNvPr id="1030" name="Picture 6" descr="C:\Users\admin\Desktop\Искорка\бланки,ШАБЛОНЫ\КРАСОТА\ОДЕЖДА\kisspng-hat-portable-network-graphics-violet-clip-art-phot-ampquot-5c03439ce20832.0119678215437177889258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06882">
            <a:off x="4452686" y="2228456"/>
            <a:ext cx="1581592" cy="857256"/>
          </a:xfrm>
          <a:prstGeom prst="rect">
            <a:avLst/>
          </a:prstGeom>
          <a:noFill/>
        </p:spPr>
      </p:pic>
      <p:pic>
        <p:nvPicPr>
          <p:cNvPr id="1037" name="Picture 13" descr="Костер 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643314"/>
            <a:ext cx="1428760" cy="1222955"/>
          </a:xfrm>
          <a:prstGeom prst="rect">
            <a:avLst/>
          </a:prstGeom>
          <a:noFill/>
        </p:spPr>
      </p:pic>
      <p:pic>
        <p:nvPicPr>
          <p:cNvPr id="1038" name="Picture 14" descr="C:\Users\admin\Desktop\Искорка\бланки,ШАБЛОНЫ\КРАСОТА\человечкиЗверята\kisspng-swimming-pool-pool-noodle-usa-swimming-leisure-people-pool-5b415945d97d76.858461111531009349890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4857752" y="4572008"/>
            <a:ext cx="2714644" cy="1929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 descr="Romashk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" y="3857628"/>
            <a:ext cx="9144064" cy="300037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000108"/>
            <a:ext cx="53578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solidFill>
                  <a:srgbClr val="FF0000"/>
                </a:solidFill>
              </a:rPr>
              <a:t>ЖЕЛАЕМ ПОЛУЧИТЬ ВАМ МАССУ ПОЛОЖИТЕЛЬНЫХ  ЭМОЦИЙ , ЯРКИХ  ВПЕЧАТЛЕНИЙ!</a:t>
            </a:r>
          </a:p>
          <a:p>
            <a:pPr algn="ctr" fontAlgn="base"/>
            <a:endParaRPr lang="ru-RU" sz="2800" b="1" dirty="0" smtClean="0">
              <a:solidFill>
                <a:srgbClr val="FF0000"/>
              </a:solidFill>
            </a:endParaRPr>
          </a:p>
          <a:p>
            <a:pPr algn="ctr" fontAlgn="base"/>
            <a:endParaRPr lang="ru-RU" sz="2800" b="1" dirty="0" smtClean="0">
              <a:solidFill>
                <a:srgbClr val="FF0000"/>
              </a:solidFill>
            </a:endParaRPr>
          </a:p>
          <a:p>
            <a:pPr algn="ctr" fontAlgn="base"/>
            <a:endParaRPr lang="ru-RU" sz="2800" b="1" dirty="0" smtClean="0">
              <a:solidFill>
                <a:srgbClr val="FF0000"/>
              </a:solidFill>
            </a:endParaRPr>
          </a:p>
          <a:p>
            <a:pPr algn="ctr" fontAlgn="base"/>
            <a:r>
              <a:rPr lang="ru-RU" sz="2800" b="1" dirty="0" smtClean="0">
                <a:solidFill>
                  <a:srgbClr val="FF0000"/>
                </a:solidFill>
              </a:rPr>
              <a:t>ПРИЯТНОГО  И ПОЛЕЗНОГО ОТДЫХА!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9700" name="Picture 4" descr="C:\Users\admin\Desktop\Искорка\бланки,ШАБЛОНЫ\КРАСОТА\смайлы\SMI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3386">
            <a:off x="1175479" y="2839754"/>
            <a:ext cx="1595955" cy="1000132"/>
          </a:xfrm>
          <a:prstGeom prst="rect">
            <a:avLst/>
          </a:prstGeom>
          <a:noFill/>
        </p:spPr>
      </p:pic>
      <p:pic>
        <p:nvPicPr>
          <p:cNvPr id="29701" name="Picture 5" descr="C:\Users\admin\Desktop\Искорка\бланки,ШАБЛОНЫ\КРАСОТА\смайлы\sticker-smiley-conten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68278">
            <a:off x="6584677" y="2962015"/>
            <a:ext cx="1785950" cy="1137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3116"/>
            <a:ext cx="5349885" cy="22145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33CC33"/>
                </a:solidFill>
              </a:rPr>
              <a:t/>
            </a:r>
            <a:br>
              <a:rPr lang="ru-RU" sz="2400" dirty="0" smtClean="0">
                <a:solidFill>
                  <a:srgbClr val="33CC33"/>
                </a:solidFill>
              </a:rPr>
            </a:br>
            <a:r>
              <a:rPr lang="ru-RU" sz="2400" dirty="0" smtClean="0">
                <a:solidFill>
                  <a:srgbClr val="007635"/>
                </a:solidFill>
              </a:rPr>
              <a:t>Опять смеётся лето</a:t>
            </a:r>
            <a:br>
              <a:rPr lang="ru-RU" sz="2400" dirty="0" smtClean="0">
                <a:solidFill>
                  <a:srgbClr val="007635"/>
                </a:solidFill>
              </a:rPr>
            </a:br>
            <a:r>
              <a:rPr lang="ru-RU" sz="2400" dirty="0" smtClean="0">
                <a:solidFill>
                  <a:srgbClr val="007635"/>
                </a:solidFill>
              </a:rPr>
              <a:t>В открытое окно,</a:t>
            </a:r>
            <a:br>
              <a:rPr lang="ru-RU" sz="2400" dirty="0" smtClean="0">
                <a:solidFill>
                  <a:srgbClr val="007635"/>
                </a:solidFill>
              </a:rPr>
            </a:br>
            <a:r>
              <a:rPr lang="ru-RU" sz="2400" dirty="0" smtClean="0">
                <a:solidFill>
                  <a:srgbClr val="007635"/>
                </a:solidFill>
              </a:rPr>
              <a:t>И солнышка, и света</a:t>
            </a:r>
            <a:br>
              <a:rPr lang="ru-RU" sz="2400" dirty="0" smtClean="0">
                <a:solidFill>
                  <a:srgbClr val="007635"/>
                </a:solidFill>
              </a:rPr>
            </a:br>
            <a:r>
              <a:rPr lang="ru-RU" sz="2400" dirty="0" smtClean="0">
                <a:solidFill>
                  <a:srgbClr val="007635"/>
                </a:solidFill>
              </a:rPr>
              <a:t>Полным, полным-полно!</a:t>
            </a:r>
            <a:br>
              <a:rPr lang="ru-RU" sz="2400" dirty="0" smtClean="0">
                <a:solidFill>
                  <a:srgbClr val="007635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86380" y="3929066"/>
            <a:ext cx="2493953" cy="83502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rgbClr val="00A249"/>
                </a:solidFill>
              </a:rPr>
              <a:t/>
            </a:r>
            <a:br>
              <a:rPr lang="ru-RU" sz="2400" dirty="0" smtClean="0">
                <a:solidFill>
                  <a:srgbClr val="00A249"/>
                </a:solidFill>
              </a:rPr>
            </a:br>
            <a:r>
              <a:rPr lang="ru-RU" sz="2400" dirty="0" smtClean="0">
                <a:solidFill>
                  <a:srgbClr val="00A249"/>
                </a:solidFill>
              </a:rPr>
              <a:t>(Белозеров Т.)</a:t>
            </a:r>
            <a:endParaRPr lang="ru-RU" sz="2400" dirty="0">
              <a:solidFill>
                <a:srgbClr val="00A24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6050" y="1571612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33CC33"/>
                </a:solidFill>
                <a:latin typeface="a_RewinderMedium" pitchFamily="82" charset="-52"/>
              </a:rPr>
              <a:t>Летняя песенка</a:t>
            </a:r>
            <a:endParaRPr lang="ru-RU" sz="3600" dirty="0">
              <a:solidFill>
                <a:srgbClr val="33CC33"/>
              </a:solidFill>
              <a:latin typeface="a_RewinderMedium" pitchFamily="82" charset="-52"/>
            </a:endParaRPr>
          </a:p>
        </p:txBody>
      </p:sp>
      <p:pic>
        <p:nvPicPr>
          <p:cNvPr id="18437" name="Picture 5" descr="C:\Users\admin\Desktop\Искорка\бланки,ШАБЛОНЫ\КРАСОТА\человечкиЗверята\kisspng-cartoon-beach-clip-art-5ae453bd1c9009.5776662315249130851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71538" y="4243223"/>
            <a:ext cx="3922165" cy="2614777"/>
          </a:xfrm>
          <a:prstGeom prst="rect">
            <a:avLst/>
          </a:prstGeom>
          <a:noFill/>
        </p:spPr>
      </p:pic>
      <p:pic>
        <p:nvPicPr>
          <p:cNvPr id="18438" name="Picture 6" descr="C:\Users\admin\Desktop\Искорка\бланки,ШАБЛОНЫ\КРАСОТА\явления природы\0_1608e3_42d21e7f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2488">
            <a:off x="6286512" y="428604"/>
            <a:ext cx="1768481" cy="177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pc="300" dirty="0" smtClean="0">
                <a:solidFill>
                  <a:srgbClr val="00A249"/>
                </a:solidFill>
              </a:rPr>
              <a:t>ЛЕТО – </a:t>
            </a:r>
            <a:br>
              <a:rPr lang="ru-RU" spc="300" dirty="0" smtClean="0">
                <a:solidFill>
                  <a:srgbClr val="00A249"/>
                </a:solidFill>
              </a:rPr>
            </a:br>
            <a:r>
              <a:rPr lang="ru-RU" sz="3100" spc="300" dirty="0" smtClean="0">
                <a:solidFill>
                  <a:srgbClr val="00A249"/>
                </a:solidFill>
              </a:rPr>
              <a:t>это маленькая жизнь</a:t>
            </a:r>
            <a:endParaRPr lang="ru-RU" sz="3100" spc="300" dirty="0">
              <a:solidFill>
                <a:srgbClr val="00A249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8201028" cy="4643469"/>
          </a:xfrm>
        </p:spPr>
        <p:txBody>
          <a:bodyPr>
            <a:normAutofit fontScale="62500" lnSpcReduction="20000"/>
          </a:bodyPr>
          <a:lstStyle/>
          <a:p>
            <a:r>
              <a:rPr lang="ru-RU" sz="2900" b="1" dirty="0" smtClean="0">
                <a:solidFill>
                  <a:srgbClr val="004821"/>
                </a:solidFill>
              </a:rPr>
              <a:t>Приближается самая долгожданная, радостная и полезная пора – ЛЕТО!!!</a:t>
            </a:r>
          </a:p>
          <a:p>
            <a:endParaRPr lang="ru-RU" sz="2900" b="1" dirty="0" smtClean="0">
              <a:solidFill>
                <a:srgbClr val="004821"/>
              </a:solidFill>
            </a:endParaRPr>
          </a:p>
          <a:p>
            <a:r>
              <a:rPr lang="ru-RU" sz="2900" b="1" dirty="0" smtClean="0">
                <a:solidFill>
                  <a:srgbClr val="004821"/>
                </a:solidFill>
              </a:rPr>
              <a:t>Чтобы отдохнуть от городской суеты , набраться сил, укрепить своё здоровье –  нужна смена обстановки и активный отдых на природе...</a:t>
            </a:r>
          </a:p>
          <a:p>
            <a:endParaRPr lang="ru-RU" sz="2900" b="1" dirty="0" smtClean="0">
              <a:solidFill>
                <a:srgbClr val="004821"/>
              </a:solidFill>
            </a:endParaRPr>
          </a:p>
          <a:p>
            <a:r>
              <a:rPr lang="ru-RU" sz="2900" b="1" dirty="0" smtClean="0">
                <a:solidFill>
                  <a:srgbClr val="004821"/>
                </a:solidFill>
              </a:rPr>
              <a:t>В связи с нынешней эпидемиологической обстановкой и невозможностью выезда  в другие регионы/ за границу  многие  проведут лето за городом, где экология намного чище.</a:t>
            </a:r>
          </a:p>
          <a:p>
            <a:endParaRPr lang="ru-RU" sz="2900" b="1" dirty="0" smtClean="0"/>
          </a:p>
          <a:p>
            <a:pPr algn="ctr"/>
            <a:r>
              <a:rPr lang="ru-RU" sz="29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Лето  даёт  множество  возможностей  для развития и воспитания детей.</a:t>
            </a:r>
          </a:p>
          <a:p>
            <a:pPr algn="ctr"/>
            <a:endParaRPr lang="ru-RU" sz="2900" b="1" dirty="0" smtClean="0">
              <a:solidFill>
                <a:srgbClr val="00482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>  Важно не упустить  эти моменты  и подготовиться к  совместному активному познавательному отдыху.</a:t>
            </a:r>
            <a:endParaRPr lang="ru-RU" sz="2900" b="1" dirty="0" smtClean="0">
              <a:solidFill>
                <a:srgbClr val="00482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Искорка\бланки,ШАБЛОНЫ\КРАСОТА\человечкиЗверята\0_11ce3b_380e522a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072494" cy="49292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428604"/>
            <a:ext cx="6072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CC33"/>
                </a:solidFill>
              </a:rPr>
              <a:t>Чем  заняться ребёнку летом на даче?</a:t>
            </a:r>
            <a:endParaRPr lang="ru-RU" sz="3600" b="1" dirty="0">
              <a:solidFill>
                <a:srgbClr val="33CC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785926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29388" y="4500570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ИГРЫ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 rot="481145">
            <a:off x="3441247" y="4145003"/>
            <a:ext cx="24444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ЭКСПЕРИМЕНТЫ</a:t>
            </a:r>
            <a:endParaRPr lang="ru-RU" sz="17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392906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НАБЛЮДЕНИЯ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71480"/>
            <a:ext cx="7000924" cy="250033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004821"/>
                </a:solidFill>
              </a:rPr>
              <a:t/>
            </a:r>
            <a:br>
              <a:rPr lang="ru-RU" sz="1800" b="1" dirty="0" smtClean="0">
                <a:solidFill>
                  <a:srgbClr val="004821"/>
                </a:solidFill>
              </a:rPr>
            </a:br>
            <a: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482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отдыха нужно стараться замечать и обращать внимание детей на необычное в простом: сверкание росы под утренним солнышком, красоту  вечернего заката, загадочность звёздного неба, завораживающие звуки леса.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этом ВАЖНО не только увидеть интересное явление, но и суметь  доступно объяснить его ребёнку.</a:t>
            </a:r>
            <a:endParaRPr lang="ru-RU" sz="1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571736" y="357166"/>
            <a:ext cx="457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635"/>
                </a:solidFill>
              </a:rPr>
              <a:t>НАБЛЮДЕНИЯ</a:t>
            </a:r>
            <a:endParaRPr lang="ru-RU" sz="3600" dirty="0">
              <a:solidFill>
                <a:srgbClr val="00763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14818"/>
            <a:ext cx="864396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За чем  можно наблюдать: </a:t>
            </a:r>
          </a:p>
          <a:p>
            <a:endParaRPr lang="ru-RU" b="1" dirty="0" smtClean="0"/>
          </a:p>
          <a:p>
            <a:pPr>
              <a:buClr>
                <a:srgbClr val="33CC33"/>
              </a:buClr>
              <a:buFont typeface="Century Schoolbook" pitchFamily="18" charset="0"/>
              <a:buChar char="•"/>
            </a:pPr>
            <a:r>
              <a:rPr lang="ru-RU" b="1" dirty="0" smtClean="0"/>
              <a:t> ЯВЛЕНИЯ ПРИРОДЫ </a:t>
            </a:r>
            <a:r>
              <a:rPr lang="ru-RU" dirty="0" smtClean="0"/>
              <a:t>(как, почему, где)</a:t>
            </a:r>
            <a:r>
              <a:rPr lang="ru-RU" b="1" dirty="0" smtClean="0"/>
              <a:t>;</a:t>
            </a:r>
          </a:p>
          <a:p>
            <a:pPr>
              <a:buClr>
                <a:srgbClr val="33CC33"/>
              </a:buClr>
              <a:buFont typeface="Century Schoolbook" pitchFamily="18" charset="0"/>
              <a:buChar char="•"/>
            </a:pPr>
            <a:endParaRPr lang="ru-RU" b="1" dirty="0" smtClean="0"/>
          </a:p>
          <a:p>
            <a:pPr>
              <a:buClr>
                <a:srgbClr val="33CC33"/>
              </a:buClr>
              <a:buFont typeface="Century Schoolbook" pitchFamily="18" charset="0"/>
              <a:buChar char="•"/>
            </a:pPr>
            <a:r>
              <a:rPr lang="ru-RU" b="1" dirty="0" smtClean="0"/>
              <a:t> ЖИВОТНЫЕ </a:t>
            </a:r>
            <a:r>
              <a:rPr lang="ru-RU" dirty="0" smtClean="0"/>
              <a:t>(кто,  части тела, чем покрыто тело, какие звуки издаёт, чем питается, где обитает);</a:t>
            </a:r>
          </a:p>
          <a:p>
            <a:pPr>
              <a:buClr>
                <a:srgbClr val="33CC33"/>
              </a:buClr>
              <a:buFont typeface="Century Schoolbook" pitchFamily="18" charset="0"/>
              <a:buChar char="•"/>
            </a:pPr>
            <a:endParaRPr lang="ru-RU" b="1" dirty="0" smtClean="0"/>
          </a:p>
          <a:p>
            <a:pPr>
              <a:buClr>
                <a:srgbClr val="33CC33"/>
              </a:buClr>
              <a:buFont typeface="Arial" pitchFamily="34" charset="0"/>
              <a:buChar char="•"/>
            </a:pPr>
            <a:r>
              <a:rPr lang="ru-RU" b="1" dirty="0" smtClean="0"/>
              <a:t> РАСТЕНИЯ </a:t>
            </a:r>
            <a:r>
              <a:rPr lang="ru-RU" dirty="0" smtClean="0"/>
              <a:t>(что,  строение, зачем нужны, полезные/вредные свойства).</a:t>
            </a:r>
          </a:p>
          <a:p>
            <a:pPr>
              <a:buClr>
                <a:srgbClr val="33CC33"/>
              </a:buClr>
              <a:buFont typeface="Arial" pitchFamily="34" charset="0"/>
              <a:buChar char="•"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115064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28926" y="285728"/>
            <a:ext cx="48478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7635"/>
                </a:solidFill>
              </a:rPr>
              <a:t>ЭКСПЕРИМЕНТЫ</a:t>
            </a:r>
            <a:endParaRPr lang="ru-RU" sz="3600" dirty="0">
              <a:solidFill>
                <a:srgbClr val="007635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28342"/>
            <a:ext cx="778674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4821"/>
                </a:solidFill>
              </a:rPr>
              <a:t>В чём польза?</a:t>
            </a:r>
          </a:p>
          <a:p>
            <a:endParaRPr lang="ru-RU" sz="2800" b="1" dirty="0" smtClean="0">
              <a:solidFill>
                <a:srgbClr val="004821"/>
              </a:solidFill>
            </a:endParaRPr>
          </a:p>
          <a:p>
            <a:pPr>
              <a:buClr>
                <a:srgbClr val="004821"/>
              </a:buClr>
              <a:buFont typeface="Century Schoolbook" pitchFamily="18" charset="0"/>
              <a:buChar char="•"/>
            </a:pPr>
            <a:r>
              <a:rPr lang="ru-RU" dirty="0" smtClean="0"/>
              <a:t>Углубляются знания о природе – живой и неживой, расширяется кругозор;</a:t>
            </a:r>
          </a:p>
          <a:p>
            <a:pPr>
              <a:buClr>
                <a:srgbClr val="004821"/>
              </a:buClr>
            </a:pPr>
            <a:endParaRPr lang="ru-RU" dirty="0" smtClean="0"/>
          </a:p>
          <a:p>
            <a:pPr>
              <a:buClr>
                <a:srgbClr val="004821"/>
              </a:buClr>
              <a:buFont typeface="Century Schoolbook" pitchFamily="18" charset="0"/>
              <a:buChar char="•"/>
            </a:pPr>
            <a:r>
              <a:rPr lang="ru-RU" dirty="0" smtClean="0"/>
              <a:t>Учатся размышлять, наблюдать, анализировать и делать выводы;</a:t>
            </a:r>
          </a:p>
          <a:p>
            <a:pPr>
              <a:buClr>
                <a:srgbClr val="004821"/>
              </a:buClr>
            </a:pPr>
            <a:endParaRPr lang="ru-RU" dirty="0" smtClean="0"/>
          </a:p>
          <a:p>
            <a:pPr>
              <a:buClr>
                <a:srgbClr val="004821"/>
              </a:buClr>
              <a:buFont typeface="Century Schoolbook" pitchFamily="18" charset="0"/>
              <a:buChar char="•"/>
            </a:pPr>
            <a:r>
              <a:rPr lang="ru-RU" dirty="0" smtClean="0"/>
              <a:t>Контакт с предметами позволяет понять их качества и свойства;</a:t>
            </a:r>
          </a:p>
          <a:p>
            <a:pPr>
              <a:buClr>
                <a:srgbClr val="004821"/>
              </a:buClr>
            </a:pPr>
            <a:endParaRPr lang="ru-RU" dirty="0" smtClean="0"/>
          </a:p>
          <a:p>
            <a:pPr>
              <a:buClr>
                <a:srgbClr val="004821"/>
              </a:buClr>
              <a:buFont typeface="Century Schoolbook" pitchFamily="18" charset="0"/>
              <a:buChar char="•"/>
            </a:pPr>
            <a:r>
              <a:rPr lang="ru-RU" dirty="0" smtClean="0"/>
              <a:t>И, конечно, позволяет детям чувствовать, что они самостоятельно открыли какое-то явление, а это напрямую влияет на самооценку. </a:t>
            </a:r>
            <a:endParaRPr lang="ru-RU" dirty="0"/>
          </a:p>
        </p:txBody>
      </p:sp>
      <p:pic>
        <p:nvPicPr>
          <p:cNvPr id="14338" name="Picture 2" descr="C:\Users\admin\Desktop\Искорка\бланки,ШАБЛОНЫ\КРАСОТА\цветыРастен\0_9c401_2700331a_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643446"/>
            <a:ext cx="2857520" cy="2475527"/>
          </a:xfrm>
          <a:prstGeom prst="rect">
            <a:avLst/>
          </a:prstGeom>
          <a:noFill/>
        </p:spPr>
      </p:pic>
      <p:pic>
        <p:nvPicPr>
          <p:cNvPr id="14339" name="Picture 3" descr="C:\Users\admin\Desktop\Искорка\бланки,ШАБЛОНЫ\КРАСОТА\цветыРастен\0_8ccc6_9a809a2e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786322"/>
            <a:ext cx="2357454" cy="1673955"/>
          </a:xfrm>
          <a:prstGeom prst="rect">
            <a:avLst/>
          </a:prstGeom>
          <a:noFill/>
        </p:spPr>
      </p:pic>
      <p:pic>
        <p:nvPicPr>
          <p:cNvPr id="14340" name="Picture 4" descr="C:\Users\admin\Desktop\Искорка\бланки,ШАБЛОНЫ\КРАСОТА\предметы\kisspng-magnifying-glass-clip-art-portable-network-graphic-today-news-ufa-on-twitter-amp-quot-5b6c8b532727d7.85589515153384021116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814593" flipH="1" flipV="1">
            <a:off x="4732612" y="4931442"/>
            <a:ext cx="2638326" cy="1674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5857916" cy="12858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Опыты с водой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14356"/>
            <a:ext cx="8715404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Вода – жидкость».</a:t>
            </a:r>
            <a:endParaRPr lang="ru-RU" dirty="0" smtClean="0"/>
          </a:p>
          <a:p>
            <a:r>
              <a:rPr lang="ru-RU" b="1" dirty="0" smtClean="0"/>
              <a:t>Задача:</a:t>
            </a:r>
            <a:r>
              <a:rPr lang="ru-RU" dirty="0" smtClean="0"/>
              <a:t> выявить свойство воды – текучесть.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«Вода прозрачная».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выявить свойство воды – прозрачность.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«Вода может изменить свой цвет»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выявить свойства воды: может окрашиваться в разные цвета.</a:t>
            </a:r>
          </a:p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«Вода не имеет запаха».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b="1" dirty="0" smtClean="0"/>
              <a:t>Задача:</a:t>
            </a:r>
            <a:r>
              <a:rPr lang="ru-RU" dirty="0" smtClean="0"/>
              <a:t> выявить, что вода не имеет запаха.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«Вода принимает форму».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выявить, что вода принимает форму сосуда, в который она налита.</a:t>
            </a:r>
          </a:p>
          <a:p>
            <a:endParaRPr lang="ru-RU" dirty="0" smtClean="0"/>
          </a:p>
          <a:p>
            <a:r>
              <a:rPr lang="ru-RU" b="1" dirty="0" smtClean="0"/>
              <a:t>«Вода имеет вес»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измерить количество воды мерными ложками.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/>
              <a:t>«Животворное свойство воды». </a:t>
            </a:r>
            <a:endParaRPr lang="ru-RU" dirty="0" smtClean="0"/>
          </a:p>
          <a:p>
            <a:r>
              <a:rPr lang="ru-RU" b="1" dirty="0" smtClean="0"/>
              <a:t>Задача:</a:t>
            </a:r>
            <a:r>
              <a:rPr lang="ru-RU" dirty="0" smtClean="0"/>
              <a:t> знать кому и зачем нужна вода (растениям, животным, человеку – всему живому)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115064" cy="264320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142852"/>
            <a:ext cx="8001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Эксперименты с воздухом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16" y="928670"/>
            <a:ext cx="8429684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«Почувствуй воздух»</a:t>
            </a:r>
            <a:r>
              <a:rPr lang="ru-RU" dirty="0" smtClean="0"/>
              <a:t> (с помощью веера) 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обнаружить воздух в окружающем пространстве и выявить его свойство – невидимость.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«Воздух повсюду».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проверить есть ли воздух в пустом сосуде.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1" dirty="0" smtClean="0"/>
              <a:t>Воздух работает» </a:t>
            </a:r>
            <a:endParaRPr lang="ru-RU" dirty="0" smtClean="0"/>
          </a:p>
          <a:p>
            <a:r>
              <a:rPr lang="ru-RU" b="1" dirty="0" smtClean="0"/>
              <a:t>Задача:</a:t>
            </a:r>
            <a:r>
              <a:rPr lang="ru-RU" dirty="0" smtClean="0"/>
              <a:t> дать </a:t>
            </a:r>
            <a:r>
              <a:rPr lang="ru-RU" dirty="0" smtClean="0"/>
              <a:t>представление </a:t>
            </a:r>
            <a:r>
              <a:rPr lang="ru-RU" dirty="0" smtClean="0"/>
              <a:t>о том, что воздух может двигать предметы. </a:t>
            </a:r>
          </a:p>
          <a:p>
            <a:endParaRPr lang="ru-RU" dirty="0" smtClean="0"/>
          </a:p>
          <a:p>
            <a:r>
              <a:rPr lang="ru-RU" b="1" dirty="0" smtClean="0"/>
              <a:t>«Я вижу воздух» </a:t>
            </a:r>
            <a:r>
              <a:rPr lang="ru-RU" dirty="0" smtClean="0"/>
              <a:t>(с помощью соломинки)</a:t>
            </a:r>
          </a:p>
          <a:p>
            <a:r>
              <a:rPr lang="ru-RU" b="1" dirty="0" smtClean="0"/>
              <a:t>Задача: </a:t>
            </a:r>
            <a:r>
              <a:rPr lang="ru-RU" dirty="0" smtClean="0"/>
              <a:t>дать </a:t>
            </a:r>
            <a:r>
              <a:rPr lang="ru-RU" dirty="0" smtClean="0"/>
              <a:t>представление </a:t>
            </a:r>
            <a:r>
              <a:rPr lang="ru-RU" dirty="0" smtClean="0"/>
              <a:t>о том, что воздух можно увидеть в воде. </a:t>
            </a:r>
          </a:p>
          <a:p>
            <a:endParaRPr lang="ru-RU" dirty="0" smtClean="0"/>
          </a:p>
          <a:p>
            <a:r>
              <a:rPr lang="ru-RU" b="1" dirty="0" smtClean="0"/>
              <a:t>«Ловим воздух»</a:t>
            </a:r>
            <a:r>
              <a:rPr lang="ru-RU" dirty="0" smtClean="0"/>
              <a:t> (при помощи прозрачного полиэтиленового пакета).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дать </a:t>
            </a:r>
            <a:r>
              <a:rPr lang="ru-RU" dirty="0" smtClean="0"/>
              <a:t>представление </a:t>
            </a:r>
            <a:r>
              <a:rPr lang="ru-RU" dirty="0" smtClean="0"/>
              <a:t>о том, что воздух везде вокруг нас.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r>
              <a:rPr lang="ru-RU" b="1" dirty="0" smtClean="0"/>
              <a:t>«Вертушка»</a:t>
            </a:r>
            <a:r>
              <a:rPr lang="ru-RU" dirty="0" smtClean="0"/>
              <a:t> </a:t>
            </a:r>
          </a:p>
          <a:p>
            <a:r>
              <a:rPr lang="ru-RU" b="1" dirty="0" smtClean="0"/>
              <a:t>Задача:</a:t>
            </a:r>
            <a:r>
              <a:rPr lang="ru-RU" dirty="0" smtClean="0"/>
              <a:t> изготовление вертушки </a:t>
            </a:r>
            <a:r>
              <a:rPr lang="ru-RU" dirty="0" smtClean="0"/>
              <a:t> для </a:t>
            </a:r>
            <a:r>
              <a:rPr lang="ru-RU" dirty="0" smtClean="0"/>
              <a:t>определения направления ветра. Научить детей определять направление ветра.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928934"/>
            <a:ext cx="8215370" cy="264320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 «Свет и тень»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познакомить </a:t>
            </a:r>
            <a:r>
              <a:rPr lang="ru-RU" sz="2000" dirty="0" smtClean="0"/>
              <a:t>с </a:t>
            </a:r>
            <a:r>
              <a:rPr lang="ru-RU" sz="2000" dirty="0" smtClean="0"/>
              <a:t>образованием тени от предметов, установить сходство тени и объекта.</a:t>
            </a:r>
            <a:r>
              <a:rPr lang="ru-RU" sz="2000" b="1" dirty="0" smtClean="0"/>
              <a:t> 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«Солнечные зайчики»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понять причину возникновения солнечных зайчиков, научить пускать солнечных зайчиков (отражать свет зеркалом и блестящими предметами).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«Таинственные стекла»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</a:t>
            </a:r>
            <a:r>
              <a:rPr lang="ru-RU" sz="2000" dirty="0" smtClean="0"/>
              <a:t>показать, </a:t>
            </a:r>
            <a:r>
              <a:rPr lang="ru-RU" sz="2000" dirty="0" smtClean="0"/>
              <a:t>что окружающие предметы меняют цвет, если посмотреть на них через цветные стекла.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 «Знакомство с лупой»</a:t>
            </a:r>
            <a:r>
              <a:rPr lang="ru-RU" sz="2000" dirty="0" smtClean="0"/>
              <a:t> </a:t>
            </a:r>
            <a:br>
              <a:rPr lang="ru-RU" sz="2000" dirty="0" smtClean="0"/>
            </a:br>
            <a:r>
              <a:rPr lang="ru-RU" sz="2000" b="1" dirty="0" smtClean="0"/>
              <a:t>Задача:</a:t>
            </a:r>
            <a:r>
              <a:rPr lang="ru-RU" sz="2000" dirty="0" smtClean="0"/>
              <a:t> познакомить </a:t>
            </a:r>
            <a:r>
              <a:rPr lang="ru-RU" sz="2000" dirty="0" smtClean="0"/>
              <a:t>с </a:t>
            </a:r>
            <a:r>
              <a:rPr lang="ru-RU" sz="2000" dirty="0" smtClean="0"/>
              <a:t>помощником-лупой и ее назначением.</a:t>
            </a:r>
            <a:br>
              <a:rPr lang="ru-RU" sz="20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14290"/>
            <a:ext cx="8643966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Эксперименты </a:t>
            </a:r>
          </a:p>
          <a:p>
            <a:pPr algn="ctr"/>
            <a:r>
              <a:rPr lang="ru-RU" sz="4000" b="1" dirty="0" smtClean="0"/>
              <a:t>с</a:t>
            </a:r>
            <a:r>
              <a:rPr lang="ru-RU" b="1" dirty="0" smtClean="0"/>
              <a:t>  </a:t>
            </a:r>
            <a:r>
              <a:rPr lang="ru-RU" sz="4000" b="1" dirty="0" smtClean="0"/>
              <a:t>солнечными лучами</a:t>
            </a:r>
            <a:r>
              <a:rPr lang="ru-RU" b="1" dirty="0" smtClean="0"/>
              <a:t>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880</TotalTime>
  <Words>695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Опять смеётся лето В открытое окно, И солнышка, и света Полным, полным-полно!    </vt:lpstr>
      <vt:lpstr>ЛЕТО –  это маленькая жизнь</vt:lpstr>
      <vt:lpstr>Слайд 4</vt:lpstr>
      <vt:lpstr>     В процессе отдыха нужно стараться замечать и обращать внимание детей на необычное в простом: сверкание росы под утренним солнышком, красоту  вечернего заката, загадочность звёздного неба, завораживающие звуки леса.   При этом ВАЖНО не только увидеть интересное явление, но и суметь  доступно объяснить его ребёнку.</vt:lpstr>
      <vt:lpstr> </vt:lpstr>
      <vt:lpstr> Опыты с водой </vt:lpstr>
      <vt:lpstr> </vt:lpstr>
      <vt:lpstr>  «Свет и тень»  Задача: познакомить с образованием тени от предметов, установить сходство тени и объекта.   «Солнечные зайчики»  Задача: понять причину возникновения солнечных зайчиков, научить пускать солнечных зайчиков (отражать свет зеркалом и блестящими предметами).   «Таинственные стекла»  Задача: показать, что окружающие предметы меняют цвет, если посмотреть на них через цветные стекла.    «Знакомство с лупой»  Задача: познакомить с помощником-лупой и ее назначением.    </vt:lpstr>
      <vt:lpstr>«Волшебное сито»  Задача: познакомить детей со способом отделения камешков от песка.  «Чьи следы?»  Задача: закрепить представления  о свойствах песка, развивать наблюдательность.  «Свойства сухого песка»  Задача: познакомить детей со свойствами сухого песка.  «Свойства мокрого песка»  Задача: знать, что мокрый песок нельзя сыпать струйкой, но зато он может принимать любую нужную форму, пока не высохнет, из мокрого песка можно лепить.  «На каком песке легче рисовать?»  Задача: выявить, что на ровной поверхности мокрого песка легче рисовать палочкой.        </vt:lpstr>
      <vt:lpstr> 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116</cp:revision>
  <dcterms:created xsi:type="dcterms:W3CDTF">2014-06-15T09:49:01Z</dcterms:created>
  <dcterms:modified xsi:type="dcterms:W3CDTF">2020-05-17T16:52:22Z</dcterms:modified>
</cp:coreProperties>
</file>