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09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21" r:id="rId12"/>
    <p:sldId id="328" r:id="rId13"/>
    <p:sldId id="329" r:id="rId14"/>
    <p:sldId id="330" r:id="rId15"/>
    <p:sldId id="331" r:id="rId16"/>
    <p:sldId id="332" r:id="rId17"/>
    <p:sldId id="320" r:id="rId18"/>
    <p:sldId id="327" r:id="rId19"/>
    <p:sldId id="323" r:id="rId20"/>
    <p:sldId id="324" r:id="rId21"/>
    <p:sldId id="322" r:id="rId22"/>
    <p:sldId id="285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993"/>
    <a:srgbClr val="FDF58D"/>
    <a:srgbClr val="808080"/>
    <a:srgbClr val="FCFCFC"/>
    <a:srgbClr val="E8E8E8"/>
    <a:srgbClr val="FFD84B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214" autoAdjust="0"/>
  </p:normalViewPr>
  <p:slideViewPr>
    <p:cSldViewPr>
      <p:cViewPr>
        <p:scale>
          <a:sx n="76" d="100"/>
          <a:sy n="76" d="100"/>
        </p:scale>
        <p:origin x="-87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5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333B5-585C-4DBA-A892-B635270268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843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60E17-1FF4-49D0-8ADD-D91A85C224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271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60E17-1FF4-49D0-8ADD-D91A85C224B7}" type="slidenum">
              <a:rPr lang="en-US" altLang="ru-RU" smtClean="0"/>
              <a:pPr/>
              <a:t>21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875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0B5896D-7DE5-4689-A5F9-49300A698D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38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0277-E34C-411A-A41C-0D2835224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7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DB2D5-10B8-46A5-B97B-D01F88CA29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00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5363B-2746-486C-8EE7-C4089AB387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97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571AA-12CC-4BE1-BC9A-8A7D0C4D1E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637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E89D-D469-4AE9-A3DA-4400DE7DCC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34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74237-58F6-4EB0-B715-61070DB8A8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5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491DA-5B77-4225-81DB-C45B7C7B04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5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40450-B5DD-4EF5-B332-1C3EBBE133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553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A9F77-4F1C-4A47-8469-6A3D8E879A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516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C6CC9-A9C4-4FE4-86B2-1FD687E96A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34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C52B0-B870-4ABB-B62F-0580D46F73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3.wdp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microsoft.com/office/2007/relationships/hdphoto" Target="../media/hdphoto7.wdp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microsoft.com/office/2007/relationships/hdphoto" Target="../media/hdphoto8.wdp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5478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3906" y="260648"/>
            <a:ext cx="7542510" cy="792088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 smtClean="0"/>
              <a:t>«Детский сад № 36 «Улыбка»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2213" y="1700808"/>
            <a:ext cx="82296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A1993"/>
                </a:solidFill>
              </a:rPr>
              <a:t>Формирование основ безопасности </a:t>
            </a:r>
            <a:br>
              <a:rPr lang="ru-RU" dirty="0" smtClean="0">
                <a:solidFill>
                  <a:srgbClr val="2A1993"/>
                </a:solidFill>
              </a:rPr>
            </a:br>
            <a:r>
              <a:rPr lang="ru-RU" dirty="0" smtClean="0">
                <a:solidFill>
                  <a:srgbClr val="2A1993"/>
                </a:solidFill>
              </a:rPr>
              <a:t>у дошкольников</a:t>
            </a:r>
            <a:endParaRPr lang="ru-RU" dirty="0">
              <a:solidFill>
                <a:srgbClr val="2A1993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 bwMode="gray">
          <a:xfrm>
            <a:off x="1049838" y="6137920"/>
            <a:ext cx="754251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b="1" i="1" kern="0" dirty="0" smtClean="0"/>
              <a:t>Междуреченский городской округ</a:t>
            </a:r>
          </a:p>
          <a:p>
            <a:pPr algn="ctr"/>
            <a:r>
              <a:rPr lang="ru-RU" b="1" i="1" kern="0" dirty="0" smtClean="0"/>
              <a:t> 2019</a:t>
            </a:r>
            <a:endParaRPr lang="ru-RU" b="1" i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3573016"/>
            <a:ext cx="5868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Лобанова Ольга Владимировна, 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Елена Геннадьевна,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Воронина Мария Анатольевна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080120"/>
          </a:xfrm>
        </p:spPr>
        <p:txBody>
          <a:bodyPr/>
          <a:lstStyle/>
          <a:p>
            <a:pPr algn="ctr"/>
            <a:r>
              <a:rPr lang="ru-RU" dirty="0" smtClean="0"/>
              <a:t>Ребенок </a:t>
            </a:r>
            <a:r>
              <a:rPr lang="ru-RU" dirty="0"/>
              <a:t>на улицах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080120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Дети знакомятся с правилами поведения на улицах города, правилами дорожного движения.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7" y="2297806"/>
            <a:ext cx="1800000" cy="242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66212"/>
            <a:ext cx="1800000" cy="2427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00126"/>
            <a:ext cx="288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31274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4941168"/>
            <a:ext cx="27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41168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" y="116632"/>
            <a:ext cx="8856984" cy="1080120"/>
          </a:xfrm>
        </p:spPr>
        <p:txBody>
          <a:bodyPr/>
          <a:lstStyle/>
          <a:p>
            <a:pPr algn="ctr"/>
            <a:r>
              <a:rPr lang="ru-RU" sz="2000" dirty="0"/>
              <a:t>Для успешного освоения программного материала в нашем ДОУ созданы оптимальные условия для ознакомления детей с основами безопасности: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62" y="1199235"/>
            <a:ext cx="8813999" cy="4713387"/>
          </a:xfrm>
        </p:spPr>
        <p:txBody>
          <a:bodyPr/>
          <a:lstStyle/>
          <a:p>
            <a:pPr lvl="0"/>
            <a:r>
              <a:rPr lang="ru-RU" sz="1600" dirty="0"/>
              <a:t>Комфортный, благоприятный микроклимат, способствующий развитию уверенной в себе личности, устойчивой к стрессам, атмосферу душевного тепла и эмоционального благополучия детей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Развивающая предметно-пространственная </a:t>
            </a:r>
            <a:r>
              <a:rPr lang="ru-RU" sz="1600" dirty="0"/>
              <a:t>среда</a:t>
            </a:r>
            <a:r>
              <a:rPr lang="ru-RU" sz="1600" dirty="0" smtClean="0"/>
              <a:t>.</a:t>
            </a:r>
            <a:endParaRPr lang="ru-RU" sz="1600" dirty="0"/>
          </a:p>
          <a:p>
            <a:pPr lvl="0"/>
            <a:r>
              <a:rPr lang="ru-RU" sz="1600" dirty="0" smtClean="0"/>
              <a:t>Игровая </a:t>
            </a:r>
            <a:r>
              <a:rPr lang="ru-RU" sz="1600" dirty="0"/>
              <a:t>среда стимулирующая познавательную активность детей. Нами используются разнообразные дидактические пособия по ознакомлению детей с основами безопасности: альбомы “Опасные предметы дома”, “Профессия пожарных”, “Служба “01”, “02”, “03”, “Спичка - невеличка”, “Пожары”, “Опасные ситуации в жизни детей”.</a:t>
            </a:r>
          </a:p>
          <a:p>
            <a:pPr lvl="0"/>
            <a:r>
              <a:rPr lang="ru-RU" sz="1600" dirty="0"/>
              <a:t>Деятельность являющаяся одновременно условием и средством, обеспечивающим ребёнку возможность активно познавать окружающий его мир и самому становиться частью этого мира. Деятельность, особенно совместная, является своего рода школой передачи социального опыта. Не на словах, а на деле ребёнок видит и понимает, какие опасности окружают его вокруг, какие правила и рекомендации необходимо выполнять.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80" y="4869160"/>
            <a:ext cx="3389182" cy="19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080120"/>
          </a:xfrm>
        </p:spPr>
        <p:txBody>
          <a:bodyPr/>
          <a:lstStyle/>
          <a:p>
            <a:pPr algn="ctr"/>
            <a:r>
              <a:rPr lang="ru-RU" sz="2000" dirty="0"/>
              <a:t>В рамках реализации непосредственной образовательной деятельности по разделу “Безопасность” в нашем ДОУ реализуются все виды деятельности детей дошкольного возраста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13999" cy="2592288"/>
          </a:xfrm>
        </p:spPr>
        <p:txBody>
          <a:bodyPr/>
          <a:lstStyle/>
          <a:p>
            <a:pPr lvl="0" algn="just"/>
            <a:r>
              <a:rPr lang="ru-RU" sz="1800" b="1" i="1" dirty="0"/>
              <a:t>Игра</a:t>
            </a:r>
            <a:r>
              <a:rPr lang="ru-RU" sz="1800" i="1" dirty="0"/>
              <a:t> </a:t>
            </a:r>
            <a:r>
              <a:rPr lang="ru-RU" sz="1800" dirty="0"/>
              <a:t>дающая ребёнку “доступные для него способы моделирования окружающей жизни, которые делают возможным освоение, казалось бы, недосягаемой для него действительности” (А.Н. Леонтьев). Отражая в игре события окружающего мира, ребенок как бы становится их участником, знакомится с миром, действуя активно. Он искренне переживает все, что воображает в игре. Именно в искренности переживаний ребенка и заключена сила воспитательного воздействия игры. От содержания игры зависят поступки детей в тех или иных ситуациях, их поведения, отношения друг к другу</a:t>
            </a:r>
            <a:r>
              <a:rPr lang="ru-RU" sz="1800" dirty="0" smtClean="0"/>
              <a:t>.</a:t>
            </a:r>
          </a:p>
          <a:p>
            <a:pPr lvl="0" algn="just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4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53061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92" y="431496"/>
            <a:ext cx="8229600" cy="4525963"/>
          </a:xfrm>
        </p:spPr>
        <p:txBody>
          <a:bodyPr/>
          <a:lstStyle/>
          <a:p>
            <a:pPr lvl="0" algn="just"/>
            <a:r>
              <a:rPr lang="ru-RU" sz="1800" b="1" i="1" dirty="0"/>
              <a:t>Продуктивная деятельность</a:t>
            </a:r>
            <a:r>
              <a:rPr lang="ru-RU" sz="1800" dirty="0"/>
              <a:t> позволяющая детям сознательно отражать окружающую действительность в рисунке, лепке, аппликации, конструировании. От того, как ребёнок воспринимал социальные явления, какое у него сложилось отношение, будет зависеть характер изображения этих явлений, выбор цвета, расположение предметов на листе, их взаимосвязь. Продуктивная деятельность позволяет ребёнку с помощью фантазии вжиться в мир взрослых и познавать его, однако она не даёт ему возможности реально, практически участвовать в социальной жизни.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240000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83" y="4941168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05572"/>
            <a:ext cx="24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98" y="299695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79" y="548680"/>
            <a:ext cx="8229600" cy="4525963"/>
          </a:xfrm>
        </p:spPr>
        <p:txBody>
          <a:bodyPr/>
          <a:lstStyle/>
          <a:p>
            <a:pPr lvl="0" algn="just"/>
            <a:r>
              <a:rPr lang="ru-RU" sz="1800" b="1" i="1" dirty="0"/>
              <a:t>Предметная деятельность</a:t>
            </a:r>
            <a:r>
              <a:rPr lang="ru-RU" sz="1800" i="1" dirty="0"/>
              <a:t> </a:t>
            </a:r>
            <a:r>
              <a:rPr lang="ru-RU" sz="1800" dirty="0"/>
              <a:t>заключающая в себе возможность познавать ближайшее окружение с помощью всей группы сенсорных чувств. Манипулируя с предметами, ребенок узнает об их свойствах, качествах, а затем и назначении и функциях, овладевает операционными действиями. Предметная деятельность удовлетворяет в определенный период развития ребенка его познавательные интересы, помогает ориентироваться в окружающем мире, порождает чувство уверенности в том, что мир управляем и подвластен ему. В группах присутствуют предметы, с помощью которых ребенок (в соответствии с возрастными возможностями) знакомится с правилами безопасного обращения с ними. Это колюще-режущие предметы (иголки, ножницы, нож); электроприборы (магнитофон, проигрыватель, утюг, пылесос).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7112"/>
            <a:ext cx="3205475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7112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lvl="0" algn="just"/>
            <a:r>
              <a:rPr lang="ru-RU" sz="1800" b="1" i="1" dirty="0"/>
              <a:t>Труд</a:t>
            </a:r>
            <a:r>
              <a:rPr lang="ru-RU" sz="1800" i="1" dirty="0"/>
              <a:t> </a:t>
            </a:r>
            <a:r>
              <a:rPr lang="ru-RU" sz="1800" dirty="0"/>
              <a:t>обогащающий социальный опыт ребенка. По мере приобретения трудовых умений, ребёнок приобретает чувство уверенности. И чем раньше он начнет испытывать удовольствие от своих трудовых усилий, тем оптимистичнее будет смотреть на мир, так как приобретет уверенность в своей способности преодолевать трудности. С формированием трудовых умений и навыков у ребенка уменьшается опасность пребывания в отсутствии взрослых.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02128"/>
            <a:ext cx="324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05026"/>
            <a:ext cx="2160000" cy="2647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4" y="290212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6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lvl="0" algn="just"/>
            <a:r>
              <a:rPr lang="ru-RU" sz="1800" b="1" i="1" dirty="0"/>
              <a:t>Наблюдение</a:t>
            </a:r>
            <a:r>
              <a:rPr lang="ru-RU" sz="1800" i="1" dirty="0"/>
              <a:t> </a:t>
            </a:r>
            <a:r>
              <a:rPr lang="ru-RU" sz="1800" dirty="0"/>
              <a:t>обогащает социальный опыт ребенка. Процесс наблюдения у ребенка всегда активен, даже если внешне эта активность выражается слабо. Роль наблюдения усиливается, если оно осуществляется, как бы изнутри, то есть ребенок наблюдает за деятельностью, поступками, взаимоотношениями людей, участвуя в них (тушит подожженные листья, закрывает все краны с водой, прежде чем уйти куда-то, тушение зажженной свечи). Наблюдение стимулирует развитие познавательных интересов, рождает и закрепляет правила обращения с опасными предметами.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13"/>
            <a:ext cx="1800000" cy="2427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42845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1800000" cy="24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2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080120"/>
          </a:xfrm>
        </p:spPr>
        <p:txBody>
          <a:bodyPr/>
          <a:lstStyle/>
          <a:p>
            <a:pPr algn="ctr"/>
            <a:r>
              <a:rPr lang="ru-RU" dirty="0" smtClean="0"/>
              <a:t>Сотрудничество </a:t>
            </a:r>
            <a:r>
              <a:rPr lang="ru-RU" dirty="0"/>
              <a:t>с </a:t>
            </a:r>
            <a:r>
              <a:rPr lang="ru-RU" dirty="0" smtClean="0"/>
              <a:t>семьей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5832648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1" dirty="0" smtClean="0"/>
              <a:t>Для </a:t>
            </a:r>
            <a:r>
              <a:rPr lang="ru-RU" sz="1800" b="1" i="1" dirty="0"/>
              <a:t>повышения эффективности взаимодействия ДОУ и семьи в нашем детском саду функционирует “Родительский клуб”. Информирование родителей и стимулирование их активного участия в образовательном процессе ДОУ происходит в ходе заседаний родительского клуба, тематических бесед, индивидуальных консультаций, с помощью информации в “уголках родителей”, отражающих текущие события, несущие конкретные знания и рекомендации по освоению детьми раздела “Безопасность</a:t>
            </a:r>
            <a:r>
              <a:rPr lang="ru-RU" sz="1800" b="1" i="1" dirty="0" smtClean="0"/>
              <a:t>”.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0808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864096"/>
          </a:xfrm>
        </p:spPr>
        <p:txBody>
          <a:bodyPr/>
          <a:lstStyle/>
          <a:p>
            <a:pPr algn="ctr"/>
            <a:r>
              <a:rPr lang="ru-RU" dirty="0" smtClean="0"/>
              <a:t>Сотрудничество </a:t>
            </a:r>
            <a:r>
              <a:rPr lang="ru-RU" dirty="0"/>
              <a:t>с </a:t>
            </a:r>
            <a:r>
              <a:rPr lang="ru-RU" dirty="0" smtClean="0"/>
              <a:t>семьей</a:t>
            </a:r>
            <a:endParaRPr lang="ru-RU" dirty="0"/>
          </a:p>
        </p:txBody>
      </p:sp>
      <p:pic>
        <p:nvPicPr>
          <p:cNvPr id="5" name="Объект 4" descr="http://xn--80adkjcivdechpi0o.xn--1-jtbougdk6el.xn--p1ai/web/upload/cke/3ca56fd743c4ffa2a9dc61aa2e0275f3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9" y="1253014"/>
            <a:ext cx="3240360" cy="212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xn--80adkjcivdechpi0o.xn--1-jtbougdk6el.xn--p1ai/web/upload/cke/2407e21da1d940ca75958e6b3bb106ca.jpe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05" y="1196752"/>
            <a:ext cx="3773215" cy="223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xn--80adkjcivdechpi0o.xn--1-jtbougdk6el.xn--p1ai/web/upload/cke/0ea6a9586a74c321d38b128172f0b2c7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30425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xn--80adkjcivdechpi0o.xn--1-jtbougdk6el.xn--p1ai/web/upload/cke/b5aaec7cdb1d03bd1024da0060907c05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22" y="3744982"/>
            <a:ext cx="2232248" cy="191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xn--80adkjcivdechpi0o.xn--1-jtbougdk6el.xn--p1ai/web/upload/cke/224a7d653bb84dc16fdfa81b836f4681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717032"/>
            <a:ext cx="2736304" cy="1912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792088"/>
          </a:xfrm>
        </p:spPr>
        <p:txBody>
          <a:bodyPr/>
          <a:lstStyle/>
          <a:p>
            <a:pPr algn="ctr"/>
            <a:r>
              <a:rPr lang="ru-RU" dirty="0" smtClean="0"/>
              <a:t>Конкурсное движение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9" y="2879069"/>
            <a:ext cx="1800000" cy="2600001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112474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Достижения и успехи - это общий результат детского сада, педагогов, воспитанников и их родителей. Педагоги нашего детского сада постоянно участвуют в различных профессиональных конкурсах разного уровня, где занимают призовые </a:t>
            </a:r>
            <a:r>
              <a:rPr lang="ru-RU" b="1" i="1" dirty="0" smtClean="0"/>
              <a:t>места «Азбука безопасности», «Образ жизни – здоровый» и многие другие.</a:t>
            </a: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30732" y="2879069"/>
            <a:ext cx="1800000" cy="26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04573" y="2854525"/>
            <a:ext cx="1800000" cy="26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99276" y="2879069"/>
            <a:ext cx="1800000" cy="254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0732" y="4206337"/>
            <a:ext cx="1800000" cy="26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75207" y="2854524"/>
            <a:ext cx="1800000" cy="2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98" y="4229653"/>
            <a:ext cx="1800000" cy="2545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32" y="4262877"/>
            <a:ext cx="1800000" cy="254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98" y="4261627"/>
            <a:ext cx="1800000" cy="2545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62" y="4179076"/>
            <a:ext cx="1800000" cy="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927100"/>
          </a:xfrm>
        </p:spPr>
        <p:txBody>
          <a:bodyPr/>
          <a:lstStyle/>
          <a:p>
            <a:pPr algn="ctr"/>
            <a:r>
              <a:rPr lang="ru-RU" dirty="0" smtClean="0"/>
              <a:t>Безопасность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« ... состояние защищенности жизненно важных интересов личности, общества и государства от внутренних и внешних угроз» </a:t>
            </a:r>
            <a:endParaRPr lang="ru-RU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2000" dirty="0"/>
              <a:t>(Ст. 1 Закона Российской Федерации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от </a:t>
            </a:r>
            <a:r>
              <a:rPr lang="ru-RU" sz="2000" dirty="0"/>
              <a:t>5 марта 1992 г. № 2446—I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«</a:t>
            </a:r>
            <a:r>
              <a:rPr lang="ru-RU" sz="2000" dirty="0"/>
              <a:t>О безопасности»)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2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901" y="105273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Наши воспитанники являются неоднократными участниками и победителями </a:t>
            </a:r>
            <a:r>
              <a:rPr lang="ru-RU" b="1" i="1" dirty="0" smtClean="0"/>
              <a:t>конкурсов</a:t>
            </a:r>
            <a:r>
              <a:rPr lang="ru-RU" b="1" i="1" dirty="0"/>
              <a:t>, </a:t>
            </a:r>
            <a:r>
              <a:rPr lang="ru-RU" b="1" i="1" dirty="0" smtClean="0"/>
              <a:t>викторин и олимпиад различного уровня, таких как «Опасности вокруг нас», «Наш друг - светофор», «Основные правила безопасности», «Знают все мои  друзья, знаю ПДД и я», «Путешествие в страну </a:t>
            </a:r>
            <a:r>
              <a:rPr lang="ru-RU" b="1" i="1" dirty="0" err="1" smtClean="0"/>
              <a:t>Светофорию</a:t>
            </a:r>
            <a:r>
              <a:rPr lang="ru-RU" b="1" i="1" dirty="0" smtClean="0"/>
              <a:t>» и </a:t>
            </a:r>
            <a:r>
              <a:rPr lang="ru-RU" b="1" i="1" dirty="0"/>
              <a:t>других.</a:t>
            </a:r>
            <a:endParaRPr lang="ru-RU" dirty="0"/>
          </a:p>
        </p:txBody>
      </p:sp>
      <p:pic>
        <p:nvPicPr>
          <p:cNvPr id="11" name="Рисунок 10" descr="http://xn--80adbkpabfbid5bzamdacx.xn--p1ai/web/upload/cke/d3d3f1983a348343fcbf18fbc2c66ab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" y="3741634"/>
            <a:ext cx="18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n--80adbkpabfbid5bzamdacx.xn--p1ai/web/upload/cke/d3599260c21aac39401f73ef5862566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11" y="3372092"/>
            <a:ext cx="1800000" cy="239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xn--80adbkpabfbid5bzamdacx.xn--p1ai/web/upload/cke/b3bcdd75997b0886730406b1ae4dc56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6" y="3280652"/>
            <a:ext cx="18000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xn--80adbkpabfbid5bzamdacx.xn--p1ai/web/upload/cke/bb41b9ba71b280aadca593ffb6458bf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1" y="3669721"/>
            <a:ext cx="1800000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xn--80adbkpabfbid5bzamdacx.xn--p1ai/web/upload/cke/a85ac6e64f0bd725750eb94a26c357ce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36" y="3688646"/>
            <a:ext cx="1800000" cy="2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7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124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/>
              <a:t>Мы согласны с мнением многих педагогов, что необходимо растить детей, умеющих ориентироваться в окружающей жизни. На наш взгляд, безопасность - это не просто сумма усвоенных знаний, а умение безопасно вести себя в различных ситуациях.</a:t>
            </a:r>
            <a:r>
              <a:rPr lang="ru-RU" sz="20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140968"/>
            <a:ext cx="4858119" cy="32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3173" y="2348880"/>
            <a:ext cx="4968875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dirty="0"/>
              <a:t>Спасибо </a:t>
            </a:r>
            <a:br>
              <a:rPr lang="ru-RU" sz="5400" dirty="0"/>
            </a:br>
            <a:r>
              <a:rPr lang="ru-RU" sz="5400" dirty="0"/>
              <a:t>за внимание!</a:t>
            </a:r>
            <a:endParaRPr lang="en-US" sz="5400" dirty="0"/>
          </a:p>
        </p:txBody>
      </p:sp>
      <p:pic>
        <p:nvPicPr>
          <p:cNvPr id="23555" name="Picture 8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42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7"/>
          <p:cNvSpPr>
            <a:spLocks noChangeArrowheads="1"/>
          </p:cNvSpPr>
          <p:nvPr/>
        </p:nvSpPr>
        <p:spPr bwMode="black">
          <a:xfrm>
            <a:off x="395288" y="4149725"/>
            <a:ext cx="46085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>
              <a:defRPr/>
            </a:pPr>
            <a:endParaRPr lang="en-US" sz="3000" b="1" dirty="0">
              <a:solidFill>
                <a:srgbClr val="2A199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519386"/>
          </a:xfrm>
        </p:spPr>
        <p:txBody>
          <a:bodyPr/>
          <a:lstStyle/>
          <a:p>
            <a:pPr algn="ctr"/>
            <a:r>
              <a:rPr lang="ru-RU" sz="3200" dirty="0"/>
              <a:t>Цель </a:t>
            </a:r>
            <a:r>
              <a:rPr lang="ru-RU" sz="3200" dirty="0" smtClean="0"/>
              <a:t>- формирование </a:t>
            </a:r>
            <a:r>
              <a:rPr lang="ru-RU" sz="3200" dirty="0"/>
              <a:t>основ безопасного поведения </a:t>
            </a:r>
            <a:r>
              <a:rPr lang="ru-RU" sz="3200" dirty="0" smtClean="0"/>
              <a:t>дошкольников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8352928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Задачи</a:t>
            </a:r>
            <a:r>
              <a:rPr lang="ru-RU" sz="2000" dirty="0"/>
              <a:t>: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Формирование </a:t>
            </a:r>
            <a:r>
              <a:rPr lang="ru-RU" sz="2000" dirty="0"/>
              <a:t>первичных представлений о безопасном поведении в быту, социуме, природе. </a:t>
            </a:r>
          </a:p>
          <a:p>
            <a:pPr marL="0" indent="0" algn="just">
              <a:buNone/>
            </a:pPr>
            <a:r>
              <a:rPr lang="ru-RU" sz="2000" dirty="0" smtClean="0"/>
              <a:t>2</a:t>
            </a:r>
            <a:r>
              <a:rPr lang="ru-RU" sz="2000" dirty="0"/>
              <a:t>. Формирование представлений о некоторых типичных опасных ситуациях и способах поведения в них.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3</a:t>
            </a:r>
            <a:r>
              <a:rPr lang="ru-RU" sz="2000" dirty="0"/>
              <a:t>. Формирование элементарных представлений о правилах безопасности дорожного движения.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4</a:t>
            </a:r>
            <a:r>
              <a:rPr lang="ru-RU" sz="2000" dirty="0"/>
              <a:t>. Формировать у детей самостоятельность и ответственность за свое поведение;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5</a:t>
            </a:r>
            <a:r>
              <a:rPr lang="ru-RU" sz="2000" dirty="0"/>
              <a:t>. Научить детей выполнять основные правила безопасного поведения: предвидеть опасность, по возможности избегать опасности, при необходимости — действовать.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6</a:t>
            </a:r>
            <a:r>
              <a:rPr lang="ru-RU" sz="2000" dirty="0"/>
              <a:t>. Воспитание осознанного отношения к выполнению правил безопасности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40200" y="2997200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В основе организации образовательного процесса по разделу “Безопасность” находится </a:t>
            </a:r>
            <a:r>
              <a:rPr lang="ru-RU" sz="2000" b="1" dirty="0"/>
              <a:t>программа “Основы безопасности детей дошкольного возраста”</a:t>
            </a:r>
            <a:r>
              <a:rPr lang="ru-RU" sz="2000" dirty="0"/>
              <a:t>(авторы: Н. Авдеева, О. Князева, </a:t>
            </a:r>
            <a:r>
              <a:rPr lang="ru-RU" sz="2000" dirty="0" smtClean="0"/>
              <a:t>6. Р</a:t>
            </a:r>
            <a:r>
              <a:rPr lang="ru-RU" sz="2000" dirty="0"/>
              <a:t>. </a:t>
            </a:r>
            <a:r>
              <a:rPr lang="ru-RU" sz="2000" dirty="0" err="1"/>
              <a:t>Стеркина</a:t>
            </a:r>
            <a:r>
              <a:rPr lang="ru-RU" sz="2000" dirty="0"/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58" y="1725227"/>
            <a:ext cx="3400391" cy="4902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04864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соответствии </a:t>
            </a:r>
            <a:r>
              <a:rPr lang="ru-RU" dirty="0"/>
              <a:t>с программным содержанием в нашем ДОУ реализуются шесть основных </a:t>
            </a:r>
            <a:r>
              <a:rPr lang="ru-RU" b="1" dirty="0"/>
              <a:t>направлений программы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 algn="just"/>
            <a:r>
              <a:rPr lang="ru-RU" dirty="0" smtClean="0"/>
              <a:t>1. Ребенок </a:t>
            </a:r>
            <a:r>
              <a:rPr lang="ru-RU" dirty="0"/>
              <a:t>и другие люди.</a:t>
            </a:r>
          </a:p>
          <a:p>
            <a:pPr lvl="0" algn="just"/>
            <a:r>
              <a:rPr lang="ru-RU" dirty="0" smtClean="0"/>
              <a:t>2. Ребенок </a:t>
            </a:r>
            <a:r>
              <a:rPr lang="ru-RU" dirty="0"/>
              <a:t>и природа.</a:t>
            </a:r>
          </a:p>
          <a:p>
            <a:pPr lvl="0" algn="just"/>
            <a:r>
              <a:rPr lang="ru-RU" dirty="0" smtClean="0"/>
              <a:t>3. Ребенок </a:t>
            </a:r>
            <a:r>
              <a:rPr lang="ru-RU" dirty="0"/>
              <a:t>дома.</a:t>
            </a:r>
          </a:p>
          <a:p>
            <a:pPr lvl="0" algn="just"/>
            <a:r>
              <a:rPr lang="ru-RU" dirty="0" smtClean="0"/>
              <a:t>4. Здоровье </a:t>
            </a:r>
            <a:r>
              <a:rPr lang="ru-RU" dirty="0"/>
              <a:t>ребенка.</a:t>
            </a:r>
          </a:p>
          <a:p>
            <a:pPr lvl="0" algn="just"/>
            <a:r>
              <a:rPr lang="ru-RU" dirty="0" smtClean="0"/>
              <a:t>5. Эмоциональное </a:t>
            </a:r>
            <a:r>
              <a:rPr lang="ru-RU" dirty="0"/>
              <a:t>благополучие ребенка.</a:t>
            </a:r>
          </a:p>
          <a:p>
            <a:pPr lvl="0" algn="just"/>
            <a:r>
              <a:rPr lang="ru-RU" dirty="0" smtClean="0"/>
              <a:t>6. Ребенок </a:t>
            </a:r>
            <a:r>
              <a:rPr lang="ru-RU" dirty="0"/>
              <a:t>на улицах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4147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Ребенок и другие </a:t>
            </a:r>
            <a:r>
              <a:rPr lang="ru-RU" dirty="0" smtClean="0"/>
              <a:t>люди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Основная мысль этого направления - ребёнок должен помнить, что именно может быть опасно в общении с другими людьми.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4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24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40" y="2204864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30" y="4365104"/>
            <a:ext cx="24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84543"/>
            <a:ext cx="24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72" y="4384543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927100"/>
          </a:xfrm>
        </p:spPr>
        <p:txBody>
          <a:bodyPr/>
          <a:lstStyle/>
          <a:p>
            <a:pPr algn="ctr"/>
            <a:r>
              <a:rPr lang="ru-RU" dirty="0" smtClean="0"/>
              <a:t>Ребенок </a:t>
            </a:r>
            <a:r>
              <a:rPr lang="ru-RU" dirty="0"/>
              <a:t>и природа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Задача работы по этому направлению рассказать детям о взаимосвязи и взаимозависимости всех проблемных объектов, чтобы дети поняли - земля - наш общий дом, а человек - часть природы.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7" y="2731619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80453"/>
            <a:ext cx="24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31619"/>
            <a:ext cx="24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7" y="4880453"/>
            <a:ext cx="24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47" y="365712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927100"/>
          </a:xfrm>
        </p:spPr>
        <p:txBody>
          <a:bodyPr/>
          <a:lstStyle/>
          <a:p>
            <a:pPr algn="ctr"/>
            <a:r>
              <a:rPr lang="ru-RU" dirty="0"/>
              <a:t>Ребенок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1224136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В этом направлении рассматриваются вопросы связанные с предметами домашнего быта, являющимися источниками потенциальной опасности для детей.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66" y="2371400"/>
            <a:ext cx="2458275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56" y="2371400"/>
            <a:ext cx="24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4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41" y="4509120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15" y="450912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927100"/>
          </a:xfrm>
        </p:spPr>
        <p:txBody>
          <a:bodyPr/>
          <a:lstStyle/>
          <a:p>
            <a:pPr algn="ctr"/>
            <a:r>
              <a:rPr lang="ru-RU" dirty="0"/>
              <a:t>Здоровье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656184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809" y="134076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Уже с дошкольного возраста это направление программы предлагает воспитывать у детей ценности здорового образа жизни, сознательную заботу о собственном здоровье и здоровье окружающих, дети знакомятся с правилами оказания элементарной первой помощи.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1" y="2962112"/>
            <a:ext cx="24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6" y="2962112"/>
            <a:ext cx="24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62112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1" y="4869160"/>
            <a:ext cx="24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9160"/>
            <a:ext cx="24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83" y="4875939"/>
            <a:ext cx="18782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080120"/>
          </a:xfrm>
        </p:spPr>
        <p:txBody>
          <a:bodyPr/>
          <a:lstStyle/>
          <a:p>
            <a:pPr algn="ctr"/>
            <a:r>
              <a:rPr lang="ru-RU" dirty="0"/>
              <a:t>Эмоциональное благополучие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9804" y="16288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Основная задача работы педагогов по этому направлению - научить детей способам выхода из конфликтных ситуаций, не доводя до их силового решения, профилактике конфликтных ситуаций.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4" y="2829129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29129"/>
            <a:ext cx="204206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19443"/>
            <a:ext cx="24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5" y="4869160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9160"/>
            <a:ext cx="24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18" y="486916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1624</TotalTime>
  <Words>803</Words>
  <Application>Microsoft Office PowerPoint</Application>
  <PresentationFormat>Экран (4:3)</PresentationFormat>
  <Paragraphs>72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580TGp_general_light_ani</vt:lpstr>
      <vt:lpstr>Формирование основ безопасности  у дошкольников</vt:lpstr>
      <vt:lpstr>Безопасность - </vt:lpstr>
      <vt:lpstr>Цель - формирование основ безопасного поведения дошкольников</vt:lpstr>
      <vt:lpstr>Презентация PowerPoint</vt:lpstr>
      <vt:lpstr>Ребенок и другие люди </vt:lpstr>
      <vt:lpstr>Ребенок и природа</vt:lpstr>
      <vt:lpstr>Ребенок дома</vt:lpstr>
      <vt:lpstr>Здоровье ребенка</vt:lpstr>
      <vt:lpstr>Эмоциональное благополучие ребенка</vt:lpstr>
      <vt:lpstr>Ребенок на улицах города</vt:lpstr>
      <vt:lpstr>Для успешного освоения программного материала в нашем ДОУ созданы оптимальные условия для ознакомления детей с основами безопасности:</vt:lpstr>
      <vt:lpstr>В рамках реализации непосредственной образовательной деятельности по разделу “Безопасность” в нашем ДОУ реализуются все виды деятельности детей дошкольного возраста: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семьей</vt:lpstr>
      <vt:lpstr>Сотрудничество с семьей</vt:lpstr>
      <vt:lpstr>Конкурсное движение</vt:lpstr>
      <vt:lpstr>Презентация PowerPoint</vt:lpstr>
      <vt:lpstr>Вывод: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OEM</cp:lastModifiedBy>
  <cp:revision>88</cp:revision>
  <dcterms:created xsi:type="dcterms:W3CDTF">2010-09-14T15:57:35Z</dcterms:created>
  <dcterms:modified xsi:type="dcterms:W3CDTF">2019-06-14T01:01:51Z</dcterms:modified>
</cp:coreProperties>
</file>