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8" r:id="rId3"/>
    <p:sldId id="297" r:id="rId4"/>
    <p:sldId id="273" r:id="rId5"/>
    <p:sldId id="272" r:id="rId6"/>
    <p:sldId id="295" r:id="rId7"/>
    <p:sldId id="296" r:id="rId8"/>
    <p:sldId id="263" r:id="rId9"/>
    <p:sldId id="264" r:id="rId10"/>
    <p:sldId id="267" r:id="rId11"/>
    <p:sldId id="265" r:id="rId12"/>
    <p:sldId id="268" r:id="rId13"/>
    <p:sldId id="269" r:id="rId14"/>
    <p:sldId id="270" r:id="rId15"/>
    <p:sldId id="276" r:id="rId16"/>
    <p:sldId id="285" r:id="rId17"/>
    <p:sldId id="284" r:id="rId18"/>
    <p:sldId id="278" r:id="rId19"/>
    <p:sldId id="266" r:id="rId20"/>
    <p:sldId id="282" r:id="rId21"/>
    <p:sldId id="279" r:id="rId22"/>
    <p:sldId id="277" r:id="rId23"/>
    <p:sldId id="283" r:id="rId24"/>
    <p:sldId id="274" r:id="rId25"/>
    <p:sldId id="286" r:id="rId26"/>
    <p:sldId id="280" r:id="rId27"/>
    <p:sldId id="275" r:id="rId28"/>
    <p:sldId id="290" r:id="rId29"/>
    <p:sldId id="288" r:id="rId30"/>
    <p:sldId id="289" r:id="rId31"/>
    <p:sldId id="281" r:id="rId32"/>
    <p:sldId id="291" r:id="rId3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9" d="100"/>
          <a:sy n="89" d="100"/>
        </p:scale>
        <p:origin x="-2274" y="-56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27.10.2020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27.10.2020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27.10.2020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27.10.2020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27.10.2020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27.10.2020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27.10.2020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27.10.2020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27.10.2020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27.10.2020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27.10.2020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27.10.2020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36" y="-15776"/>
            <a:ext cx="921648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8148" y="1268760"/>
            <a:ext cx="9144000" cy="4616648"/>
          </a:xfrm>
          <a:prstGeom prst="rect">
            <a:avLst/>
          </a:prstGeom>
          <a:noFill/>
        </p:spPr>
        <p:txBody>
          <a:bodyPr wrap="square" rtlCol="0">
            <a:spAutoFit/>
          </a:bodyPr>
          <a:lstStyle/>
          <a:p>
            <a:pPr algn="ctr"/>
            <a:r>
              <a:rPr lang="ru-RU" sz="6600" b="1" dirty="0" smtClean="0">
                <a:solidFill>
                  <a:srgbClr val="FF0000"/>
                </a:solidFill>
                <a:latin typeface="AsylbekM29.kz" pitchFamily="2" charset="-52"/>
              </a:rPr>
              <a:t>СЕМЕЙНАЯ</a:t>
            </a:r>
          </a:p>
          <a:p>
            <a:pPr algn="ctr"/>
            <a:r>
              <a:rPr lang="ru-RU" sz="6600" b="1" dirty="0" smtClean="0">
                <a:solidFill>
                  <a:srgbClr val="FF0000"/>
                </a:solidFill>
                <a:latin typeface="AsylbekM29.kz" pitchFamily="2" charset="-52"/>
              </a:rPr>
              <a:t>ТВОРЧЕСКАЯ МАСТЕРСКАЯ</a:t>
            </a:r>
          </a:p>
          <a:p>
            <a:pPr algn="ctr"/>
            <a:r>
              <a:rPr lang="ru-RU" sz="9600" b="1" dirty="0" smtClean="0">
                <a:solidFill>
                  <a:srgbClr val="7030A0"/>
                </a:solidFill>
                <a:latin typeface="Comic Sans MS" pitchFamily="66" charset="0"/>
              </a:rPr>
              <a:t>«ЗВЁЗДОЧКИ»</a:t>
            </a:r>
            <a:endParaRPr lang="ru-RU" sz="9600" b="1" dirty="0">
              <a:solidFill>
                <a:srgbClr val="7030A0"/>
              </a:solidFill>
              <a:latin typeface="Comic Sans MS" pitchFamily="66" charset="0"/>
            </a:endParaRPr>
          </a:p>
        </p:txBody>
      </p:sp>
      <p:sp>
        <p:nvSpPr>
          <p:cNvPr id="3" name="TextBox 2"/>
          <p:cNvSpPr txBox="1"/>
          <p:nvPr/>
        </p:nvSpPr>
        <p:spPr>
          <a:xfrm>
            <a:off x="539552" y="176475"/>
            <a:ext cx="8252580" cy="400110"/>
          </a:xfrm>
          <a:prstGeom prst="rect">
            <a:avLst/>
          </a:prstGeom>
          <a:noFill/>
        </p:spPr>
        <p:txBody>
          <a:bodyPr wrap="none" rtlCol="0">
            <a:spAutoFit/>
          </a:bodyPr>
          <a:lstStyle/>
          <a:p>
            <a:r>
              <a:rPr lang="ru-RU" sz="2000" b="1" dirty="0" smtClean="0">
                <a:solidFill>
                  <a:srgbClr val="FFFF00"/>
                </a:solidFill>
                <a:latin typeface="Comic Sans MS" pitchFamily="66" charset="0"/>
              </a:rPr>
              <a:t>МБДОУ «Детский сад комбинированного вида №6 «Ромашка»</a:t>
            </a:r>
            <a:endParaRPr lang="ru-RU" sz="2000" b="1" dirty="0">
              <a:solidFill>
                <a:srgbClr val="FFFF00"/>
              </a:solidFill>
              <a:latin typeface="Comic Sans MS" pitchFamily="66" charset="0"/>
            </a:endParaRPr>
          </a:p>
        </p:txBody>
      </p:sp>
    </p:spTree>
    <p:extLst>
      <p:ext uri="{BB962C8B-B14F-4D97-AF65-F5344CB8AC3E}">
        <p14:creationId xmlns:p14="http://schemas.microsoft.com/office/powerpoint/2010/main" val="4293758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https://hsem.susu.ru/wp-content/uploads/2017/05/59d732c2ee62015ef09e49a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9582"/>
            <a:ext cx="2437457" cy="2437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95536" y="188640"/>
            <a:ext cx="7992888" cy="138499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800" b="1" i="0" u="none" strike="noStrike" kern="0" cap="small" spc="0" normalizeH="0" baseline="0" noProof="0" dirty="0" smtClean="0">
                <a:ln>
                  <a:noFill/>
                </a:ln>
                <a:solidFill>
                  <a:srgbClr val="FF0000"/>
                </a:solidFill>
                <a:effectLst/>
                <a:uLnTx/>
                <a:uFillTx/>
                <a:latin typeface="Comic Sans MS" pitchFamily="66" charset="0"/>
                <a:ea typeface="+mj-ea"/>
                <a:cs typeface="+mj-cs"/>
              </a:rPr>
              <a:t>Применение нестандартного оборудования в целях совершенствования физического развития детей</a:t>
            </a:r>
            <a:endParaRPr kumimoji="0" lang="ru-RU" sz="2800" b="1" i="0" u="none" strike="noStrike" kern="0" cap="none" spc="0" normalizeH="0" baseline="0" noProof="0" dirty="0" smtClean="0">
              <a:ln>
                <a:noFill/>
              </a:ln>
              <a:solidFill>
                <a:srgbClr val="FF0000"/>
              </a:solidFill>
              <a:effectLst/>
              <a:uLnTx/>
              <a:uFillTx/>
              <a:latin typeface="Comic Sans MS" pitchFamily="66" charset="0"/>
            </a:endParaRPr>
          </a:p>
        </p:txBody>
      </p:sp>
      <p:sp>
        <p:nvSpPr>
          <p:cNvPr id="3" name="Прямоугольник 2"/>
          <p:cNvSpPr/>
          <p:nvPr/>
        </p:nvSpPr>
        <p:spPr>
          <a:xfrm>
            <a:off x="827584" y="1772816"/>
            <a:ext cx="7992888" cy="4585871"/>
          </a:xfrm>
          <a:prstGeom prst="rect">
            <a:avLst/>
          </a:prstGeom>
        </p:spPr>
        <p:txBody>
          <a:bodyPr wrap="square">
            <a:spAutoFit/>
          </a:bodyPr>
          <a:lstStyle/>
          <a:p>
            <a:pPr algn="ctr"/>
            <a:r>
              <a:rPr lang="ru-RU" sz="2000" b="1" dirty="0">
                <a:solidFill>
                  <a:srgbClr val="FFFF00"/>
                </a:solidFill>
                <a:latin typeface="Comic Sans MS" pitchFamily="66" charset="0"/>
              </a:rPr>
              <a:t>Задачи физического развития можно решать с применением нетрадиционного оборудования, которое позволяет</a:t>
            </a:r>
            <a:r>
              <a:rPr lang="ru-RU" sz="2000" b="1" dirty="0" smtClean="0">
                <a:solidFill>
                  <a:srgbClr val="FFFF00"/>
                </a:solidFill>
                <a:latin typeface="Comic Sans MS" pitchFamily="66" charset="0"/>
              </a:rPr>
              <a:t>:</a:t>
            </a:r>
          </a:p>
          <a:p>
            <a:pPr algn="ctr"/>
            <a:endParaRPr lang="ru-RU" b="1" dirty="0">
              <a:solidFill>
                <a:schemeClr val="bg1"/>
              </a:solidFill>
              <a:latin typeface="Comic Sans MS" pitchFamily="66" charset="0"/>
            </a:endParaRPr>
          </a:p>
          <a:p>
            <a:pPr marL="285750" indent="-285750">
              <a:buFont typeface="Wingdings" pitchFamily="2" charset="2"/>
              <a:buChar char="q"/>
            </a:pPr>
            <a:r>
              <a:rPr lang="ru-RU" b="1" dirty="0" smtClean="0">
                <a:solidFill>
                  <a:schemeClr val="accent2">
                    <a:lumMod val="50000"/>
                  </a:schemeClr>
                </a:solidFill>
                <a:latin typeface="Comic Sans MS" pitchFamily="66" charset="0"/>
              </a:rPr>
              <a:t> </a:t>
            </a:r>
            <a:r>
              <a:rPr lang="ru-RU" b="1" dirty="0">
                <a:solidFill>
                  <a:schemeClr val="accent2">
                    <a:lumMod val="50000"/>
                  </a:schemeClr>
                </a:solidFill>
                <a:latin typeface="Comic Sans MS" pitchFamily="66" charset="0"/>
              </a:rPr>
              <a:t>повышать интерес детей к выполнению основных движений и игр</a:t>
            </a:r>
            <a:r>
              <a:rPr lang="ru-RU" b="1" dirty="0" smtClean="0">
                <a:solidFill>
                  <a:schemeClr val="accent2">
                    <a:lumMod val="50000"/>
                  </a:schemeClr>
                </a:solidFill>
                <a:latin typeface="Comic Sans MS" pitchFamily="66" charset="0"/>
              </a:rPr>
              <a:t>; </a:t>
            </a:r>
          </a:p>
          <a:p>
            <a:pPr marL="285750" indent="-285750">
              <a:buFont typeface="Wingdings" pitchFamily="2" charset="2"/>
              <a:buChar char="q"/>
            </a:pPr>
            <a:r>
              <a:rPr lang="ru-RU" b="1" dirty="0" smtClean="0">
                <a:solidFill>
                  <a:schemeClr val="accent2">
                    <a:lumMod val="50000"/>
                  </a:schemeClr>
                </a:solidFill>
                <a:latin typeface="Comic Sans MS" pitchFamily="66" charset="0"/>
              </a:rPr>
              <a:t>  </a:t>
            </a:r>
            <a:r>
              <a:rPr lang="ru-RU" b="1" dirty="0">
                <a:solidFill>
                  <a:schemeClr val="accent2">
                    <a:lumMod val="50000"/>
                  </a:schemeClr>
                </a:solidFill>
                <a:latin typeface="Comic Sans MS" pitchFamily="66" charset="0"/>
              </a:rPr>
              <a:t>способствовать формированию физических качеств и двигательных умений детей; </a:t>
            </a:r>
            <a:endParaRPr lang="ru-RU" b="1" dirty="0" smtClean="0">
              <a:solidFill>
                <a:schemeClr val="accent2">
                  <a:lumMod val="50000"/>
                </a:schemeClr>
              </a:solidFill>
              <a:latin typeface="Comic Sans MS" pitchFamily="66" charset="0"/>
            </a:endParaRPr>
          </a:p>
          <a:p>
            <a:pPr marL="285750" indent="-285750">
              <a:buFont typeface="Wingdings" pitchFamily="2" charset="2"/>
              <a:buChar char="q"/>
            </a:pPr>
            <a:r>
              <a:rPr lang="ru-RU" b="1" dirty="0" smtClean="0">
                <a:solidFill>
                  <a:schemeClr val="accent2">
                    <a:lumMod val="50000"/>
                  </a:schemeClr>
                </a:solidFill>
                <a:latin typeface="Comic Sans MS" pitchFamily="66" charset="0"/>
              </a:rPr>
              <a:t>чередовать </a:t>
            </a:r>
            <a:r>
              <a:rPr lang="ru-RU" b="1" dirty="0">
                <a:solidFill>
                  <a:schemeClr val="accent2">
                    <a:lumMod val="50000"/>
                  </a:schemeClr>
                </a:solidFill>
                <a:latin typeface="Comic Sans MS" pitchFamily="66" charset="0"/>
              </a:rPr>
              <a:t>различные виды </a:t>
            </a:r>
            <a:r>
              <a:rPr lang="ru-RU" b="1" dirty="0" err="1" smtClean="0">
                <a:solidFill>
                  <a:schemeClr val="accent2">
                    <a:lumMod val="50000"/>
                  </a:schemeClr>
                </a:solidFill>
                <a:latin typeface="Comic Sans MS" pitchFamily="66" charset="0"/>
              </a:rPr>
              <a:t>активости</a:t>
            </a:r>
            <a:r>
              <a:rPr lang="ru-RU" b="1" dirty="0" smtClean="0">
                <a:solidFill>
                  <a:schemeClr val="accent2">
                    <a:lumMod val="50000"/>
                  </a:schemeClr>
                </a:solidFill>
                <a:latin typeface="Comic Sans MS" pitchFamily="66" charset="0"/>
              </a:rPr>
              <a:t> </a:t>
            </a:r>
            <a:r>
              <a:rPr lang="ru-RU" b="1" dirty="0">
                <a:solidFill>
                  <a:schemeClr val="accent2">
                    <a:lumMod val="50000"/>
                  </a:schemeClr>
                </a:solidFill>
                <a:latin typeface="Comic Sans MS" pitchFamily="66" charset="0"/>
              </a:rPr>
              <a:t>детей, направляя их интересы, стимулируя желания детей заниматься двигательной деятельностью</a:t>
            </a:r>
            <a:r>
              <a:rPr lang="ru-RU" b="1" dirty="0" smtClean="0">
                <a:solidFill>
                  <a:schemeClr val="accent2">
                    <a:lumMod val="50000"/>
                  </a:schemeClr>
                </a:solidFill>
                <a:latin typeface="Comic Sans MS" pitchFamily="66" charset="0"/>
              </a:rPr>
              <a:t>; </a:t>
            </a:r>
          </a:p>
          <a:p>
            <a:pPr marL="285750" indent="-285750">
              <a:buFont typeface="Wingdings" pitchFamily="2" charset="2"/>
              <a:buChar char="q"/>
            </a:pPr>
            <a:r>
              <a:rPr lang="ru-RU" b="1" dirty="0" smtClean="0">
                <a:solidFill>
                  <a:schemeClr val="accent2">
                    <a:lumMod val="50000"/>
                  </a:schemeClr>
                </a:solidFill>
                <a:latin typeface="Comic Sans MS" pitchFamily="66" charset="0"/>
              </a:rPr>
              <a:t>повысить </a:t>
            </a:r>
            <a:r>
              <a:rPr lang="ru-RU" b="1" dirty="0">
                <a:solidFill>
                  <a:schemeClr val="accent2">
                    <a:lumMod val="50000"/>
                  </a:schemeClr>
                </a:solidFill>
                <a:latin typeface="Comic Sans MS" pitchFamily="66" charset="0"/>
              </a:rPr>
              <a:t>моторную плотность физкультурных занятий</a:t>
            </a:r>
            <a:r>
              <a:rPr lang="ru-RU" b="1" dirty="0" smtClean="0">
                <a:solidFill>
                  <a:schemeClr val="accent2">
                    <a:lumMod val="50000"/>
                  </a:schemeClr>
                </a:solidFill>
                <a:latin typeface="Comic Sans MS" pitchFamily="66" charset="0"/>
              </a:rPr>
              <a:t>;</a:t>
            </a:r>
          </a:p>
          <a:p>
            <a:pPr marL="285750" indent="-285750">
              <a:buFont typeface="Wingdings" pitchFamily="2" charset="2"/>
              <a:buChar char="q"/>
            </a:pPr>
            <a:r>
              <a:rPr lang="ru-RU" b="1" dirty="0" smtClean="0">
                <a:solidFill>
                  <a:schemeClr val="accent2">
                    <a:lumMod val="50000"/>
                  </a:schemeClr>
                </a:solidFill>
                <a:latin typeface="Comic Sans MS" pitchFamily="66" charset="0"/>
              </a:rPr>
              <a:t>  </a:t>
            </a:r>
            <a:r>
              <a:rPr lang="ru-RU" b="1" dirty="0">
                <a:solidFill>
                  <a:schemeClr val="accent2">
                    <a:lumMod val="50000"/>
                  </a:schemeClr>
                </a:solidFill>
                <a:latin typeface="Comic Sans MS" pitchFamily="66" charset="0"/>
              </a:rPr>
              <a:t>уточнять представления о форме предметов, положении частей, их относительной величине, о цвете предметов</a:t>
            </a:r>
            <a:r>
              <a:rPr lang="ru-RU" b="1" dirty="0" smtClean="0">
                <a:solidFill>
                  <a:schemeClr val="accent2">
                    <a:lumMod val="50000"/>
                  </a:schemeClr>
                </a:solidFill>
                <a:latin typeface="Comic Sans MS" pitchFamily="66" charset="0"/>
              </a:rPr>
              <a:t>; </a:t>
            </a:r>
          </a:p>
          <a:p>
            <a:pPr marL="285750" indent="-285750">
              <a:buFont typeface="Wingdings" pitchFamily="2" charset="2"/>
              <a:buChar char="q"/>
            </a:pPr>
            <a:r>
              <a:rPr lang="ru-RU" b="1" dirty="0" smtClean="0">
                <a:solidFill>
                  <a:schemeClr val="accent2">
                    <a:lumMod val="50000"/>
                  </a:schemeClr>
                </a:solidFill>
                <a:latin typeface="Comic Sans MS" pitchFamily="66" charset="0"/>
              </a:rPr>
              <a:t>развивать </a:t>
            </a:r>
            <a:r>
              <a:rPr lang="ru-RU" b="1" dirty="0">
                <a:solidFill>
                  <a:schemeClr val="accent2">
                    <a:lumMod val="50000"/>
                  </a:schemeClr>
                </a:solidFill>
                <a:latin typeface="Comic Sans MS" pitchFamily="66" charset="0"/>
              </a:rPr>
              <a:t>чувство цвета и формы</a:t>
            </a:r>
            <a:r>
              <a:rPr lang="ru-RU" b="1" dirty="0" smtClean="0">
                <a:solidFill>
                  <a:schemeClr val="accent2">
                    <a:lumMod val="50000"/>
                  </a:schemeClr>
                </a:solidFill>
                <a:latin typeface="Comic Sans MS" pitchFamily="66" charset="0"/>
              </a:rPr>
              <a:t>;  </a:t>
            </a:r>
            <a:r>
              <a:rPr lang="ru-RU" b="1" dirty="0">
                <a:solidFill>
                  <a:schemeClr val="accent2">
                    <a:lumMod val="50000"/>
                  </a:schemeClr>
                </a:solidFill>
                <a:latin typeface="Comic Sans MS" pitchFamily="66" charset="0"/>
              </a:rPr>
              <a:t>развивать у детей наблюдательность, эстетическое восприятие, воображение, зрительную память.</a:t>
            </a:r>
          </a:p>
        </p:txBody>
      </p:sp>
    </p:spTree>
    <p:extLst>
      <p:ext uri="{BB962C8B-B14F-4D97-AF65-F5344CB8AC3E}">
        <p14:creationId xmlns:p14="http://schemas.microsoft.com/office/powerpoint/2010/main" val="2280486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https://hsem.susu.ru/wp-content/uploads/2017/05/59d732c2ee62015ef09e49a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4208" y="16113"/>
            <a:ext cx="2437457" cy="2437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611560" y="188640"/>
            <a:ext cx="7272808" cy="101566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3000" b="1" i="0" u="none" strike="noStrike" kern="0" cap="small" spc="0" normalizeH="0" baseline="0" noProof="0" dirty="0" smtClean="0">
                <a:ln>
                  <a:noFill/>
                </a:ln>
                <a:solidFill>
                  <a:srgbClr val="FF0000"/>
                </a:solidFill>
                <a:effectLst/>
                <a:uLnTx/>
                <a:uFillTx/>
                <a:latin typeface="Comic Sans MS" pitchFamily="66" charset="0"/>
                <a:ea typeface="+mj-ea"/>
                <a:cs typeface="+mj-cs"/>
              </a:rPr>
              <a:t>Требования, предъявляемые к нестандартному оборудованию:</a:t>
            </a:r>
            <a:endParaRPr kumimoji="0" lang="ru-RU" sz="1800" b="1" i="0" u="none" strike="noStrike" kern="0" cap="none" spc="0" normalizeH="0" baseline="0" noProof="0" dirty="0" smtClean="0">
              <a:ln>
                <a:noFill/>
              </a:ln>
              <a:solidFill>
                <a:srgbClr val="FF0000"/>
              </a:solidFill>
              <a:effectLst/>
              <a:uLnTx/>
              <a:uFillTx/>
              <a:latin typeface="Comic Sans MS" pitchFamily="66" charset="0"/>
            </a:endParaRPr>
          </a:p>
        </p:txBody>
      </p:sp>
      <p:sp>
        <p:nvSpPr>
          <p:cNvPr id="3" name="Прямоугольник 2"/>
          <p:cNvSpPr/>
          <p:nvPr/>
        </p:nvSpPr>
        <p:spPr>
          <a:xfrm>
            <a:off x="1475656" y="1556792"/>
            <a:ext cx="5904656" cy="4524315"/>
          </a:xfrm>
          <a:prstGeom prst="rect">
            <a:avLst/>
          </a:prstGeom>
        </p:spPr>
        <p:txBody>
          <a:bodyPr wrap="square">
            <a:spAutoFit/>
          </a:bodyPr>
          <a:lstStyle/>
          <a:p>
            <a:pPr algn="ctr"/>
            <a:r>
              <a:rPr lang="ru-RU" sz="3200" b="1" u="sng" dirty="0">
                <a:solidFill>
                  <a:srgbClr val="FFFF00"/>
                </a:solidFill>
                <a:latin typeface="Comic Sans MS" pitchFamily="66" charset="0"/>
              </a:rPr>
              <a:t>Нестандартное оборудование должно быть:</a:t>
            </a:r>
          </a:p>
          <a:p>
            <a:pPr marL="342900" indent="-342900">
              <a:buFont typeface="Wingdings" pitchFamily="2" charset="2"/>
              <a:buChar char="q"/>
            </a:pPr>
            <a:r>
              <a:rPr lang="ru-RU" sz="2800" b="1" dirty="0">
                <a:solidFill>
                  <a:schemeClr val="accent2">
                    <a:lumMod val="50000"/>
                  </a:schemeClr>
                </a:solidFill>
                <a:latin typeface="Comic Sans MS" pitchFamily="66" charset="0"/>
              </a:rPr>
              <a:t> безопасным; </a:t>
            </a:r>
            <a:endParaRPr lang="ru-RU" sz="2800" b="1" dirty="0" smtClean="0">
              <a:solidFill>
                <a:schemeClr val="accent2">
                  <a:lumMod val="50000"/>
                </a:schemeClr>
              </a:solidFill>
              <a:latin typeface="Comic Sans MS" pitchFamily="66" charset="0"/>
            </a:endParaRPr>
          </a:p>
          <a:p>
            <a:pPr marL="342900" indent="-342900">
              <a:buFont typeface="Wingdings" pitchFamily="2" charset="2"/>
              <a:buChar char="q"/>
            </a:pPr>
            <a:r>
              <a:rPr lang="ru-RU" sz="2800" b="1" dirty="0" smtClean="0">
                <a:solidFill>
                  <a:schemeClr val="accent2">
                    <a:lumMod val="50000"/>
                  </a:schemeClr>
                </a:solidFill>
                <a:latin typeface="Comic Sans MS" pitchFamily="66" charset="0"/>
              </a:rPr>
              <a:t> максимально </a:t>
            </a:r>
            <a:r>
              <a:rPr lang="ru-RU" sz="2800" b="1" dirty="0">
                <a:solidFill>
                  <a:schemeClr val="accent2">
                    <a:lumMod val="50000"/>
                  </a:schemeClr>
                </a:solidFill>
                <a:latin typeface="Comic Sans MS" pitchFamily="66" charset="0"/>
              </a:rPr>
              <a:t>эффективным</a:t>
            </a:r>
            <a:r>
              <a:rPr lang="ru-RU" sz="2800" b="1" dirty="0" smtClean="0">
                <a:solidFill>
                  <a:schemeClr val="accent2">
                    <a:lumMod val="50000"/>
                  </a:schemeClr>
                </a:solidFill>
                <a:latin typeface="Comic Sans MS" pitchFamily="66" charset="0"/>
              </a:rPr>
              <a:t>; </a:t>
            </a:r>
          </a:p>
          <a:p>
            <a:pPr marL="342900" indent="-342900">
              <a:buFont typeface="Wingdings" pitchFamily="2" charset="2"/>
              <a:buChar char="q"/>
            </a:pPr>
            <a:r>
              <a:rPr lang="ru-RU" sz="2800" b="1" dirty="0" smtClean="0">
                <a:solidFill>
                  <a:schemeClr val="accent2">
                    <a:lumMod val="50000"/>
                  </a:schemeClr>
                </a:solidFill>
                <a:latin typeface="Comic Sans MS" pitchFamily="66" charset="0"/>
              </a:rPr>
              <a:t> </a:t>
            </a:r>
            <a:r>
              <a:rPr lang="ru-RU" sz="2800" b="1" dirty="0">
                <a:solidFill>
                  <a:schemeClr val="accent2">
                    <a:lumMod val="50000"/>
                  </a:schemeClr>
                </a:solidFill>
                <a:latin typeface="Comic Sans MS" pitchFamily="66" charset="0"/>
              </a:rPr>
              <a:t>удобным к применению; </a:t>
            </a:r>
            <a:endParaRPr lang="ru-RU" sz="2800" b="1" dirty="0" smtClean="0">
              <a:solidFill>
                <a:schemeClr val="accent2">
                  <a:lumMod val="50000"/>
                </a:schemeClr>
              </a:solidFill>
              <a:latin typeface="Comic Sans MS" pitchFamily="66" charset="0"/>
            </a:endParaRPr>
          </a:p>
          <a:p>
            <a:pPr marL="342900" indent="-342900">
              <a:buFont typeface="Wingdings" pitchFamily="2" charset="2"/>
              <a:buChar char="q"/>
            </a:pPr>
            <a:r>
              <a:rPr lang="ru-RU" sz="2800" b="1" dirty="0" smtClean="0">
                <a:solidFill>
                  <a:schemeClr val="accent2">
                    <a:lumMod val="50000"/>
                  </a:schemeClr>
                </a:solidFill>
                <a:latin typeface="Comic Sans MS" pitchFamily="66" charset="0"/>
              </a:rPr>
              <a:t> компактным;</a:t>
            </a:r>
          </a:p>
          <a:p>
            <a:pPr marL="342900" indent="-342900">
              <a:buFont typeface="Wingdings" pitchFamily="2" charset="2"/>
              <a:buChar char="q"/>
            </a:pPr>
            <a:r>
              <a:rPr lang="ru-RU" sz="2800" b="1" dirty="0" smtClean="0">
                <a:solidFill>
                  <a:schemeClr val="accent2">
                    <a:lumMod val="50000"/>
                  </a:schemeClr>
                </a:solidFill>
                <a:latin typeface="Comic Sans MS" pitchFamily="66" charset="0"/>
              </a:rPr>
              <a:t> </a:t>
            </a:r>
            <a:r>
              <a:rPr lang="ru-RU" sz="2800" b="1" dirty="0">
                <a:solidFill>
                  <a:schemeClr val="accent2">
                    <a:lumMod val="50000"/>
                  </a:schemeClr>
                </a:solidFill>
                <a:latin typeface="Comic Sans MS" pitchFamily="66" charset="0"/>
              </a:rPr>
              <a:t>универсальным</a:t>
            </a:r>
            <a:r>
              <a:rPr lang="ru-RU" sz="2800" b="1" dirty="0" smtClean="0">
                <a:solidFill>
                  <a:schemeClr val="accent2">
                    <a:lumMod val="50000"/>
                  </a:schemeClr>
                </a:solidFill>
                <a:latin typeface="Comic Sans MS" pitchFamily="66" charset="0"/>
              </a:rPr>
              <a:t>; </a:t>
            </a:r>
          </a:p>
          <a:p>
            <a:pPr marL="342900" indent="-342900">
              <a:buFont typeface="Wingdings" pitchFamily="2" charset="2"/>
              <a:buChar char="q"/>
            </a:pPr>
            <a:r>
              <a:rPr lang="ru-RU" sz="2800" b="1" dirty="0" smtClean="0">
                <a:solidFill>
                  <a:schemeClr val="accent2">
                    <a:lumMod val="50000"/>
                  </a:schemeClr>
                </a:solidFill>
                <a:latin typeface="Comic Sans MS" pitchFamily="66" charset="0"/>
              </a:rPr>
              <a:t> </a:t>
            </a:r>
            <a:r>
              <a:rPr lang="ru-RU" sz="2800" b="1" dirty="0">
                <a:solidFill>
                  <a:schemeClr val="accent2">
                    <a:lumMod val="50000"/>
                  </a:schemeClr>
                </a:solidFill>
                <a:latin typeface="Comic Sans MS" pitchFamily="66" charset="0"/>
              </a:rPr>
              <a:t>технологичным и простым в </a:t>
            </a:r>
            <a:r>
              <a:rPr lang="ru-RU" sz="2800" b="1" dirty="0" smtClean="0">
                <a:solidFill>
                  <a:schemeClr val="accent2">
                    <a:lumMod val="50000"/>
                  </a:schemeClr>
                </a:solidFill>
                <a:latin typeface="Comic Sans MS" pitchFamily="66" charset="0"/>
              </a:rPr>
              <a:t> изготовлении</a:t>
            </a:r>
            <a:r>
              <a:rPr lang="ru-RU" sz="2800" b="1" dirty="0">
                <a:solidFill>
                  <a:schemeClr val="accent2">
                    <a:lumMod val="50000"/>
                  </a:schemeClr>
                </a:solidFill>
                <a:latin typeface="Comic Sans MS" pitchFamily="66" charset="0"/>
              </a:rPr>
              <a:t>; </a:t>
            </a:r>
            <a:endParaRPr lang="ru-RU" sz="2800" b="1" dirty="0" smtClean="0">
              <a:solidFill>
                <a:schemeClr val="accent2">
                  <a:lumMod val="50000"/>
                </a:schemeClr>
              </a:solidFill>
              <a:latin typeface="Comic Sans MS" pitchFamily="66" charset="0"/>
            </a:endParaRPr>
          </a:p>
          <a:p>
            <a:pPr marL="342900" indent="-342900">
              <a:buFont typeface="Wingdings" pitchFamily="2" charset="2"/>
              <a:buChar char="q"/>
            </a:pPr>
            <a:r>
              <a:rPr lang="ru-RU" sz="2800" b="1" dirty="0" smtClean="0">
                <a:solidFill>
                  <a:schemeClr val="accent2">
                    <a:lumMod val="50000"/>
                  </a:schemeClr>
                </a:solidFill>
                <a:latin typeface="Comic Sans MS" pitchFamily="66" charset="0"/>
              </a:rPr>
              <a:t> эстетическим</a:t>
            </a:r>
            <a:r>
              <a:rPr lang="ru-RU" sz="2800" b="1" dirty="0">
                <a:solidFill>
                  <a:schemeClr val="accent2">
                    <a:lumMod val="50000"/>
                  </a:schemeClr>
                </a:solidFill>
                <a:latin typeface="Comic Sans MS" pitchFamily="66" charset="0"/>
              </a:rPr>
              <a:t>.</a:t>
            </a:r>
          </a:p>
        </p:txBody>
      </p:sp>
    </p:spTree>
    <p:extLst>
      <p:ext uri="{BB962C8B-B14F-4D97-AF65-F5344CB8AC3E}">
        <p14:creationId xmlns:p14="http://schemas.microsoft.com/office/powerpoint/2010/main" val="2247076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https://hsem.susu.ru/wp-content/uploads/2017/05/59d732c2ee62015ef09e49a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4208" y="16113"/>
            <a:ext cx="2437457" cy="2437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683568" y="265345"/>
            <a:ext cx="6264696" cy="1815882"/>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800" b="1" u="none" strike="noStrike" kern="0" cap="small" spc="0" normalizeH="0" baseline="0" noProof="0" dirty="0" smtClean="0">
                <a:ln>
                  <a:noFill/>
                </a:ln>
                <a:solidFill>
                  <a:srgbClr val="FF0000"/>
                </a:solidFill>
                <a:effectLst/>
                <a:uLnTx/>
                <a:uFillTx/>
                <a:latin typeface="Comic Sans MS" pitchFamily="66" charset="0"/>
                <a:ea typeface="+mj-ea"/>
                <a:cs typeface="+mj-cs"/>
              </a:rPr>
              <a:t>Основные принципы использования нестандартного оборудования</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2800" b="1" u="none" strike="noStrike" kern="0" cap="none" spc="0" normalizeH="0" baseline="0" noProof="0" dirty="0" smtClean="0">
              <a:ln>
                <a:noFill/>
              </a:ln>
              <a:solidFill>
                <a:schemeClr val="accent6">
                  <a:lumMod val="20000"/>
                  <a:lumOff val="80000"/>
                </a:schemeClr>
              </a:solidFill>
              <a:effectLst/>
              <a:uLnTx/>
              <a:uFillTx/>
              <a:latin typeface="Comic Sans MS" pitchFamily="66" charset="0"/>
            </a:endParaRPr>
          </a:p>
        </p:txBody>
      </p:sp>
      <p:sp>
        <p:nvSpPr>
          <p:cNvPr id="3" name="Прямоугольник 2"/>
          <p:cNvSpPr/>
          <p:nvPr/>
        </p:nvSpPr>
        <p:spPr>
          <a:xfrm>
            <a:off x="827584" y="1988840"/>
            <a:ext cx="6030416" cy="4524315"/>
          </a:xfrm>
          <a:prstGeom prst="rect">
            <a:avLst/>
          </a:prstGeom>
        </p:spPr>
        <p:txBody>
          <a:bodyPr wrap="square">
            <a:spAutoFit/>
          </a:bodyPr>
          <a:lstStyle/>
          <a:p>
            <a:pPr marL="285750" indent="-285750">
              <a:buFont typeface="Wingdings" pitchFamily="2" charset="2"/>
              <a:buChar char="q"/>
            </a:pPr>
            <a:r>
              <a:rPr lang="ru-RU" dirty="0" smtClean="0">
                <a:solidFill>
                  <a:schemeClr val="accent2">
                    <a:lumMod val="50000"/>
                  </a:schemeClr>
                </a:solidFill>
              </a:rPr>
              <a:t>н</a:t>
            </a:r>
            <a:r>
              <a:rPr lang="ru-RU" b="1" dirty="0" smtClean="0">
                <a:solidFill>
                  <a:schemeClr val="accent2">
                    <a:lumMod val="50000"/>
                  </a:schemeClr>
                </a:solidFill>
                <a:latin typeface="Comic Sans MS" pitchFamily="66" charset="0"/>
              </a:rPr>
              <a:t>ачинать </a:t>
            </a:r>
            <a:r>
              <a:rPr lang="ru-RU" b="1" dirty="0">
                <a:solidFill>
                  <a:schemeClr val="accent2">
                    <a:lumMod val="50000"/>
                  </a:schemeClr>
                </a:solidFill>
                <a:latin typeface="Comic Sans MS" pitchFamily="66" charset="0"/>
              </a:rPr>
              <a:t>упражнения с оборудованием от самых простых, постепенно переходить к более сложным, разнообразить движения</a:t>
            </a:r>
            <a:r>
              <a:rPr lang="ru-RU" b="1" dirty="0" smtClean="0">
                <a:solidFill>
                  <a:schemeClr val="accent2">
                    <a:lumMod val="50000"/>
                  </a:schemeClr>
                </a:solidFill>
                <a:latin typeface="Comic Sans MS" pitchFamily="66" charset="0"/>
              </a:rPr>
              <a:t>,</a:t>
            </a:r>
          </a:p>
          <a:p>
            <a:pPr marL="285750" indent="-285750">
              <a:buFont typeface="Wingdings" pitchFamily="2" charset="2"/>
              <a:buChar char="q"/>
            </a:pPr>
            <a:r>
              <a:rPr lang="ru-RU" b="1" dirty="0">
                <a:solidFill>
                  <a:schemeClr val="accent2">
                    <a:lumMod val="50000"/>
                  </a:schemeClr>
                </a:solidFill>
                <a:latin typeface="Comic Sans MS" pitchFamily="66" charset="0"/>
              </a:rPr>
              <a:t> </a:t>
            </a:r>
            <a:r>
              <a:rPr lang="ru-RU" b="1" dirty="0" smtClean="0">
                <a:solidFill>
                  <a:schemeClr val="accent2">
                    <a:lumMod val="50000"/>
                  </a:schemeClr>
                </a:solidFill>
                <a:latin typeface="Comic Sans MS" pitchFamily="66" charset="0"/>
              </a:rPr>
              <a:t>учитывать </a:t>
            </a:r>
            <a:r>
              <a:rPr lang="ru-RU" b="1" dirty="0">
                <a:solidFill>
                  <a:schemeClr val="accent2">
                    <a:lumMod val="50000"/>
                  </a:schemeClr>
                </a:solidFill>
                <a:latin typeface="Comic Sans MS" pitchFamily="66" charset="0"/>
              </a:rPr>
              <a:t>чередование упражнений так, чтобы нагрузка в движениях, идущих друг за другом, не приходилась на одни и те же группы мышц</a:t>
            </a:r>
            <a:r>
              <a:rPr lang="ru-RU" b="1" dirty="0" smtClean="0">
                <a:solidFill>
                  <a:schemeClr val="accent2">
                    <a:lumMod val="50000"/>
                  </a:schemeClr>
                </a:solidFill>
                <a:latin typeface="Comic Sans MS" pitchFamily="66" charset="0"/>
              </a:rPr>
              <a:t>,</a:t>
            </a:r>
          </a:p>
          <a:p>
            <a:pPr marL="285750" indent="-285750">
              <a:buFont typeface="Wingdings" pitchFamily="2" charset="2"/>
              <a:buChar char="q"/>
            </a:pPr>
            <a:r>
              <a:rPr lang="ru-RU" b="1" dirty="0">
                <a:solidFill>
                  <a:schemeClr val="accent2">
                    <a:lumMod val="50000"/>
                  </a:schemeClr>
                </a:solidFill>
                <a:latin typeface="Comic Sans MS" pitchFamily="66" charset="0"/>
              </a:rPr>
              <a:t> </a:t>
            </a:r>
            <a:r>
              <a:rPr lang="ru-RU" b="1" dirty="0" smtClean="0">
                <a:solidFill>
                  <a:schemeClr val="accent2">
                    <a:lumMod val="50000"/>
                  </a:schemeClr>
                </a:solidFill>
                <a:latin typeface="Comic Sans MS" pitchFamily="66" charset="0"/>
              </a:rPr>
              <a:t>использовать </a:t>
            </a:r>
            <a:r>
              <a:rPr lang="ru-RU" b="1" dirty="0">
                <a:solidFill>
                  <a:schemeClr val="accent2">
                    <a:lumMod val="50000"/>
                  </a:schemeClr>
                </a:solidFill>
                <a:latin typeface="Comic Sans MS" pitchFamily="66" charset="0"/>
              </a:rPr>
              <a:t>дыхательные упражнения на расслабление мышц</a:t>
            </a:r>
            <a:r>
              <a:rPr lang="ru-RU" b="1" dirty="0" smtClean="0">
                <a:solidFill>
                  <a:schemeClr val="accent2">
                    <a:lumMod val="50000"/>
                  </a:schemeClr>
                </a:solidFill>
                <a:latin typeface="Comic Sans MS" pitchFamily="66" charset="0"/>
              </a:rPr>
              <a:t>,</a:t>
            </a:r>
          </a:p>
          <a:p>
            <a:pPr marL="285750" indent="-285750">
              <a:buFont typeface="Wingdings" pitchFamily="2" charset="2"/>
              <a:buChar char="q"/>
            </a:pPr>
            <a:r>
              <a:rPr lang="ru-RU" b="1" dirty="0">
                <a:solidFill>
                  <a:schemeClr val="accent2">
                    <a:lumMod val="50000"/>
                  </a:schemeClr>
                </a:solidFill>
                <a:latin typeface="Comic Sans MS" pitchFamily="66" charset="0"/>
              </a:rPr>
              <a:t> </a:t>
            </a:r>
            <a:r>
              <a:rPr lang="ru-RU" b="1" dirty="0" smtClean="0">
                <a:solidFill>
                  <a:schemeClr val="accent2">
                    <a:lumMod val="50000"/>
                  </a:schemeClr>
                </a:solidFill>
                <a:latin typeface="Comic Sans MS" pitchFamily="66" charset="0"/>
              </a:rPr>
              <a:t>в </a:t>
            </a:r>
            <a:r>
              <a:rPr lang="ru-RU" b="1" dirty="0">
                <a:solidFill>
                  <a:schemeClr val="accent2">
                    <a:lumMod val="50000"/>
                  </a:schemeClr>
                </a:solidFill>
                <a:latin typeface="Comic Sans MS" pitchFamily="66" charset="0"/>
              </a:rPr>
              <a:t>процессе выполнения упражнений следить за состоянием самочувствия детей, не допускать перегрузок</a:t>
            </a:r>
            <a:r>
              <a:rPr lang="ru-RU" b="1" dirty="0" smtClean="0">
                <a:solidFill>
                  <a:schemeClr val="accent2">
                    <a:lumMod val="50000"/>
                  </a:schemeClr>
                </a:solidFill>
                <a:latin typeface="Comic Sans MS" pitchFamily="66" charset="0"/>
              </a:rPr>
              <a:t>,</a:t>
            </a:r>
          </a:p>
          <a:p>
            <a:pPr marL="285750" indent="-285750">
              <a:buFont typeface="Wingdings" pitchFamily="2" charset="2"/>
              <a:buChar char="q"/>
            </a:pPr>
            <a:r>
              <a:rPr lang="ru-RU" b="1" dirty="0">
                <a:solidFill>
                  <a:schemeClr val="accent2">
                    <a:lumMod val="50000"/>
                  </a:schemeClr>
                </a:solidFill>
                <a:latin typeface="Comic Sans MS" pitchFamily="66" charset="0"/>
              </a:rPr>
              <a:t> </a:t>
            </a:r>
            <a:r>
              <a:rPr lang="ru-RU" b="1" dirty="0" smtClean="0">
                <a:solidFill>
                  <a:schemeClr val="accent2">
                    <a:lumMod val="50000"/>
                  </a:schemeClr>
                </a:solidFill>
                <a:latin typeface="Comic Sans MS" pitchFamily="66" charset="0"/>
              </a:rPr>
              <a:t>учитывать </a:t>
            </a:r>
            <a:r>
              <a:rPr lang="ru-RU" b="1" dirty="0">
                <a:solidFill>
                  <a:schemeClr val="accent2">
                    <a:lumMod val="50000"/>
                  </a:schemeClr>
                </a:solidFill>
                <a:latin typeface="Comic Sans MS" pitchFamily="66" charset="0"/>
              </a:rPr>
              <a:t>индивидуальные потребности ребенка, связанные с его жизненной ситуацией и состоянием здоровья, в том числе с ограниченными возможностями здоровья.</a:t>
            </a:r>
          </a:p>
        </p:txBody>
      </p:sp>
    </p:spTree>
    <p:extLst>
      <p:ext uri="{BB962C8B-B14F-4D97-AF65-F5344CB8AC3E}">
        <p14:creationId xmlns:p14="http://schemas.microsoft.com/office/powerpoint/2010/main" val="2284474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https://hsem.susu.ru/wp-content/uploads/2017/05/59d732c2ee62015ef09e49a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4208" y="16113"/>
            <a:ext cx="2437457" cy="2437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18283" y="260648"/>
            <a:ext cx="7134037" cy="995144"/>
          </a:xfrm>
          <a:prstGeom prst="rect">
            <a:avLst/>
          </a:prstGeom>
        </p:spPr>
        <p:txBody>
          <a:bodyPr wrap="square">
            <a:spAutoFit/>
          </a:bodyPr>
          <a:lstStyle/>
          <a:p>
            <a:pPr algn="ctr">
              <a:spcAft>
                <a:spcPts val="750"/>
              </a:spcAft>
            </a:pPr>
            <a:r>
              <a:rPr lang="ru-RU" sz="2800" b="1" dirty="0" smtClean="0">
                <a:solidFill>
                  <a:srgbClr val="FFFF00"/>
                </a:solidFill>
                <a:latin typeface="Comic Sans MS" pitchFamily="66" charset="0"/>
                <a:ea typeface="Times New Roman"/>
              </a:rPr>
              <a:t>ИГРА </a:t>
            </a:r>
            <a:r>
              <a:rPr lang="ru-RU" sz="2800" b="1" dirty="0">
                <a:solidFill>
                  <a:srgbClr val="FFFF00"/>
                </a:solidFill>
                <a:latin typeface="Comic Sans MS" pitchFamily="66" charset="0"/>
                <a:ea typeface="Times New Roman"/>
              </a:rPr>
              <a:t>«</a:t>
            </a:r>
            <a:r>
              <a:rPr lang="ru-RU" sz="2800" b="1" dirty="0" smtClean="0">
                <a:solidFill>
                  <a:srgbClr val="FFFF00"/>
                </a:solidFill>
                <a:latin typeface="Comic Sans MS" pitchFamily="66" charset="0"/>
                <a:ea typeface="Times New Roman"/>
              </a:rPr>
              <a:t>БИЛЬБОКЕ»</a:t>
            </a:r>
          </a:p>
          <a:p>
            <a:pPr algn="ctr">
              <a:spcAft>
                <a:spcPts val="750"/>
              </a:spcAft>
            </a:pPr>
            <a:r>
              <a:rPr lang="ru-RU" sz="2400" b="1" dirty="0" smtClean="0">
                <a:solidFill>
                  <a:schemeClr val="accent2">
                    <a:lumMod val="50000"/>
                  </a:schemeClr>
                </a:solidFill>
                <a:latin typeface="Comic Sans MS" pitchFamily="66" charset="0"/>
                <a:ea typeface="Times New Roman"/>
              </a:rPr>
              <a:t>Подготовили: Семья </a:t>
            </a:r>
            <a:r>
              <a:rPr lang="ru-RU" sz="2400" b="1" dirty="0" err="1" smtClean="0">
                <a:solidFill>
                  <a:schemeClr val="accent2">
                    <a:lumMod val="50000"/>
                  </a:schemeClr>
                </a:solidFill>
                <a:latin typeface="Comic Sans MS" pitchFamily="66" charset="0"/>
                <a:ea typeface="Times New Roman"/>
              </a:rPr>
              <a:t>Уймановой</a:t>
            </a:r>
            <a:r>
              <a:rPr lang="ru-RU" sz="2400" b="1" dirty="0" smtClean="0">
                <a:solidFill>
                  <a:schemeClr val="accent2">
                    <a:lumMod val="50000"/>
                  </a:schemeClr>
                </a:solidFill>
                <a:latin typeface="Comic Sans MS" pitchFamily="66" charset="0"/>
                <a:ea typeface="Times New Roman"/>
              </a:rPr>
              <a:t> </a:t>
            </a:r>
            <a:r>
              <a:rPr lang="ru-RU" sz="2400" b="1" dirty="0" err="1" smtClean="0">
                <a:solidFill>
                  <a:schemeClr val="accent2">
                    <a:lumMod val="50000"/>
                  </a:schemeClr>
                </a:solidFill>
                <a:latin typeface="Comic Sans MS" pitchFamily="66" charset="0"/>
                <a:ea typeface="Times New Roman"/>
              </a:rPr>
              <a:t>Ульяны</a:t>
            </a:r>
            <a:r>
              <a:rPr lang="ru-RU" sz="2400" b="1" dirty="0" smtClean="0">
                <a:solidFill>
                  <a:schemeClr val="accent2">
                    <a:lumMod val="50000"/>
                  </a:schemeClr>
                </a:solidFill>
                <a:latin typeface="Comic Sans MS" pitchFamily="66" charset="0"/>
                <a:ea typeface="Times New Roman"/>
              </a:rPr>
              <a:t>.</a:t>
            </a:r>
            <a:endParaRPr lang="ru-RU" sz="2400" b="1" dirty="0">
              <a:solidFill>
                <a:schemeClr val="accent2">
                  <a:lumMod val="50000"/>
                </a:schemeClr>
              </a:solidFill>
              <a:effectLst/>
              <a:latin typeface="Comic Sans MS" pitchFamily="66" charset="0"/>
              <a:ea typeface="Times New Roman"/>
            </a:endParaRPr>
          </a:p>
        </p:txBody>
      </p:sp>
      <p:sp>
        <p:nvSpPr>
          <p:cNvPr id="3" name="Прямоугольник 2"/>
          <p:cNvSpPr/>
          <p:nvPr/>
        </p:nvSpPr>
        <p:spPr>
          <a:xfrm>
            <a:off x="318283" y="1206453"/>
            <a:ext cx="7704856" cy="5765681"/>
          </a:xfrm>
          <a:prstGeom prst="rect">
            <a:avLst/>
          </a:prstGeom>
        </p:spPr>
        <p:txBody>
          <a:bodyPr wrap="square">
            <a:spAutoFit/>
          </a:bodyPr>
          <a:lstStyle/>
          <a:p>
            <a:pPr marL="342900" lvl="0" indent="-342900">
              <a:spcAft>
                <a:spcPts val="750"/>
              </a:spcAft>
              <a:tabLst>
                <a:tab pos="457200" algn="l"/>
              </a:tabLst>
            </a:pPr>
            <a:r>
              <a:rPr lang="ru-RU" b="1" dirty="0">
                <a:solidFill>
                  <a:srgbClr val="C00000"/>
                </a:solidFill>
                <a:latin typeface="Comic Sans MS" pitchFamily="66" charset="0"/>
                <a:ea typeface="Times New Roman"/>
              </a:rPr>
              <a:t>Бильбоке</a:t>
            </a:r>
            <a:r>
              <a:rPr lang="ru-RU" b="1" dirty="0">
                <a:solidFill>
                  <a:schemeClr val="bg1"/>
                </a:solidFill>
                <a:latin typeface="Comic Sans MS" pitchFamily="66" charset="0"/>
                <a:ea typeface="Times New Roman"/>
              </a:rPr>
              <a:t>-это старинная игра, появившаяся во Франции в XIX веке, не утратившая своей привлекательности до сегодняшнего дня. </a:t>
            </a:r>
            <a:endParaRPr lang="ru-RU" b="1" dirty="0" smtClean="0">
              <a:solidFill>
                <a:schemeClr val="bg1"/>
              </a:solidFill>
              <a:latin typeface="Comic Sans MS" pitchFamily="66" charset="0"/>
              <a:ea typeface="Times New Roman"/>
            </a:endParaRPr>
          </a:p>
          <a:p>
            <a:pPr marL="342900" lvl="0" indent="-342900">
              <a:spcAft>
                <a:spcPts val="750"/>
              </a:spcAft>
              <a:tabLst>
                <a:tab pos="457200" algn="l"/>
              </a:tabLst>
            </a:pPr>
            <a:r>
              <a:rPr lang="ru-RU" b="1" i="1" u="sng" dirty="0" smtClean="0">
                <a:solidFill>
                  <a:srgbClr val="C00000"/>
                </a:solidFill>
                <a:latin typeface="Comic Sans MS" pitchFamily="66" charset="0"/>
                <a:ea typeface="Times New Roman"/>
              </a:rPr>
              <a:t>Правила </a:t>
            </a:r>
            <a:r>
              <a:rPr lang="ru-RU" b="1" i="1" u="sng" dirty="0">
                <a:solidFill>
                  <a:srgbClr val="C00000"/>
                </a:solidFill>
                <a:latin typeface="Comic Sans MS" pitchFamily="66" charset="0"/>
                <a:ea typeface="Times New Roman"/>
              </a:rPr>
              <a:t>игры</a:t>
            </a:r>
            <a:r>
              <a:rPr lang="ru-RU" b="1" i="1" u="sng" dirty="0">
                <a:solidFill>
                  <a:schemeClr val="bg1"/>
                </a:solidFill>
                <a:latin typeface="Comic Sans MS" pitchFamily="66" charset="0"/>
                <a:ea typeface="Times New Roman"/>
              </a:rPr>
              <a:t>:</a:t>
            </a:r>
            <a:r>
              <a:rPr lang="ru-RU" b="1" dirty="0">
                <a:solidFill>
                  <a:schemeClr val="bg1"/>
                </a:solidFill>
                <a:latin typeface="Comic Sans MS" pitchFamily="66" charset="0"/>
                <a:ea typeface="Times New Roman"/>
              </a:rPr>
              <a:t> держа игрушку за основание надо подбрасывать и ловить шарик в углубление чаши. Победит тот, кто наберёт большее количество попаданий за определённое время.</a:t>
            </a:r>
          </a:p>
          <a:p>
            <a:pPr>
              <a:spcAft>
                <a:spcPts val="750"/>
              </a:spcAft>
            </a:pPr>
            <a:r>
              <a:rPr lang="ru-RU" b="1" i="1" u="sng" dirty="0">
                <a:solidFill>
                  <a:srgbClr val="C00000"/>
                </a:solidFill>
                <a:latin typeface="Comic Sans MS" pitchFamily="66" charset="0"/>
                <a:ea typeface="Times New Roman"/>
              </a:rPr>
              <a:t>Ещё один вариант</a:t>
            </a:r>
            <a:r>
              <a:rPr lang="ru-RU" b="1" dirty="0">
                <a:solidFill>
                  <a:srgbClr val="C00000"/>
                </a:solidFill>
                <a:latin typeface="Comic Sans MS" pitchFamily="66" charset="0"/>
                <a:ea typeface="Times New Roman"/>
              </a:rPr>
              <a:t>:</a:t>
            </a:r>
            <a:r>
              <a:rPr lang="ru-RU" b="1" dirty="0">
                <a:solidFill>
                  <a:srgbClr val="333333"/>
                </a:solidFill>
                <a:latin typeface="Comic Sans MS" pitchFamily="66" charset="0"/>
                <a:ea typeface="Times New Roman"/>
              </a:rPr>
              <a:t> </a:t>
            </a:r>
            <a:r>
              <a:rPr lang="ru-RU" b="1" dirty="0">
                <a:solidFill>
                  <a:schemeClr val="bg1"/>
                </a:solidFill>
                <a:latin typeface="Comic Sans MS" pitchFamily="66" charset="0"/>
                <a:ea typeface="Times New Roman"/>
              </a:rPr>
              <a:t>играют несколько человек. Надо подбросить шарик вверх и поймать его в стаканчик или на штырёк. За это начисляется одно очко. Надо ловить шарик по очереди до промаха. Промахнувшийся передает бильбоке следующему за ним игроку. Победителем становится тот, кто первым наберет условленное количество очков</a:t>
            </a:r>
            <a:r>
              <a:rPr lang="ru-RU" b="1" dirty="0" smtClean="0">
                <a:solidFill>
                  <a:schemeClr val="bg1"/>
                </a:solidFill>
                <a:latin typeface="Comic Sans MS" pitchFamily="66" charset="0"/>
                <a:ea typeface="Times New Roman"/>
              </a:rPr>
              <a:t>.</a:t>
            </a:r>
            <a:r>
              <a:rPr lang="ru-RU" dirty="0">
                <a:solidFill>
                  <a:schemeClr val="bg1"/>
                </a:solidFill>
                <a:latin typeface="Times New Roman"/>
                <a:ea typeface="Times New Roman"/>
              </a:rPr>
              <a:t> </a:t>
            </a:r>
            <a:endParaRPr lang="ru-RU" dirty="0" smtClean="0">
              <a:solidFill>
                <a:schemeClr val="bg1"/>
              </a:solidFill>
              <a:latin typeface="Times New Roman"/>
              <a:ea typeface="Times New Roman"/>
            </a:endParaRPr>
          </a:p>
          <a:p>
            <a:pPr>
              <a:spcAft>
                <a:spcPts val="750"/>
              </a:spcAft>
            </a:pPr>
            <a:r>
              <a:rPr lang="ru-RU" b="1" dirty="0" smtClean="0">
                <a:solidFill>
                  <a:srgbClr val="C00000"/>
                </a:solidFill>
                <a:latin typeface="Comic Sans MS" pitchFamily="66" charset="0"/>
                <a:ea typeface="Times New Roman"/>
              </a:rPr>
              <a:t>Бильбоке </a:t>
            </a:r>
            <a:r>
              <a:rPr lang="ru-RU" b="1" dirty="0">
                <a:solidFill>
                  <a:srgbClr val="C00000"/>
                </a:solidFill>
                <a:latin typeface="Comic Sans MS" pitchFamily="66" charset="0"/>
                <a:ea typeface="Times New Roman"/>
              </a:rPr>
              <a:t>способствует </a:t>
            </a:r>
            <a:r>
              <a:rPr lang="ru-RU" b="1" dirty="0">
                <a:solidFill>
                  <a:schemeClr val="bg1"/>
                </a:solidFill>
                <a:latin typeface="Comic Sans MS" pitchFamily="66" charset="0"/>
                <a:ea typeface="Times New Roman"/>
              </a:rPr>
              <a:t>выработке таких двигательных качеств, как ловкость, быстрота реакции, и помогает ориентировке в пространстве, развивает согласованность действий, тренирует вестибулярный аппарат, оказывает влияние на формирование нравственно-волевых качеств (выдержки, настойчивости).</a:t>
            </a:r>
          </a:p>
          <a:p>
            <a:pPr>
              <a:spcAft>
                <a:spcPts val="750"/>
              </a:spcAft>
            </a:pPr>
            <a:endParaRPr lang="ru-RU" b="1" dirty="0">
              <a:effectLst/>
              <a:latin typeface="Comic Sans MS" pitchFamily="66" charset="0"/>
              <a:ea typeface="Times New Roman"/>
            </a:endParaRPr>
          </a:p>
        </p:txBody>
      </p:sp>
    </p:spTree>
    <p:extLst>
      <p:ext uri="{BB962C8B-B14F-4D97-AF65-F5344CB8AC3E}">
        <p14:creationId xmlns:p14="http://schemas.microsoft.com/office/powerpoint/2010/main" val="1507629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https://hsem.susu.ru/wp-content/uploads/2017/05/59d732c2ee62015ef09e49a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4822" cy="688341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4207" y="3068960"/>
            <a:ext cx="2437457" cy="2437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467544" y="260648"/>
            <a:ext cx="6534472" cy="5858014"/>
          </a:xfrm>
          <a:prstGeom prst="rect">
            <a:avLst/>
          </a:prstGeom>
        </p:spPr>
        <p:txBody>
          <a:bodyPr wrap="square">
            <a:spAutoFit/>
          </a:bodyPr>
          <a:lstStyle/>
          <a:p>
            <a:pPr algn="ctr">
              <a:spcAft>
                <a:spcPts val="750"/>
              </a:spcAft>
            </a:pPr>
            <a:r>
              <a:rPr lang="ru-RU" sz="2400" b="1" dirty="0" smtClean="0">
                <a:solidFill>
                  <a:srgbClr val="FF0000"/>
                </a:solidFill>
                <a:latin typeface="Comic Sans MS" pitchFamily="66" charset="0"/>
                <a:ea typeface="Times New Roman"/>
              </a:rPr>
              <a:t>Изготовление:</a:t>
            </a:r>
          </a:p>
          <a:p>
            <a:pPr>
              <a:spcAft>
                <a:spcPts val="750"/>
              </a:spcAft>
            </a:pPr>
            <a:r>
              <a:rPr lang="ru-RU" b="1" u="sng" dirty="0" smtClean="0">
                <a:solidFill>
                  <a:srgbClr val="FF0000"/>
                </a:solidFill>
                <a:latin typeface="Comic Sans MS" pitchFamily="66" charset="0"/>
                <a:ea typeface="Times New Roman"/>
              </a:rPr>
              <a:t>1 </a:t>
            </a:r>
            <a:r>
              <a:rPr lang="ru-RU" b="1" u="sng" dirty="0">
                <a:solidFill>
                  <a:srgbClr val="FF0000"/>
                </a:solidFill>
                <a:latin typeface="Comic Sans MS" pitchFamily="66" charset="0"/>
                <a:ea typeface="Times New Roman"/>
              </a:rPr>
              <a:t>этап</a:t>
            </a:r>
            <a:r>
              <a:rPr lang="ru-RU" b="1" dirty="0">
                <a:solidFill>
                  <a:srgbClr val="333333"/>
                </a:solidFill>
                <a:latin typeface="Comic Sans MS" pitchFamily="66" charset="0"/>
                <a:ea typeface="Times New Roman"/>
              </a:rPr>
              <a:t>. </a:t>
            </a:r>
            <a:r>
              <a:rPr lang="ru-RU" b="1" dirty="0">
                <a:solidFill>
                  <a:schemeClr val="bg1"/>
                </a:solidFill>
                <a:latin typeface="Comic Sans MS" pitchFamily="66" charset="0"/>
                <a:ea typeface="Times New Roman"/>
              </a:rPr>
              <a:t>Для начала нам понадобится пластиковая бутылка 1,5 – 2-литровая. Если желаете усложнить задачу детям, можно взять бутылку меньшего размера. Отрезаем горлышко на желаемую глубину. Края бутылки можно оклеить лентой, чтоб они не поранили ребенка, и тем самым украсить нашу чашу.</a:t>
            </a:r>
          </a:p>
          <a:p>
            <a:pPr>
              <a:spcAft>
                <a:spcPts val="750"/>
              </a:spcAft>
            </a:pPr>
            <a:r>
              <a:rPr lang="ru-RU" b="1" u="sng" dirty="0">
                <a:solidFill>
                  <a:srgbClr val="FF0000"/>
                </a:solidFill>
                <a:latin typeface="Comic Sans MS" pitchFamily="66" charset="0"/>
                <a:ea typeface="Times New Roman"/>
              </a:rPr>
              <a:t>2 этап. </a:t>
            </a:r>
            <a:r>
              <a:rPr lang="ru-RU" b="1" dirty="0">
                <a:solidFill>
                  <a:schemeClr val="bg1"/>
                </a:solidFill>
                <a:latin typeface="Comic Sans MS" pitchFamily="66" charset="0"/>
                <a:ea typeface="Times New Roman"/>
              </a:rPr>
              <a:t>Нашу чашу можно украсить так, как Вам позволит фантазия и творческие замыслы. Можно воспользоваться красками, </a:t>
            </a:r>
            <a:r>
              <a:rPr lang="ru-RU" b="1" dirty="0" err="1">
                <a:solidFill>
                  <a:schemeClr val="bg1"/>
                </a:solidFill>
                <a:latin typeface="Comic Sans MS" pitchFamily="66" charset="0"/>
                <a:ea typeface="Times New Roman"/>
              </a:rPr>
              <a:t>фоамираном</a:t>
            </a:r>
            <a:r>
              <a:rPr lang="ru-RU" b="1" dirty="0">
                <a:solidFill>
                  <a:schemeClr val="bg1"/>
                </a:solidFill>
                <a:latin typeface="Comic Sans MS" pitchFamily="66" charset="0"/>
                <a:ea typeface="Times New Roman"/>
              </a:rPr>
              <a:t> (разноцветная пористая, вспененная резина), лентами, детскими наклейками.</a:t>
            </a:r>
          </a:p>
          <a:p>
            <a:pPr>
              <a:spcAft>
                <a:spcPts val="750"/>
              </a:spcAft>
            </a:pPr>
            <a:r>
              <a:rPr lang="ru-RU" b="1" u="sng" dirty="0">
                <a:solidFill>
                  <a:srgbClr val="FF0000"/>
                </a:solidFill>
                <a:latin typeface="Comic Sans MS" pitchFamily="66" charset="0"/>
                <a:ea typeface="Times New Roman"/>
              </a:rPr>
              <a:t>3 этап</a:t>
            </a:r>
            <a:r>
              <a:rPr lang="ru-RU" b="1" dirty="0">
                <a:solidFill>
                  <a:srgbClr val="333333"/>
                </a:solidFill>
                <a:latin typeface="Comic Sans MS" pitchFamily="66" charset="0"/>
                <a:ea typeface="Times New Roman"/>
              </a:rPr>
              <a:t>. </a:t>
            </a:r>
            <a:r>
              <a:rPr lang="ru-RU" b="1" dirty="0">
                <a:solidFill>
                  <a:schemeClr val="bg1"/>
                </a:solidFill>
                <a:latin typeface="Comic Sans MS" pitchFamily="66" charset="0"/>
                <a:ea typeface="Times New Roman"/>
              </a:rPr>
              <a:t>Проделываем отверстие в крышке и коробочке от киндер-сюрприза шилом.</a:t>
            </a:r>
          </a:p>
          <a:p>
            <a:pPr>
              <a:spcAft>
                <a:spcPts val="750"/>
              </a:spcAft>
            </a:pPr>
            <a:r>
              <a:rPr lang="ru-RU" b="1" u="sng" dirty="0">
                <a:solidFill>
                  <a:srgbClr val="FF0000"/>
                </a:solidFill>
                <a:latin typeface="Comic Sans MS" pitchFamily="66" charset="0"/>
                <a:ea typeface="Times New Roman"/>
              </a:rPr>
              <a:t>4 этап</a:t>
            </a:r>
            <a:r>
              <a:rPr lang="ru-RU" b="1" dirty="0">
                <a:solidFill>
                  <a:srgbClr val="333333"/>
                </a:solidFill>
                <a:latin typeface="Comic Sans MS" pitchFamily="66" charset="0"/>
                <a:ea typeface="Times New Roman"/>
              </a:rPr>
              <a:t>. </a:t>
            </a:r>
            <a:r>
              <a:rPr lang="ru-RU" b="1" dirty="0">
                <a:solidFill>
                  <a:schemeClr val="bg1"/>
                </a:solidFill>
                <a:latin typeface="Comic Sans MS" pitchFamily="66" charset="0"/>
                <a:ea typeface="Times New Roman"/>
              </a:rPr>
              <a:t>Проденем шнурок в отверстие и завяжем узелок. Второй конец шнурка можно аналогичным способом продеть в коробочку от киндер-сюрприза или же просто вложить конец шнурка внутрь корочки и закрыть ее.</a:t>
            </a:r>
            <a:endParaRPr lang="ru-RU" b="1" dirty="0">
              <a:solidFill>
                <a:schemeClr val="bg1"/>
              </a:solidFill>
              <a:effectLst/>
              <a:latin typeface="Comic Sans MS" pitchFamily="66" charset="0"/>
              <a:ea typeface="Times New Roman"/>
            </a:endParaRPr>
          </a:p>
        </p:txBody>
      </p:sp>
    </p:spTree>
    <p:extLst>
      <p:ext uri="{BB962C8B-B14F-4D97-AF65-F5344CB8AC3E}">
        <p14:creationId xmlns:p14="http://schemas.microsoft.com/office/powerpoint/2010/main" val="2590879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https://hsem.susu.ru/wp-content/uploads/2017/05/59d732c2ee62015ef09e49a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4822" cy="6883419"/>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7568" y="629112"/>
            <a:ext cx="4098138" cy="5464184"/>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52" y="620688"/>
            <a:ext cx="4104456" cy="5472608"/>
          </a:xfrm>
          <a:prstGeom prst="rect">
            <a:avLst/>
          </a:prstGeom>
        </p:spPr>
      </p:pic>
    </p:spTree>
    <p:extLst>
      <p:ext uri="{BB962C8B-B14F-4D97-AF65-F5344CB8AC3E}">
        <p14:creationId xmlns:p14="http://schemas.microsoft.com/office/powerpoint/2010/main" val="3188975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https://hsem.susu.ru/wp-content/uploads/2017/05/59d732c2ee62015ef09e49a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4822" cy="6883419"/>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402" y="436508"/>
            <a:ext cx="4137924" cy="5517232"/>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5202" y="436508"/>
            <a:ext cx="4026567" cy="5368756"/>
          </a:xfrm>
          <a:prstGeom prst="rect">
            <a:avLst/>
          </a:prstGeom>
        </p:spPr>
      </p:pic>
    </p:spTree>
    <p:extLst>
      <p:ext uri="{BB962C8B-B14F-4D97-AF65-F5344CB8AC3E}">
        <p14:creationId xmlns:p14="http://schemas.microsoft.com/office/powerpoint/2010/main" val="1762042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https://hsem.susu.ru/wp-content/uploads/2017/05/59d732c2ee62015ef09e49a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4822" cy="6883419"/>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716207"/>
            <a:ext cx="4155926" cy="5541235"/>
          </a:xfrm>
          <a:prstGeom prst="rect">
            <a:avLst/>
          </a:prstGeom>
        </p:spPr>
      </p:pic>
      <p:pic>
        <p:nvPicPr>
          <p:cNvPr id="3" name="Рисунок 2"/>
          <p:cNvPicPr>
            <a:picLocks noChangeAspect="1"/>
          </p:cNvPicPr>
          <p:nvPr/>
        </p:nvPicPr>
        <p:blipFill>
          <a:blip r:embed="rId4"/>
          <a:stretch>
            <a:fillRect/>
          </a:stretch>
        </p:blipFill>
        <p:spPr>
          <a:xfrm>
            <a:off x="4802982" y="778054"/>
            <a:ext cx="4112199" cy="5477382"/>
          </a:xfrm>
          <a:prstGeom prst="rect">
            <a:avLst/>
          </a:prstGeom>
        </p:spPr>
      </p:pic>
    </p:spTree>
    <p:extLst>
      <p:ext uri="{BB962C8B-B14F-4D97-AF65-F5344CB8AC3E}">
        <p14:creationId xmlns:p14="http://schemas.microsoft.com/office/powerpoint/2010/main" val="269280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https://hsem.susu.ru/wp-content/uploads/2017/05/59d732c2ee62015ef09e49a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0232" y="2973206"/>
            <a:ext cx="2437457" cy="2437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23528" y="1484784"/>
            <a:ext cx="7056784" cy="4500206"/>
          </a:xfrm>
          <a:prstGeom prst="rect">
            <a:avLst/>
          </a:prstGeom>
        </p:spPr>
        <p:txBody>
          <a:bodyPr wrap="square">
            <a:spAutoFit/>
          </a:bodyPr>
          <a:lstStyle/>
          <a:p>
            <a:r>
              <a:rPr lang="ru-RU" b="1" dirty="0">
                <a:solidFill>
                  <a:srgbClr val="000000"/>
                </a:solidFill>
                <a:latin typeface="Comic Sans MS" pitchFamily="66" charset="0"/>
              </a:rPr>
              <a:t>Мешочки для метания - важный </a:t>
            </a:r>
            <a:r>
              <a:rPr lang="ru-RU" b="1" dirty="0" smtClean="0">
                <a:solidFill>
                  <a:srgbClr val="000000"/>
                </a:solidFill>
                <a:latin typeface="Comic Sans MS" pitchFamily="66" charset="0"/>
              </a:rPr>
              <a:t>элемент </a:t>
            </a:r>
            <a:r>
              <a:rPr lang="ru-RU" b="1" dirty="0">
                <a:solidFill>
                  <a:srgbClr val="000000"/>
                </a:solidFill>
                <a:latin typeface="Comic Sans MS" pitchFamily="66" charset="0"/>
              </a:rPr>
              <a:t>подвижных </a:t>
            </a:r>
            <a:endParaRPr lang="ru-RU" b="1" dirty="0" smtClean="0">
              <a:solidFill>
                <a:srgbClr val="000000"/>
              </a:solidFill>
              <a:latin typeface="Comic Sans MS" pitchFamily="66" charset="0"/>
            </a:endParaRPr>
          </a:p>
          <a:p>
            <a:r>
              <a:rPr lang="ru-RU" b="1" dirty="0" smtClean="0">
                <a:solidFill>
                  <a:srgbClr val="000000"/>
                </a:solidFill>
                <a:latin typeface="Comic Sans MS" pitchFamily="66" charset="0"/>
              </a:rPr>
              <a:t>игр </a:t>
            </a:r>
            <a:r>
              <a:rPr lang="ru-RU" b="1" dirty="0">
                <a:solidFill>
                  <a:srgbClr val="000000"/>
                </a:solidFill>
                <a:latin typeface="Comic Sans MS" pitchFamily="66" charset="0"/>
              </a:rPr>
              <a:t>и некоторых </a:t>
            </a:r>
            <a:r>
              <a:rPr lang="ru-RU" b="1" dirty="0" smtClean="0">
                <a:solidFill>
                  <a:srgbClr val="000000"/>
                </a:solidFill>
                <a:latin typeface="Comic Sans MS" pitchFamily="66" charset="0"/>
              </a:rPr>
              <a:t>заданий.</a:t>
            </a:r>
          </a:p>
          <a:p>
            <a:pPr>
              <a:lnSpc>
                <a:spcPct val="115000"/>
              </a:lnSpc>
              <a:spcAft>
                <a:spcPts val="1000"/>
              </a:spcAft>
            </a:pPr>
            <a:r>
              <a:rPr lang="ru-RU" b="1" u="sng" dirty="0">
                <a:solidFill>
                  <a:srgbClr val="C00000"/>
                </a:solidFill>
                <a:latin typeface="Comic Sans MS" pitchFamily="66" charset="0"/>
                <a:ea typeface="Calibri"/>
                <a:cs typeface="Times New Roman"/>
              </a:rPr>
              <a:t>Материал:</a:t>
            </a:r>
            <a:r>
              <a:rPr lang="ru-RU" b="1" dirty="0">
                <a:solidFill>
                  <a:srgbClr val="000000"/>
                </a:solidFill>
                <a:latin typeface="Comic Sans MS" pitchFamily="66" charset="0"/>
                <a:ea typeface="Calibri"/>
                <a:cs typeface="Times New Roman"/>
              </a:rPr>
              <a:t> плотная ткань, наполнитель – песок (горох или другой материал)</a:t>
            </a:r>
            <a:br>
              <a:rPr lang="ru-RU" b="1" dirty="0">
                <a:solidFill>
                  <a:srgbClr val="000000"/>
                </a:solidFill>
                <a:latin typeface="Comic Sans MS" pitchFamily="66" charset="0"/>
                <a:ea typeface="Calibri"/>
                <a:cs typeface="Times New Roman"/>
              </a:rPr>
            </a:br>
            <a:r>
              <a:rPr lang="ru-RU" b="1" u="sng" dirty="0" smtClean="0">
                <a:solidFill>
                  <a:srgbClr val="C00000"/>
                </a:solidFill>
                <a:latin typeface="Comic Sans MS" pitchFamily="66" charset="0"/>
              </a:rPr>
              <a:t>Изготовление:</a:t>
            </a:r>
            <a:endParaRPr lang="ru-RU" b="1" u="sng" dirty="0">
              <a:solidFill>
                <a:srgbClr val="C00000"/>
              </a:solidFill>
              <a:latin typeface="Comic Sans MS" pitchFamily="66" charset="0"/>
            </a:endParaRPr>
          </a:p>
          <a:p>
            <a:r>
              <a:rPr lang="ru-RU" b="1" dirty="0" smtClean="0">
                <a:solidFill>
                  <a:srgbClr val="000000"/>
                </a:solidFill>
                <a:latin typeface="Comic Sans MS" pitchFamily="66" charset="0"/>
              </a:rPr>
              <a:t>1 этап. С </a:t>
            </a:r>
            <a:r>
              <a:rPr lang="ru-RU" b="1" dirty="0">
                <a:solidFill>
                  <a:srgbClr val="000000"/>
                </a:solidFill>
                <a:latin typeface="Comic Sans MS" pitchFamily="66" charset="0"/>
              </a:rPr>
              <a:t>самого начала нужно сделать выкройку из ткани. Размер мешочка ни на что не влияет</a:t>
            </a:r>
            <a:r>
              <a:rPr lang="ru-RU" b="1" dirty="0" smtClean="0">
                <a:solidFill>
                  <a:srgbClr val="000000"/>
                </a:solidFill>
                <a:latin typeface="Comic Sans MS" pitchFamily="66" charset="0"/>
              </a:rPr>
              <a:t>.</a:t>
            </a:r>
          </a:p>
          <a:p>
            <a:r>
              <a:rPr lang="ru-RU" b="1" dirty="0" smtClean="0">
                <a:solidFill>
                  <a:srgbClr val="000000"/>
                </a:solidFill>
                <a:latin typeface="Comic Sans MS" pitchFamily="66" charset="0"/>
              </a:rPr>
              <a:t>2 этап. Сшиваем </a:t>
            </a:r>
            <a:r>
              <a:rPr lang="ru-RU" b="1" dirty="0">
                <a:solidFill>
                  <a:srgbClr val="000000"/>
                </a:solidFill>
                <a:latin typeface="Comic Sans MS" pitchFamily="66" charset="0"/>
              </a:rPr>
              <a:t>стороны и </a:t>
            </a:r>
            <a:r>
              <a:rPr lang="ru-RU" b="1" dirty="0" smtClean="0">
                <a:solidFill>
                  <a:srgbClr val="000000"/>
                </a:solidFill>
                <a:latin typeface="Comic Sans MS" pitchFamily="66" charset="0"/>
              </a:rPr>
              <a:t>засыпаем </a:t>
            </a:r>
            <a:r>
              <a:rPr lang="ru-RU" b="1" dirty="0">
                <a:solidFill>
                  <a:srgbClr val="000000"/>
                </a:solidFill>
                <a:latin typeface="Comic Sans MS" pitchFamily="66" charset="0"/>
              </a:rPr>
              <a:t>внутрь песочек. </a:t>
            </a:r>
            <a:endParaRPr lang="ru-RU" b="1" dirty="0" smtClean="0">
              <a:solidFill>
                <a:srgbClr val="000000"/>
              </a:solidFill>
              <a:latin typeface="Comic Sans MS" pitchFamily="66" charset="0"/>
            </a:endParaRPr>
          </a:p>
          <a:p>
            <a:endParaRPr lang="ru-RU" b="1" dirty="0" smtClean="0">
              <a:solidFill>
                <a:srgbClr val="000000"/>
              </a:solidFill>
              <a:latin typeface="Comic Sans MS" pitchFamily="66" charset="0"/>
            </a:endParaRPr>
          </a:p>
          <a:p>
            <a:r>
              <a:rPr lang="ru-RU" b="1" u="sng" dirty="0">
                <a:solidFill>
                  <a:srgbClr val="C00000"/>
                </a:solidFill>
                <a:latin typeface="Comic Sans MS" pitchFamily="66" charset="0"/>
                <a:ea typeface="Calibri"/>
                <a:cs typeface="Times New Roman"/>
              </a:rPr>
              <a:t>Используютс</a:t>
            </a:r>
            <a:r>
              <a:rPr lang="ru-RU" b="1" dirty="0">
                <a:solidFill>
                  <a:srgbClr val="C00000"/>
                </a:solidFill>
                <a:latin typeface="Comic Sans MS" pitchFamily="66" charset="0"/>
                <a:ea typeface="Calibri"/>
                <a:cs typeface="Times New Roman"/>
              </a:rPr>
              <a:t>я</a:t>
            </a:r>
            <a:r>
              <a:rPr lang="ru-RU" b="1" dirty="0">
                <a:solidFill>
                  <a:srgbClr val="000000"/>
                </a:solidFill>
                <a:latin typeface="Comic Sans MS" pitchFamily="66" charset="0"/>
                <a:ea typeface="Calibri"/>
                <a:cs typeface="Times New Roman"/>
              </a:rPr>
              <a:t> для развития силы рук, для занятий ОРУ, ОВД, для метания и подвижных игр, а также для развития мелкой моторики и равновесия.</a:t>
            </a:r>
            <a:endParaRPr lang="ru-RU" sz="2000" b="1" dirty="0">
              <a:latin typeface="Comic Sans MS" pitchFamily="66" charset="0"/>
              <a:ea typeface="Calibri"/>
              <a:cs typeface="Times New Roman"/>
            </a:endParaRPr>
          </a:p>
          <a:p>
            <a:r>
              <a:rPr lang="ru-RU" b="1" dirty="0" smtClean="0">
                <a:solidFill>
                  <a:srgbClr val="000000"/>
                </a:solidFill>
                <a:latin typeface="Comic Sans MS" pitchFamily="66" charset="0"/>
              </a:rPr>
              <a:t>Также </a:t>
            </a:r>
            <a:r>
              <a:rPr lang="ru-RU" b="1" dirty="0">
                <a:solidFill>
                  <a:srgbClr val="000000"/>
                </a:solidFill>
                <a:latin typeface="Comic Sans MS" pitchFamily="66" charset="0"/>
              </a:rPr>
              <a:t>мешочки используются для улучшения осанки. Во время занятий их кладут на голову. У кого они сползают, тот держит спину неровно. </a:t>
            </a:r>
            <a:endParaRPr lang="ru-RU" b="1" dirty="0">
              <a:latin typeface="Comic Sans MS" pitchFamily="66" charset="0"/>
            </a:endParaRPr>
          </a:p>
        </p:txBody>
      </p:sp>
      <p:sp>
        <p:nvSpPr>
          <p:cNvPr id="3" name="TextBox 2"/>
          <p:cNvSpPr txBox="1"/>
          <p:nvPr/>
        </p:nvSpPr>
        <p:spPr>
          <a:xfrm>
            <a:off x="261998" y="41522"/>
            <a:ext cx="7550362" cy="1323439"/>
          </a:xfrm>
          <a:prstGeom prst="rect">
            <a:avLst/>
          </a:prstGeom>
          <a:noFill/>
        </p:spPr>
        <p:txBody>
          <a:bodyPr wrap="square" rtlCol="0">
            <a:spAutoFit/>
          </a:bodyPr>
          <a:lstStyle/>
          <a:p>
            <a:r>
              <a:rPr lang="ru-RU" sz="2800" b="1" dirty="0" smtClean="0">
                <a:solidFill>
                  <a:srgbClr val="FFFF00"/>
                </a:solidFill>
                <a:latin typeface="Comic Sans MS" pitchFamily="66" charset="0"/>
              </a:rPr>
              <a:t>          </a:t>
            </a:r>
          </a:p>
          <a:p>
            <a:pPr algn="ctr"/>
            <a:r>
              <a:rPr lang="ru-RU" sz="2800" b="1" dirty="0">
                <a:solidFill>
                  <a:srgbClr val="FFFF00"/>
                </a:solidFill>
                <a:latin typeface="Comic Sans MS" pitchFamily="66" charset="0"/>
              </a:rPr>
              <a:t> </a:t>
            </a:r>
            <a:r>
              <a:rPr lang="ru-RU" sz="2800" b="1" dirty="0" smtClean="0">
                <a:solidFill>
                  <a:srgbClr val="FFFF00"/>
                </a:solidFill>
                <a:latin typeface="Comic Sans MS" pitchFamily="66" charset="0"/>
              </a:rPr>
              <a:t>         «ВЕСЁЛЫЕ МЕШОЧКИ»</a:t>
            </a:r>
          </a:p>
          <a:p>
            <a:pPr algn="ctr"/>
            <a:r>
              <a:rPr lang="ru-RU" sz="2400" b="1" dirty="0" smtClean="0">
                <a:solidFill>
                  <a:schemeClr val="accent2">
                    <a:lumMod val="50000"/>
                  </a:schemeClr>
                </a:solidFill>
                <a:latin typeface="Comic Sans MS" pitchFamily="66" charset="0"/>
              </a:rPr>
              <a:t>Подготовила семья </a:t>
            </a:r>
            <a:r>
              <a:rPr lang="ru-RU" sz="2400" b="1" dirty="0" err="1" smtClean="0">
                <a:solidFill>
                  <a:schemeClr val="accent2">
                    <a:lumMod val="50000"/>
                  </a:schemeClr>
                </a:solidFill>
                <a:latin typeface="Comic Sans MS" pitchFamily="66" charset="0"/>
              </a:rPr>
              <a:t>Сибиряковой</a:t>
            </a:r>
            <a:r>
              <a:rPr lang="ru-RU" sz="2400" b="1" dirty="0" smtClean="0">
                <a:solidFill>
                  <a:schemeClr val="accent2">
                    <a:lumMod val="50000"/>
                  </a:schemeClr>
                </a:solidFill>
                <a:latin typeface="Comic Sans MS" pitchFamily="66" charset="0"/>
              </a:rPr>
              <a:t> Яны</a:t>
            </a:r>
            <a:endParaRPr lang="ru-RU" sz="2400" b="1" dirty="0">
              <a:solidFill>
                <a:schemeClr val="accent2">
                  <a:lumMod val="50000"/>
                </a:schemeClr>
              </a:solidFill>
              <a:latin typeface="Comic Sans MS" pitchFamily="66" charset="0"/>
            </a:endParaRPr>
          </a:p>
        </p:txBody>
      </p:sp>
    </p:spTree>
    <p:extLst>
      <p:ext uri="{BB962C8B-B14F-4D97-AF65-F5344CB8AC3E}">
        <p14:creationId xmlns:p14="http://schemas.microsoft.com/office/powerpoint/2010/main" val="328074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https://hsem.susu.ru/wp-content/uploads/2017/05/59d732c2ee62015ef09e49a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627" y="741424"/>
            <a:ext cx="4212468" cy="5616624"/>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9721" y="620689"/>
            <a:ext cx="4320481" cy="5760640"/>
          </a:xfrm>
          <a:prstGeom prst="rect">
            <a:avLst/>
          </a:prstGeom>
        </p:spPr>
      </p:pic>
    </p:spTree>
    <p:extLst>
      <p:ext uri="{BB962C8B-B14F-4D97-AF65-F5344CB8AC3E}">
        <p14:creationId xmlns:p14="http://schemas.microsoft.com/office/powerpoint/2010/main" val="3484294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9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39552" y="19331"/>
            <a:ext cx="8252580" cy="400110"/>
          </a:xfrm>
          <a:prstGeom prst="rect">
            <a:avLst/>
          </a:prstGeom>
          <a:noFill/>
        </p:spPr>
        <p:txBody>
          <a:bodyPr wrap="none" rtlCol="0">
            <a:spAutoFit/>
          </a:bodyPr>
          <a:lstStyle/>
          <a:p>
            <a:r>
              <a:rPr lang="ru-RU" sz="2000" b="1" dirty="0" smtClean="0">
                <a:solidFill>
                  <a:schemeClr val="accent6">
                    <a:lumMod val="50000"/>
                  </a:schemeClr>
                </a:solidFill>
                <a:latin typeface="Comic Sans MS" pitchFamily="66" charset="0"/>
              </a:rPr>
              <a:t>МБДОУ «Детский сад комбинированного вида №6 «Ромашка»</a:t>
            </a:r>
            <a:endParaRPr lang="ru-RU" sz="2000" b="1" dirty="0">
              <a:solidFill>
                <a:schemeClr val="accent6">
                  <a:lumMod val="50000"/>
                </a:schemeClr>
              </a:solidFill>
              <a:latin typeface="Comic Sans MS" pitchFamily="66" charset="0"/>
            </a:endParaRPr>
          </a:p>
        </p:txBody>
      </p:sp>
      <p:sp>
        <p:nvSpPr>
          <p:cNvPr id="2" name="Прямоугольник 1"/>
          <p:cNvSpPr/>
          <p:nvPr/>
        </p:nvSpPr>
        <p:spPr>
          <a:xfrm>
            <a:off x="2286000" y="2967335"/>
            <a:ext cx="4572000" cy="369332"/>
          </a:xfrm>
          <a:prstGeom prst="rect">
            <a:avLst/>
          </a:prstGeom>
        </p:spPr>
        <p:txBody>
          <a:bodyPr>
            <a:spAutoFit/>
          </a:bodyPr>
          <a:lstStyle/>
          <a:p>
            <a:r>
              <a:rPr lang="ru-RU" dirty="0" smtClean="0">
                <a:solidFill>
                  <a:srgbClr val="333333"/>
                </a:solidFill>
                <a:ea typeface="Calibri"/>
                <a:cs typeface="Times New Roman"/>
              </a:rPr>
              <a:t>. </a:t>
            </a:r>
            <a:endParaRPr lang="ru-RU" dirty="0"/>
          </a:p>
        </p:txBody>
      </p:sp>
      <p:sp>
        <p:nvSpPr>
          <p:cNvPr id="4" name="Прямоугольник 3"/>
          <p:cNvSpPr/>
          <p:nvPr/>
        </p:nvSpPr>
        <p:spPr>
          <a:xfrm>
            <a:off x="755576" y="628234"/>
            <a:ext cx="7632848" cy="523220"/>
          </a:xfrm>
          <a:prstGeom prst="rect">
            <a:avLst/>
          </a:prstGeom>
        </p:spPr>
        <p:txBody>
          <a:bodyPr wrap="square">
            <a:spAutoFit/>
          </a:bodyPr>
          <a:lstStyle/>
          <a:p>
            <a:pPr algn="ctr"/>
            <a:r>
              <a:rPr lang="ru-RU" sz="2800" b="1" u="sng" dirty="0" smtClean="0">
                <a:latin typeface="Comic Sans MS" pitchFamily="66" charset="0"/>
                <a:ea typeface="Calibri"/>
              </a:rPr>
              <a:t> </a:t>
            </a:r>
            <a:endParaRPr lang="ru-RU" b="1" dirty="0">
              <a:solidFill>
                <a:srgbClr val="0070C0"/>
              </a:solidFill>
              <a:latin typeface="Comic Sans MS" pitchFamily="66" charset="0"/>
            </a:endParaRPr>
          </a:p>
        </p:txBody>
      </p:sp>
      <p:sp>
        <p:nvSpPr>
          <p:cNvPr id="5" name="Прямоугольник 4"/>
          <p:cNvSpPr/>
          <p:nvPr/>
        </p:nvSpPr>
        <p:spPr>
          <a:xfrm>
            <a:off x="1389478" y="1052736"/>
            <a:ext cx="6552728" cy="5150128"/>
          </a:xfrm>
          <a:prstGeom prst="rect">
            <a:avLst/>
          </a:prstGeom>
        </p:spPr>
        <p:txBody>
          <a:bodyPr wrap="square">
            <a:spAutoFit/>
          </a:bodyPr>
          <a:lstStyle/>
          <a:p>
            <a:pPr algn="ctr">
              <a:spcBef>
                <a:spcPts val="450"/>
              </a:spcBef>
              <a:spcAft>
                <a:spcPts val="450"/>
              </a:spcAft>
            </a:pPr>
            <a:r>
              <a:rPr lang="ru-RU" sz="2400" b="1" dirty="0">
                <a:solidFill>
                  <a:srgbClr val="C00000"/>
                </a:solidFill>
                <a:latin typeface="Comic Sans MS" panose="030F0702030302020204" pitchFamily="66" charset="0"/>
                <a:ea typeface="Times New Roman"/>
              </a:rPr>
              <a:t>В период карантинных ограничений возникла необходимость поиска новых форм взаимодействия </a:t>
            </a:r>
            <a:r>
              <a:rPr lang="ru-RU" sz="2400" b="1" dirty="0">
                <a:solidFill>
                  <a:srgbClr val="C00000"/>
                </a:solidFill>
                <a:latin typeface="Comic Sans MS" panose="030F0702030302020204" pitchFamily="66" charset="0"/>
                <a:ea typeface="Times New Roman"/>
                <a:cs typeface="Arial"/>
              </a:rPr>
              <a:t>с семьями воспитанников.</a:t>
            </a:r>
            <a:endParaRPr lang="ru-RU" sz="2400" b="1" dirty="0">
              <a:solidFill>
                <a:srgbClr val="C00000"/>
              </a:solidFill>
              <a:latin typeface="Comic Sans MS" panose="030F0702030302020204" pitchFamily="66" charset="0"/>
              <a:ea typeface="Times New Roman"/>
            </a:endParaRPr>
          </a:p>
          <a:p>
            <a:pPr algn="ctr">
              <a:spcBef>
                <a:spcPts val="450"/>
              </a:spcBef>
              <a:spcAft>
                <a:spcPts val="450"/>
              </a:spcAft>
            </a:pPr>
            <a:r>
              <a:rPr lang="ru-RU" sz="2400" b="1" dirty="0">
                <a:solidFill>
                  <a:srgbClr val="C00000"/>
                </a:solidFill>
                <a:latin typeface="Comic Sans MS" panose="030F0702030302020204" pitchFamily="66" charset="0"/>
                <a:ea typeface="Times New Roman"/>
              </a:rPr>
              <a:t>С этой целью был разработан и реализован  проект виртуальной творческой мастерской, что  позволило повысить  уровень педагогической компетентности родителей. </a:t>
            </a:r>
          </a:p>
          <a:p>
            <a:pPr algn="ctr">
              <a:spcBef>
                <a:spcPts val="450"/>
              </a:spcBef>
              <a:spcAft>
                <a:spcPts val="450"/>
              </a:spcAft>
            </a:pPr>
            <a:r>
              <a:rPr lang="ru-RU" sz="2400" b="1" dirty="0">
                <a:solidFill>
                  <a:srgbClr val="C00000"/>
                </a:solidFill>
                <a:latin typeface="Comic Sans MS" panose="030F0702030302020204" pitchFamily="66" charset="0"/>
                <a:ea typeface="Times New Roman"/>
              </a:rPr>
              <a:t>Родители выступают равноправными участниками образовательных отношений,  примеряют на себя роль педагога, наставника.</a:t>
            </a:r>
            <a:endParaRPr lang="ru-RU" sz="2400" b="1" dirty="0">
              <a:solidFill>
                <a:srgbClr val="C00000"/>
              </a:solidFill>
              <a:effectLst/>
              <a:latin typeface="Comic Sans MS" panose="030F0702030302020204" pitchFamily="66" charset="0"/>
              <a:ea typeface="Times New Roman"/>
            </a:endParaRPr>
          </a:p>
        </p:txBody>
      </p:sp>
    </p:spTree>
    <p:extLst>
      <p:ext uri="{BB962C8B-B14F-4D97-AF65-F5344CB8AC3E}">
        <p14:creationId xmlns:p14="http://schemas.microsoft.com/office/powerpoint/2010/main" val="451011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https://hsem.susu.ru/wp-content/uploads/2017/05/59d732c2ee62015ef09e49a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823401"/>
            <a:ext cx="6948264" cy="5211198"/>
          </a:xfrm>
          <a:prstGeom prst="rect">
            <a:avLst/>
          </a:prstGeom>
        </p:spPr>
      </p:pic>
    </p:spTree>
    <p:extLst>
      <p:ext uri="{BB962C8B-B14F-4D97-AF65-F5344CB8AC3E}">
        <p14:creationId xmlns:p14="http://schemas.microsoft.com/office/powerpoint/2010/main" val="4194430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https://hsem.susu.ru/wp-content/uploads/2017/05/59d732c2ee62015ef09e49a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4822" cy="6883419"/>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147" y="815107"/>
            <a:ext cx="3939902" cy="5253203"/>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6092" y="815106"/>
            <a:ext cx="3939902" cy="5253203"/>
          </a:xfrm>
          <a:prstGeom prst="rect">
            <a:avLst/>
          </a:prstGeom>
        </p:spPr>
      </p:pic>
    </p:spTree>
    <p:extLst>
      <p:ext uri="{BB962C8B-B14F-4D97-AF65-F5344CB8AC3E}">
        <p14:creationId xmlns:p14="http://schemas.microsoft.com/office/powerpoint/2010/main" val="5910632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https://hsem.susu.ru/wp-content/uploads/2017/05/59d732c2ee62015ef09e49a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4208" y="16113"/>
            <a:ext cx="2437457" cy="2437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07504" y="219178"/>
            <a:ext cx="7704856" cy="6986528"/>
          </a:xfrm>
          <a:prstGeom prst="rect">
            <a:avLst/>
          </a:prstGeom>
        </p:spPr>
        <p:txBody>
          <a:bodyPr wrap="square">
            <a:spAutoFit/>
          </a:bodyPr>
          <a:lstStyle/>
          <a:p>
            <a:pPr algn="ctr"/>
            <a:r>
              <a:rPr lang="ru-RU" sz="3200" b="1" dirty="0">
                <a:solidFill>
                  <a:srgbClr val="FFFF00"/>
                </a:solidFill>
                <a:latin typeface="Comic Sans MS" pitchFamily="66" charset="0"/>
              </a:rPr>
              <a:t>«</a:t>
            </a:r>
            <a:r>
              <a:rPr lang="ru-RU" sz="3200" b="1" dirty="0" smtClean="0">
                <a:solidFill>
                  <a:srgbClr val="FFFF00"/>
                </a:solidFill>
                <a:latin typeface="Comic Sans MS" pitchFamily="66" charset="0"/>
              </a:rPr>
              <a:t>ГАНТЕЛИ»</a:t>
            </a:r>
          </a:p>
          <a:p>
            <a:pPr algn="ctr"/>
            <a:r>
              <a:rPr lang="ru-RU" sz="2400" b="1" dirty="0">
                <a:solidFill>
                  <a:schemeClr val="accent2">
                    <a:lumMod val="50000"/>
                  </a:schemeClr>
                </a:solidFill>
                <a:latin typeface="Comic Sans MS" pitchFamily="66" charset="0"/>
              </a:rPr>
              <a:t>Подготовила </a:t>
            </a:r>
            <a:r>
              <a:rPr lang="ru-RU" sz="2400" b="1" dirty="0" smtClean="0">
                <a:solidFill>
                  <a:schemeClr val="accent2">
                    <a:lumMod val="50000"/>
                  </a:schemeClr>
                </a:solidFill>
                <a:latin typeface="Comic Sans MS" pitchFamily="66" charset="0"/>
              </a:rPr>
              <a:t>семья </a:t>
            </a:r>
            <a:r>
              <a:rPr lang="ru-RU" sz="2400" b="1" dirty="0" err="1" smtClean="0">
                <a:solidFill>
                  <a:schemeClr val="accent2">
                    <a:lumMod val="50000"/>
                  </a:schemeClr>
                </a:solidFill>
                <a:latin typeface="Comic Sans MS" pitchFamily="66" charset="0"/>
              </a:rPr>
              <a:t>Олешкевич</a:t>
            </a:r>
            <a:r>
              <a:rPr lang="ru-RU" sz="2400" b="1" dirty="0" smtClean="0">
                <a:solidFill>
                  <a:schemeClr val="accent2">
                    <a:lumMod val="50000"/>
                  </a:schemeClr>
                </a:solidFill>
                <a:latin typeface="Comic Sans MS" pitchFamily="66" charset="0"/>
              </a:rPr>
              <a:t> Вари</a:t>
            </a:r>
          </a:p>
          <a:p>
            <a:pPr algn="ctr"/>
            <a:endParaRPr lang="ru-RU" sz="3200" b="1" dirty="0" smtClean="0">
              <a:solidFill>
                <a:srgbClr val="303F50"/>
              </a:solidFill>
              <a:latin typeface="Comic Sans MS" pitchFamily="66" charset="0"/>
            </a:endParaRPr>
          </a:p>
          <a:p>
            <a:r>
              <a:rPr lang="ru-RU" b="1" dirty="0" smtClean="0">
                <a:solidFill>
                  <a:srgbClr val="C00000"/>
                </a:solidFill>
                <a:latin typeface="Comic Sans MS" pitchFamily="66" charset="0"/>
              </a:rPr>
              <a:t>Материал</a:t>
            </a:r>
            <a:r>
              <a:rPr lang="ru-RU" b="1" dirty="0">
                <a:solidFill>
                  <a:srgbClr val="C00000"/>
                </a:solidFill>
                <a:latin typeface="Comic Sans MS" pitchFamily="66" charset="0"/>
              </a:rPr>
              <a:t>: </a:t>
            </a:r>
            <a:r>
              <a:rPr lang="ru-RU" b="1" dirty="0">
                <a:solidFill>
                  <a:schemeClr val="bg1"/>
                </a:solidFill>
                <a:latin typeface="Comic Sans MS" pitchFamily="66" charset="0"/>
              </a:rPr>
              <a:t>пластиковые бутылки, цветной скотч, двусторонний скотч, песок, газета, клей - момент</a:t>
            </a:r>
            <a:r>
              <a:rPr lang="ru-RU" b="1" dirty="0" smtClean="0">
                <a:solidFill>
                  <a:schemeClr val="bg1"/>
                </a:solidFill>
                <a:latin typeface="Comic Sans MS" pitchFamily="66" charset="0"/>
              </a:rPr>
              <a:t>.</a:t>
            </a:r>
            <a:r>
              <a:rPr lang="ru-RU" b="1" dirty="0">
                <a:solidFill>
                  <a:schemeClr val="bg1"/>
                </a:solidFill>
                <a:latin typeface="Comic Sans MS" pitchFamily="66" charset="0"/>
                <a:ea typeface="Times New Roman"/>
              </a:rPr>
              <a:t> цветной скотч или изолента, горох (или другой материал для их наполнения</a:t>
            </a:r>
            <a:r>
              <a:rPr lang="ru-RU" b="1" dirty="0" smtClean="0">
                <a:solidFill>
                  <a:schemeClr val="bg1"/>
                </a:solidFill>
                <a:latin typeface="Comic Sans MS" pitchFamily="66" charset="0"/>
                <a:ea typeface="Times New Roman"/>
              </a:rPr>
              <a:t>).</a:t>
            </a:r>
          </a:p>
          <a:p>
            <a:pPr algn="ctr"/>
            <a:r>
              <a:rPr lang="ru-RU" b="1" dirty="0" smtClean="0">
                <a:solidFill>
                  <a:srgbClr val="C00000"/>
                </a:solidFill>
                <a:latin typeface="Comic Sans MS" pitchFamily="66" charset="0"/>
                <a:ea typeface="Times New Roman"/>
              </a:rPr>
              <a:t>Изготовление:</a:t>
            </a:r>
          </a:p>
          <a:p>
            <a:r>
              <a:rPr lang="ru-RU" b="1" dirty="0">
                <a:solidFill>
                  <a:schemeClr val="bg1"/>
                </a:solidFill>
                <a:latin typeface="Comic Sans MS" pitchFamily="66" charset="0"/>
              </a:rPr>
              <a:t> </a:t>
            </a:r>
            <a:r>
              <a:rPr lang="ru-RU" b="1" dirty="0" smtClean="0">
                <a:solidFill>
                  <a:srgbClr val="C00000"/>
                </a:solidFill>
                <a:latin typeface="Comic Sans MS" pitchFamily="66" charset="0"/>
              </a:rPr>
              <a:t>1 этап</a:t>
            </a:r>
            <a:r>
              <a:rPr lang="ru-RU" b="1" dirty="0">
                <a:solidFill>
                  <a:srgbClr val="C00000"/>
                </a:solidFill>
                <a:latin typeface="Comic Sans MS" pitchFamily="66" charset="0"/>
              </a:rPr>
              <a:t>: </a:t>
            </a:r>
            <a:r>
              <a:rPr lang="ru-RU" b="1" dirty="0">
                <a:solidFill>
                  <a:schemeClr val="bg1"/>
                </a:solidFill>
                <a:latin typeface="Comic Sans MS" pitchFamily="66" charset="0"/>
              </a:rPr>
              <a:t>берём 4 пластиковые бутылки.</a:t>
            </a:r>
            <a:endParaRPr lang="ru-RU" b="1" dirty="0" smtClean="0">
              <a:solidFill>
                <a:schemeClr val="bg1"/>
              </a:solidFill>
              <a:latin typeface="Comic Sans MS" pitchFamily="66" charset="0"/>
              <a:ea typeface="Times New Roman"/>
            </a:endParaRPr>
          </a:p>
          <a:p>
            <a:r>
              <a:rPr lang="ru-RU" b="1" dirty="0" smtClean="0">
                <a:solidFill>
                  <a:schemeClr val="bg1"/>
                </a:solidFill>
                <a:latin typeface="Comic Sans MS" pitchFamily="66" charset="0"/>
              </a:rPr>
              <a:t> </a:t>
            </a:r>
            <a:r>
              <a:rPr lang="ru-RU" b="1" dirty="0" smtClean="0">
                <a:solidFill>
                  <a:srgbClr val="C00000"/>
                </a:solidFill>
                <a:latin typeface="Comic Sans MS" pitchFamily="66" charset="0"/>
              </a:rPr>
              <a:t>2 </a:t>
            </a:r>
            <a:r>
              <a:rPr lang="ru-RU" b="1" dirty="0">
                <a:solidFill>
                  <a:srgbClr val="C00000"/>
                </a:solidFill>
                <a:latin typeface="Comic Sans MS" pitchFamily="66" charset="0"/>
              </a:rPr>
              <a:t>этап: </a:t>
            </a:r>
            <a:r>
              <a:rPr lang="ru-RU" b="1" dirty="0">
                <a:solidFill>
                  <a:schemeClr val="bg1"/>
                </a:solidFill>
                <a:latin typeface="Comic Sans MS" pitchFamily="66" charset="0"/>
              </a:rPr>
              <a:t>отрезать от бутылок горлышко и донышко</a:t>
            </a:r>
            <a:r>
              <a:rPr lang="ru-RU" b="1" dirty="0" smtClean="0">
                <a:solidFill>
                  <a:schemeClr val="bg1"/>
                </a:solidFill>
                <a:latin typeface="Comic Sans MS" pitchFamily="66" charset="0"/>
              </a:rPr>
              <a:t>.</a:t>
            </a:r>
          </a:p>
          <a:p>
            <a:r>
              <a:rPr lang="ru-RU" b="1" dirty="0" smtClean="0">
                <a:solidFill>
                  <a:schemeClr val="bg1"/>
                </a:solidFill>
                <a:latin typeface="Comic Sans MS" pitchFamily="66" charset="0"/>
              </a:rPr>
              <a:t> </a:t>
            </a:r>
            <a:r>
              <a:rPr lang="ru-RU" b="1" dirty="0" smtClean="0">
                <a:solidFill>
                  <a:srgbClr val="C00000"/>
                </a:solidFill>
                <a:latin typeface="Comic Sans MS" pitchFamily="66" charset="0"/>
              </a:rPr>
              <a:t>3 </a:t>
            </a:r>
            <a:r>
              <a:rPr lang="ru-RU" b="1" dirty="0">
                <a:solidFill>
                  <a:srgbClr val="C00000"/>
                </a:solidFill>
                <a:latin typeface="Comic Sans MS" pitchFamily="66" charset="0"/>
              </a:rPr>
              <a:t>этап: </a:t>
            </a:r>
            <a:r>
              <a:rPr lang="ru-RU" b="1" dirty="0">
                <a:solidFill>
                  <a:schemeClr val="bg1"/>
                </a:solidFill>
                <a:latin typeface="Comic Sans MS" pitchFamily="66" charset="0"/>
              </a:rPr>
              <a:t>склеить донышко и горлышко между собой.</a:t>
            </a:r>
          </a:p>
          <a:p>
            <a:r>
              <a:rPr lang="ru-RU" b="1" dirty="0">
                <a:solidFill>
                  <a:schemeClr val="bg1"/>
                </a:solidFill>
                <a:latin typeface="Comic Sans MS" pitchFamily="66" charset="0"/>
              </a:rPr>
              <a:t> </a:t>
            </a:r>
            <a:r>
              <a:rPr lang="ru-RU" b="1" dirty="0">
                <a:solidFill>
                  <a:srgbClr val="C00000"/>
                </a:solidFill>
                <a:latin typeface="Comic Sans MS" pitchFamily="66" charset="0"/>
              </a:rPr>
              <a:t>4 этап: </a:t>
            </a:r>
            <a:r>
              <a:rPr lang="ru-RU" b="1" dirty="0">
                <a:solidFill>
                  <a:schemeClr val="bg1"/>
                </a:solidFill>
                <a:latin typeface="Comic Sans MS" pitchFamily="66" charset="0"/>
              </a:rPr>
              <a:t>наполнить получившиеся ёмкости песком</a:t>
            </a:r>
            <a:r>
              <a:rPr lang="ru-RU" b="1" dirty="0" smtClean="0">
                <a:solidFill>
                  <a:schemeClr val="bg1"/>
                </a:solidFill>
                <a:latin typeface="Comic Sans MS" pitchFamily="66" charset="0"/>
              </a:rPr>
              <a:t>.</a:t>
            </a:r>
          </a:p>
          <a:p>
            <a:r>
              <a:rPr lang="ru-RU" b="1" dirty="0" smtClean="0">
                <a:solidFill>
                  <a:srgbClr val="C00000"/>
                </a:solidFill>
                <a:latin typeface="Comic Sans MS" pitchFamily="66" charset="0"/>
              </a:rPr>
              <a:t> 5 </a:t>
            </a:r>
            <a:r>
              <a:rPr lang="ru-RU" b="1" dirty="0">
                <a:solidFill>
                  <a:srgbClr val="C00000"/>
                </a:solidFill>
                <a:latin typeface="Comic Sans MS" pitchFamily="66" charset="0"/>
              </a:rPr>
              <a:t>этап: </a:t>
            </a:r>
            <a:r>
              <a:rPr lang="ru-RU" b="1" dirty="0">
                <a:solidFill>
                  <a:schemeClr val="bg1"/>
                </a:solidFill>
                <a:latin typeface="Comic Sans MS" pitchFamily="66" charset="0"/>
              </a:rPr>
              <a:t>склеить ёмкости между собой горлышком друг к другу, внутрь просунуть скрученный рулон из газеты, хорошенько проклеить клеем. Место соединения горлышек проклеить двусторонним скотчем для прочности</a:t>
            </a:r>
            <a:r>
              <a:rPr lang="ru-RU" b="1" dirty="0" smtClean="0">
                <a:solidFill>
                  <a:schemeClr val="bg1"/>
                </a:solidFill>
                <a:latin typeface="Comic Sans MS" pitchFamily="66" charset="0"/>
              </a:rPr>
              <a:t>.</a:t>
            </a:r>
          </a:p>
          <a:p>
            <a:r>
              <a:rPr lang="ru-RU" b="1" dirty="0" smtClean="0">
                <a:solidFill>
                  <a:srgbClr val="C00000"/>
                </a:solidFill>
                <a:latin typeface="Comic Sans MS" pitchFamily="66" charset="0"/>
              </a:rPr>
              <a:t> 6 </a:t>
            </a:r>
            <a:r>
              <a:rPr lang="ru-RU" b="1" dirty="0">
                <a:solidFill>
                  <a:srgbClr val="C00000"/>
                </a:solidFill>
                <a:latin typeface="Comic Sans MS" pitchFamily="66" charset="0"/>
              </a:rPr>
              <a:t>этап: </a:t>
            </a:r>
            <a:r>
              <a:rPr lang="ru-RU" b="1" dirty="0">
                <a:solidFill>
                  <a:schemeClr val="bg1"/>
                </a:solidFill>
                <a:latin typeface="Comic Sans MS" pitchFamily="66" charset="0"/>
              </a:rPr>
              <a:t>начинаем украшать гантели, обклеивая их цветным скотчем, который не только придаёт яркий цвет, но и делает их крепче</a:t>
            </a:r>
            <a:r>
              <a:rPr lang="ru-RU" b="1" dirty="0" smtClean="0">
                <a:solidFill>
                  <a:schemeClr val="bg1"/>
                </a:solidFill>
                <a:latin typeface="Comic Sans MS" pitchFamily="66" charset="0"/>
              </a:rPr>
              <a:t>.</a:t>
            </a:r>
          </a:p>
          <a:p>
            <a:endParaRPr lang="ru-RU" b="1" dirty="0" smtClean="0">
              <a:solidFill>
                <a:schemeClr val="bg1"/>
              </a:solidFill>
              <a:latin typeface="Comic Sans MS" pitchFamily="66" charset="0"/>
            </a:endParaRPr>
          </a:p>
          <a:p>
            <a:r>
              <a:rPr lang="ru-RU" b="1" dirty="0">
                <a:latin typeface="Comic Sans MS" pitchFamily="66" charset="0"/>
              </a:rPr>
              <a:t> </a:t>
            </a:r>
            <a:r>
              <a:rPr lang="ru-RU" b="1" dirty="0" smtClean="0">
                <a:solidFill>
                  <a:srgbClr val="C00000"/>
                </a:solidFill>
                <a:latin typeface="Comic Sans MS" pitchFamily="66" charset="0"/>
              </a:rPr>
              <a:t>Используют </a:t>
            </a:r>
            <a:r>
              <a:rPr lang="ru-RU" b="1" dirty="0" smtClean="0">
                <a:solidFill>
                  <a:schemeClr val="bg1"/>
                </a:solidFill>
                <a:latin typeface="Comic Sans MS" pitchFamily="66" charset="0"/>
              </a:rPr>
              <a:t>для </a:t>
            </a:r>
            <a:r>
              <a:rPr lang="ru-RU" b="1" dirty="0" smtClean="0">
                <a:solidFill>
                  <a:schemeClr val="bg1"/>
                </a:solidFill>
                <a:latin typeface="Comic Sans MS" pitchFamily="66" charset="0"/>
                <a:ea typeface="Times New Roman"/>
              </a:rPr>
              <a:t>выполнения </a:t>
            </a:r>
            <a:r>
              <a:rPr lang="ru-RU" b="1" dirty="0">
                <a:solidFill>
                  <a:schemeClr val="bg1"/>
                </a:solidFill>
                <a:latin typeface="Comic Sans MS" pitchFamily="66" charset="0"/>
                <a:ea typeface="Times New Roman"/>
              </a:rPr>
              <a:t>ОРУ с </a:t>
            </a:r>
            <a:r>
              <a:rPr lang="ru-RU" b="1" dirty="0" smtClean="0">
                <a:solidFill>
                  <a:schemeClr val="bg1"/>
                </a:solidFill>
                <a:latin typeface="Comic Sans MS" pitchFamily="66" charset="0"/>
                <a:ea typeface="Times New Roman"/>
              </a:rPr>
              <a:t>предметом, способствуют развитию силы рук, помогают </a:t>
            </a:r>
            <a:r>
              <a:rPr lang="ru-RU" b="1" dirty="0">
                <a:solidFill>
                  <a:schemeClr val="bg1"/>
                </a:solidFill>
                <a:latin typeface="Comic Sans MS" pitchFamily="66" charset="0"/>
                <a:ea typeface="Times New Roman"/>
              </a:rPr>
              <a:t>развивать физические </a:t>
            </a:r>
            <a:r>
              <a:rPr lang="ru-RU" b="1" dirty="0" smtClean="0">
                <a:solidFill>
                  <a:schemeClr val="bg1"/>
                </a:solidFill>
                <a:latin typeface="Comic Sans MS" pitchFamily="66" charset="0"/>
                <a:ea typeface="Times New Roman"/>
              </a:rPr>
              <a:t>качества.</a:t>
            </a:r>
            <a:r>
              <a:rPr lang="ru-RU" b="1" dirty="0">
                <a:solidFill>
                  <a:schemeClr val="bg1"/>
                </a:solidFill>
                <a:latin typeface="Comic Sans MS" pitchFamily="66" charset="0"/>
                <a:ea typeface="Times New Roman"/>
              </a:rPr>
              <a:t/>
            </a:r>
            <a:br>
              <a:rPr lang="ru-RU" b="1" dirty="0">
                <a:solidFill>
                  <a:schemeClr val="bg1"/>
                </a:solidFill>
                <a:latin typeface="Comic Sans MS" pitchFamily="66" charset="0"/>
                <a:ea typeface="Times New Roman"/>
              </a:rPr>
            </a:br>
            <a:endParaRPr lang="ru-RU" b="1" dirty="0">
              <a:solidFill>
                <a:schemeClr val="bg1"/>
              </a:solidFill>
              <a:latin typeface="Comic Sans MS" pitchFamily="66" charset="0"/>
            </a:endParaRPr>
          </a:p>
          <a:p>
            <a:endParaRPr lang="ru-RU" b="0" i="0" dirty="0">
              <a:solidFill>
                <a:srgbClr val="303F50"/>
              </a:solidFill>
              <a:effectLst/>
              <a:latin typeface="Verdana"/>
            </a:endParaRPr>
          </a:p>
        </p:txBody>
      </p:sp>
    </p:spTree>
    <p:extLst>
      <p:ext uri="{BB962C8B-B14F-4D97-AF65-F5344CB8AC3E}">
        <p14:creationId xmlns:p14="http://schemas.microsoft.com/office/powerpoint/2010/main" val="6179757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https://hsem.susu.ru/wp-content/uploads/2017/05/59d732c2ee62015ef09e49a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4822" cy="68834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572" y="152636"/>
            <a:ext cx="5283532"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2190299"/>
            <a:ext cx="3451225" cy="460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4035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https://hsem.susu.ru/wp-content/uploads/2017/05/59d732c2ee62015ef09e49a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4822" cy="688341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1061821"/>
            <a:ext cx="3729132" cy="497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29800" y="-15773400"/>
            <a:ext cx="2700000" cy="36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4008" y="1041442"/>
            <a:ext cx="3744416" cy="4992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70430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https://hsem.susu.ru/wp-content/uploads/2017/05/59d732c2ee62015ef09e49a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4822" cy="688341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043" y="404664"/>
            <a:ext cx="7860736"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34059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https://hsem.susu.ru/wp-content/uploads/2017/05/59d732c2ee62015ef09e49a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98" y="150055"/>
            <a:ext cx="3186354" cy="4248472"/>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0704" y="126841"/>
            <a:ext cx="3186354" cy="4248472"/>
          </a:xfrm>
          <a:prstGeom prst="rect">
            <a:avLst/>
          </a:prstGeom>
        </p:spPr>
      </p:pic>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5588" y="3119203"/>
            <a:ext cx="2748412" cy="3664549"/>
          </a:xfrm>
          <a:prstGeom prst="rect">
            <a:avLst/>
          </a:prstGeom>
        </p:spPr>
      </p:pic>
      <p:pic>
        <p:nvPicPr>
          <p:cNvPr id="5" name="Рисунок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21715" y="3044957"/>
            <a:ext cx="2859782" cy="3813043"/>
          </a:xfrm>
          <a:prstGeom prst="rect">
            <a:avLst/>
          </a:prstGeom>
        </p:spPr>
      </p:pic>
    </p:spTree>
    <p:extLst>
      <p:ext uri="{BB962C8B-B14F-4D97-AF65-F5344CB8AC3E}">
        <p14:creationId xmlns:p14="http://schemas.microsoft.com/office/powerpoint/2010/main" val="31733137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https://hsem.susu.ru/wp-content/uploads/2017/05/59d732c2ee62015ef09e49a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4208" y="16113"/>
            <a:ext cx="2437457" cy="2437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956531" y="179348"/>
            <a:ext cx="3124573" cy="769441"/>
          </a:xfrm>
          <a:prstGeom prst="rect">
            <a:avLst/>
          </a:prstGeom>
          <a:noFill/>
        </p:spPr>
        <p:txBody>
          <a:bodyPr wrap="none" rtlCol="0">
            <a:spAutoFit/>
          </a:bodyPr>
          <a:lstStyle/>
          <a:p>
            <a:r>
              <a:rPr lang="ru-RU" sz="2800" b="1" dirty="0" smtClean="0">
                <a:solidFill>
                  <a:srgbClr val="FFFF00"/>
                </a:solidFill>
                <a:latin typeface="Comic Sans MS" pitchFamily="66" charset="0"/>
              </a:rPr>
              <a:t>«МОТАЛОЧКИ</a:t>
            </a:r>
            <a:r>
              <a:rPr lang="ru-RU" sz="4400" dirty="0" smtClean="0">
                <a:solidFill>
                  <a:srgbClr val="FFFF00"/>
                </a:solidFill>
                <a:latin typeface="Comic Sans MS" pitchFamily="66" charset="0"/>
              </a:rPr>
              <a:t>»</a:t>
            </a:r>
            <a:endParaRPr lang="ru-RU" sz="4400" dirty="0">
              <a:solidFill>
                <a:srgbClr val="FFFF00"/>
              </a:solidFill>
              <a:latin typeface="Comic Sans MS" pitchFamily="66" charset="0"/>
            </a:endParaRPr>
          </a:p>
        </p:txBody>
      </p:sp>
      <p:sp>
        <p:nvSpPr>
          <p:cNvPr id="3" name="Прямоугольник 2"/>
          <p:cNvSpPr/>
          <p:nvPr/>
        </p:nvSpPr>
        <p:spPr>
          <a:xfrm>
            <a:off x="159701" y="931146"/>
            <a:ext cx="6260047" cy="461665"/>
          </a:xfrm>
          <a:prstGeom prst="rect">
            <a:avLst/>
          </a:prstGeom>
        </p:spPr>
        <p:txBody>
          <a:bodyPr wrap="none">
            <a:spAutoFit/>
          </a:bodyPr>
          <a:lstStyle/>
          <a:p>
            <a:r>
              <a:rPr lang="ru-RU" sz="2400" b="1" dirty="0">
                <a:solidFill>
                  <a:schemeClr val="accent2">
                    <a:lumMod val="50000"/>
                  </a:schemeClr>
                </a:solidFill>
                <a:latin typeface="Comic Sans MS" pitchFamily="66" charset="0"/>
              </a:rPr>
              <a:t>Подготовила </a:t>
            </a:r>
            <a:r>
              <a:rPr lang="ru-RU" sz="2400" b="1" dirty="0" smtClean="0">
                <a:solidFill>
                  <a:schemeClr val="accent2">
                    <a:lumMod val="50000"/>
                  </a:schemeClr>
                </a:solidFill>
                <a:latin typeface="Comic Sans MS" pitchFamily="66" charset="0"/>
              </a:rPr>
              <a:t>семья </a:t>
            </a:r>
            <a:r>
              <a:rPr lang="ru-RU" sz="2400" b="1" dirty="0" err="1" smtClean="0">
                <a:solidFill>
                  <a:schemeClr val="accent2">
                    <a:lumMod val="50000"/>
                  </a:schemeClr>
                </a:solidFill>
                <a:latin typeface="Comic Sans MS" pitchFamily="66" charset="0"/>
              </a:rPr>
              <a:t>Ташлыковой</a:t>
            </a:r>
            <a:r>
              <a:rPr lang="ru-RU" sz="2400" b="1" dirty="0" smtClean="0">
                <a:solidFill>
                  <a:schemeClr val="accent2">
                    <a:lumMod val="50000"/>
                  </a:schemeClr>
                </a:solidFill>
                <a:latin typeface="Comic Sans MS" pitchFamily="66" charset="0"/>
              </a:rPr>
              <a:t> Вари </a:t>
            </a:r>
            <a:endParaRPr lang="ru-RU" dirty="0">
              <a:solidFill>
                <a:schemeClr val="accent2">
                  <a:lumMod val="50000"/>
                </a:schemeClr>
              </a:solidFill>
            </a:endParaRPr>
          </a:p>
        </p:txBody>
      </p:sp>
      <p:sp>
        <p:nvSpPr>
          <p:cNvPr id="4" name="Прямоугольник 3"/>
          <p:cNvSpPr/>
          <p:nvPr/>
        </p:nvSpPr>
        <p:spPr>
          <a:xfrm>
            <a:off x="539552" y="1582340"/>
            <a:ext cx="6696744" cy="4801314"/>
          </a:xfrm>
          <a:prstGeom prst="rect">
            <a:avLst/>
          </a:prstGeom>
        </p:spPr>
        <p:txBody>
          <a:bodyPr wrap="square">
            <a:spAutoFit/>
          </a:bodyPr>
          <a:lstStyle/>
          <a:p>
            <a:pPr algn="just"/>
            <a:r>
              <a:rPr lang="ru-RU" b="1" dirty="0" smtClean="0">
                <a:solidFill>
                  <a:srgbClr val="C00000"/>
                </a:solidFill>
                <a:latin typeface="Comic Sans MS" pitchFamily="66" charset="0"/>
              </a:rPr>
              <a:t>Используются</a:t>
            </a:r>
            <a:r>
              <a:rPr lang="ru-RU" b="1" dirty="0" smtClean="0">
                <a:solidFill>
                  <a:schemeClr val="bg1"/>
                </a:solidFill>
                <a:latin typeface="Comic Sans MS" pitchFamily="66" charset="0"/>
              </a:rPr>
              <a:t> </a:t>
            </a:r>
            <a:r>
              <a:rPr lang="ru-RU" b="1" dirty="0">
                <a:solidFill>
                  <a:schemeClr val="bg1"/>
                </a:solidFill>
                <a:latin typeface="Comic Sans MS" pitchFamily="66" charset="0"/>
              </a:rPr>
              <a:t>как в соревнованиях, так и в индивидуальной работе и в свободной игровой деятельности </a:t>
            </a:r>
            <a:r>
              <a:rPr lang="ru-RU" b="1" dirty="0" smtClean="0">
                <a:solidFill>
                  <a:schemeClr val="bg1"/>
                </a:solidFill>
                <a:latin typeface="Comic Sans MS" pitchFamily="66" charset="0"/>
              </a:rPr>
              <a:t>детей</a:t>
            </a:r>
            <a:r>
              <a:rPr lang="ru-RU" dirty="0">
                <a:solidFill>
                  <a:schemeClr val="bg1"/>
                </a:solidFill>
                <a:latin typeface="Comic Sans MS" panose="030F0702030302020204" pitchFamily="66" charset="0"/>
              </a:rPr>
              <a:t>,</a:t>
            </a:r>
            <a:r>
              <a:rPr lang="ru-RU" dirty="0" smtClean="0">
                <a:solidFill>
                  <a:schemeClr val="bg1"/>
                </a:solidFill>
                <a:latin typeface="Comic Sans MS" panose="030F0702030302020204" pitchFamily="66" charset="0"/>
              </a:rPr>
              <a:t> </a:t>
            </a:r>
            <a:r>
              <a:rPr lang="ru-RU" b="1" dirty="0">
                <a:solidFill>
                  <a:schemeClr val="bg1"/>
                </a:solidFill>
                <a:latin typeface="Comic Sans MS" panose="030F0702030302020204" pitchFamily="66" charset="0"/>
              </a:rPr>
              <a:t>а</a:t>
            </a:r>
            <a:r>
              <a:rPr lang="ru-RU" b="1" dirty="0" smtClean="0">
                <a:solidFill>
                  <a:schemeClr val="bg1"/>
                </a:solidFill>
                <a:latin typeface="Comic Sans MS" pitchFamily="66" charset="0"/>
              </a:rPr>
              <a:t> так же для </a:t>
            </a:r>
            <a:r>
              <a:rPr lang="ru-RU" b="1" dirty="0">
                <a:solidFill>
                  <a:schemeClr val="bg1"/>
                </a:solidFill>
                <a:latin typeface="Comic Sans MS" pitchFamily="66" charset="0"/>
              </a:rPr>
              <a:t>эффективной тренировки мелкой моторики пальцев рук,</a:t>
            </a:r>
            <a:r>
              <a:rPr lang="ru-RU" dirty="0">
                <a:solidFill>
                  <a:schemeClr val="bg1"/>
                </a:solidFill>
                <a:latin typeface="Comic Sans MS" panose="030F0702030302020204" pitchFamily="66" charset="0"/>
              </a:rPr>
              <a:t> </a:t>
            </a:r>
            <a:r>
              <a:rPr lang="ru-RU" b="1" dirty="0">
                <a:solidFill>
                  <a:schemeClr val="bg1"/>
                </a:solidFill>
                <a:latin typeface="Comic Sans MS" pitchFamily="66" charset="0"/>
              </a:rPr>
              <a:t>которая напрямую связана с развитием умственных способностей и речевых навыков</a:t>
            </a:r>
            <a:r>
              <a:rPr lang="ru-RU" b="1" dirty="0" smtClean="0">
                <a:solidFill>
                  <a:schemeClr val="bg1"/>
                </a:solidFill>
                <a:latin typeface="Comic Sans MS" pitchFamily="66" charset="0"/>
              </a:rPr>
              <a:t>.</a:t>
            </a:r>
          </a:p>
          <a:p>
            <a:pPr algn="just"/>
            <a:r>
              <a:rPr lang="ru-RU" b="1" dirty="0" smtClean="0">
                <a:solidFill>
                  <a:schemeClr val="bg1"/>
                </a:solidFill>
                <a:latin typeface="Comic Sans MS" pitchFamily="66" charset="0"/>
              </a:rPr>
              <a:t> </a:t>
            </a:r>
            <a:r>
              <a:rPr lang="ru-RU" b="1" dirty="0">
                <a:solidFill>
                  <a:schemeClr val="bg1"/>
                </a:solidFill>
                <a:latin typeface="Comic Sans MS" panose="030F0702030302020204" pitchFamily="66" charset="0"/>
              </a:rPr>
              <a:t>В процессе игры совершенствуется ловкость, координация и быстрота движений.</a:t>
            </a:r>
          </a:p>
          <a:p>
            <a:pPr algn="just"/>
            <a:endParaRPr lang="ru-RU" b="1" dirty="0">
              <a:solidFill>
                <a:schemeClr val="bg1"/>
              </a:solidFill>
              <a:latin typeface="Comic Sans MS" panose="030F0702030302020204" pitchFamily="66" charset="0"/>
            </a:endParaRPr>
          </a:p>
          <a:p>
            <a:pPr algn="just"/>
            <a:endParaRPr lang="ru-RU" dirty="0" smtClean="0">
              <a:solidFill>
                <a:srgbClr val="000000"/>
              </a:solidFill>
              <a:latin typeface="Verdana"/>
            </a:endParaRPr>
          </a:p>
          <a:p>
            <a:pPr algn="ctr"/>
            <a:r>
              <a:rPr lang="ru-RU" b="1" i="0" dirty="0" smtClean="0">
                <a:solidFill>
                  <a:srgbClr val="C00000"/>
                </a:solidFill>
                <a:effectLst/>
                <a:latin typeface="Comic Sans MS" pitchFamily="66" charset="0"/>
              </a:rPr>
              <a:t>Изготовление </a:t>
            </a:r>
          </a:p>
          <a:p>
            <a:pPr algn="just"/>
            <a:r>
              <a:rPr lang="ru-RU" b="1" dirty="0">
                <a:solidFill>
                  <a:schemeClr val="bg1"/>
                </a:solidFill>
                <a:latin typeface="Comic Sans MS" pitchFamily="66" charset="0"/>
              </a:rPr>
              <a:t>Закрепить к палочкам можно любой предмет или игрушку. Привязать можно веревкой, шнурком, тесьмой. Длина тоже может быть разной, у нас она примерно составляет 50 см. Палочки длиной примерно 20-25 с</a:t>
            </a:r>
            <a:endParaRPr lang="ru-RU" b="1" i="0" dirty="0" smtClean="0">
              <a:solidFill>
                <a:schemeClr val="bg1"/>
              </a:solidFill>
              <a:effectLst/>
              <a:latin typeface="Comic Sans MS" pitchFamily="66" charset="0"/>
            </a:endParaRPr>
          </a:p>
          <a:p>
            <a:pPr algn="just"/>
            <a:endParaRPr lang="ru-RU" b="1" i="0" dirty="0">
              <a:solidFill>
                <a:schemeClr val="bg1"/>
              </a:solidFill>
              <a:effectLst/>
              <a:latin typeface="Comic Sans MS" pitchFamily="66" charset="0"/>
            </a:endParaRPr>
          </a:p>
        </p:txBody>
      </p:sp>
    </p:spTree>
    <p:extLst>
      <p:ext uri="{BB962C8B-B14F-4D97-AF65-F5344CB8AC3E}">
        <p14:creationId xmlns:p14="http://schemas.microsoft.com/office/powerpoint/2010/main" val="27706952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https://hsem.susu.ru/wp-content/uploads/2017/05/59d732c2ee62015ef09e49a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4822" cy="6883419"/>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80040"/>
          <a:stretch/>
        </p:blipFill>
        <p:spPr bwMode="auto">
          <a:xfrm>
            <a:off x="5940152" y="4506921"/>
            <a:ext cx="2693114" cy="2018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80473"/>
          <a:stretch/>
        </p:blipFill>
        <p:spPr bwMode="auto">
          <a:xfrm>
            <a:off x="107504" y="213164"/>
            <a:ext cx="5580392" cy="4095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60252" b="20497"/>
          <a:stretch/>
        </p:blipFill>
        <p:spPr bwMode="auto">
          <a:xfrm>
            <a:off x="1691680" y="4506920"/>
            <a:ext cx="2790004" cy="201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t="41003" b="39747"/>
          <a:stretch/>
        </p:blipFill>
        <p:spPr bwMode="auto">
          <a:xfrm>
            <a:off x="5940152" y="2348880"/>
            <a:ext cx="2674649" cy="1934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t="20505" b="60383"/>
          <a:stretch/>
        </p:blipFill>
        <p:spPr bwMode="auto">
          <a:xfrm>
            <a:off x="5940152" y="260648"/>
            <a:ext cx="2706903"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57819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https://hsem.susu.ru/wp-content/uploads/2017/05/59d732c2ee62015ef09e49a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4822" cy="6883419"/>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23528" y="332656"/>
            <a:ext cx="8496944" cy="5478423"/>
          </a:xfrm>
          <a:prstGeom prst="rect">
            <a:avLst/>
          </a:prstGeom>
        </p:spPr>
        <p:txBody>
          <a:bodyPr wrap="square">
            <a:spAutoFit/>
          </a:bodyPr>
          <a:lstStyle/>
          <a:p>
            <a:pPr lvl="0" algn="ctr"/>
            <a:r>
              <a:rPr lang="ru-RU" sz="3200" b="1" dirty="0" smtClean="0">
                <a:solidFill>
                  <a:srgbClr val="FFFF00"/>
                </a:solidFill>
                <a:latin typeface="Comic Sans MS" pitchFamily="66" charset="0"/>
              </a:rPr>
              <a:t>«КОСИЧКИ»</a:t>
            </a:r>
            <a:endParaRPr lang="ru-RU" sz="3200" b="1" dirty="0">
              <a:solidFill>
                <a:srgbClr val="FFFF00"/>
              </a:solidFill>
              <a:latin typeface="Comic Sans MS" pitchFamily="66" charset="0"/>
            </a:endParaRPr>
          </a:p>
          <a:p>
            <a:pPr lvl="0" algn="ctr"/>
            <a:r>
              <a:rPr lang="ru-RU" sz="2400" b="1" dirty="0">
                <a:solidFill>
                  <a:srgbClr val="C0504D">
                    <a:lumMod val="50000"/>
                  </a:srgbClr>
                </a:solidFill>
                <a:latin typeface="Comic Sans MS" pitchFamily="66" charset="0"/>
              </a:rPr>
              <a:t>Подготовила семья </a:t>
            </a:r>
            <a:r>
              <a:rPr lang="ru-RU" sz="2400" b="1" dirty="0" smtClean="0">
                <a:solidFill>
                  <a:srgbClr val="C0504D">
                    <a:lumMod val="50000"/>
                  </a:srgbClr>
                </a:solidFill>
                <a:latin typeface="Comic Sans MS" pitchFamily="66" charset="0"/>
              </a:rPr>
              <a:t>Лариной Тани</a:t>
            </a:r>
          </a:p>
          <a:p>
            <a:pPr lvl="0" algn="ctr"/>
            <a:endParaRPr lang="ru-RU" sz="2400" b="1" dirty="0">
              <a:solidFill>
                <a:srgbClr val="C0504D">
                  <a:lumMod val="50000"/>
                </a:srgbClr>
              </a:solidFill>
              <a:latin typeface="Comic Sans MS" pitchFamily="66" charset="0"/>
            </a:endParaRPr>
          </a:p>
          <a:p>
            <a:pPr lvl="0"/>
            <a:r>
              <a:rPr lang="ru-RU" b="1" dirty="0" smtClean="0">
                <a:solidFill>
                  <a:srgbClr val="FF0000"/>
                </a:solidFill>
                <a:latin typeface="Comic Sans MS" pitchFamily="66" charset="0"/>
              </a:rPr>
              <a:t>Материал:</a:t>
            </a:r>
            <a:r>
              <a:rPr lang="ru-RU" b="1" dirty="0" smtClean="0">
                <a:solidFill>
                  <a:schemeClr val="bg1"/>
                </a:solidFill>
                <a:latin typeface="Comic Sans MS" pitchFamily="66" charset="0"/>
              </a:rPr>
              <a:t> Капроновые колготки разных цветов, спички.</a:t>
            </a:r>
          </a:p>
          <a:p>
            <a:pPr lvl="0"/>
            <a:endParaRPr lang="ru-RU" b="1" dirty="0" smtClean="0">
              <a:solidFill>
                <a:schemeClr val="bg1"/>
              </a:solidFill>
              <a:latin typeface="Comic Sans MS" pitchFamily="66" charset="0"/>
            </a:endParaRPr>
          </a:p>
          <a:p>
            <a:pPr lvl="0"/>
            <a:r>
              <a:rPr lang="ru-RU" b="1" dirty="0" smtClean="0">
                <a:solidFill>
                  <a:srgbClr val="FF0000"/>
                </a:solidFill>
                <a:latin typeface="Comic Sans MS" pitchFamily="66" charset="0"/>
                <a:ea typeface="Times New Roman"/>
              </a:rPr>
              <a:t>Изготовление</a:t>
            </a:r>
            <a:r>
              <a:rPr lang="ru-RU" b="1" dirty="0" smtClean="0">
                <a:solidFill>
                  <a:schemeClr val="bg1"/>
                </a:solidFill>
                <a:latin typeface="Comic Sans MS" pitchFamily="66" charset="0"/>
                <a:ea typeface="Times New Roman"/>
              </a:rPr>
              <a:t>:</a:t>
            </a:r>
            <a:r>
              <a:rPr lang="ru-RU" b="1" dirty="0">
                <a:solidFill>
                  <a:schemeClr val="bg1"/>
                </a:solidFill>
                <a:latin typeface="Comic Sans MS" panose="030F0702030302020204" pitchFamily="66" charset="0"/>
              </a:rPr>
              <a:t> К</a:t>
            </a:r>
            <a:r>
              <a:rPr lang="ru-RU" b="1" dirty="0" smtClean="0">
                <a:solidFill>
                  <a:schemeClr val="bg1"/>
                </a:solidFill>
                <a:latin typeface="Comic Sans MS" panose="030F0702030302020204" pitchFamily="66" charset="0"/>
              </a:rPr>
              <a:t>олготки  нарезаются </a:t>
            </a:r>
            <a:r>
              <a:rPr lang="ru-RU" b="1" dirty="0">
                <a:solidFill>
                  <a:schemeClr val="bg1"/>
                </a:solidFill>
                <a:latin typeface="Comic Sans MS" panose="030F0702030302020204" pitchFamily="66" charset="0"/>
              </a:rPr>
              <a:t>на три полосы (размер по 1,5 м), концы шнуров подпалить спичками, чтобы не распускались, начало фиксируем </a:t>
            </a:r>
            <a:r>
              <a:rPr lang="ru-RU" b="1" dirty="0" smtClean="0">
                <a:solidFill>
                  <a:schemeClr val="bg1"/>
                </a:solidFill>
                <a:latin typeface="Comic Sans MS" panose="030F0702030302020204" pitchFamily="66" charset="0"/>
              </a:rPr>
              <a:t>узлом и плетем косу.</a:t>
            </a:r>
            <a:endParaRPr lang="ru-RU" b="1" dirty="0" smtClean="0">
              <a:solidFill>
                <a:schemeClr val="bg1"/>
              </a:solidFill>
              <a:latin typeface="Comic Sans MS" pitchFamily="66" charset="0"/>
              <a:ea typeface="Times New Roman"/>
            </a:endParaRPr>
          </a:p>
          <a:p>
            <a:pPr lvl="0"/>
            <a:endParaRPr lang="ru-RU" b="1" dirty="0">
              <a:solidFill>
                <a:schemeClr val="bg1"/>
              </a:solidFill>
              <a:latin typeface="Comic Sans MS" pitchFamily="66" charset="0"/>
              <a:ea typeface="Times New Roman"/>
            </a:endParaRPr>
          </a:p>
          <a:p>
            <a:r>
              <a:rPr lang="ru-RU" b="1" dirty="0" smtClean="0">
                <a:solidFill>
                  <a:srgbClr val="FF0000"/>
                </a:solidFill>
                <a:latin typeface="Comic Sans MS" pitchFamily="66" charset="0"/>
              </a:rPr>
              <a:t>Используют</a:t>
            </a:r>
            <a:r>
              <a:rPr lang="ru-RU" b="1" dirty="0" smtClean="0">
                <a:solidFill>
                  <a:schemeClr val="bg1"/>
                </a:solidFill>
                <a:latin typeface="Comic Sans MS" pitchFamily="66" charset="0"/>
              </a:rPr>
              <a:t> для </a:t>
            </a:r>
            <a:r>
              <a:rPr lang="ru-RU" b="1" dirty="0">
                <a:solidFill>
                  <a:schemeClr val="bg1"/>
                </a:solidFill>
                <a:latin typeface="Comic Sans MS" pitchFamily="66" charset="0"/>
                <a:ea typeface="Times New Roman"/>
              </a:rPr>
              <a:t>выполнения ОРУ с предметом, </a:t>
            </a:r>
            <a:r>
              <a:rPr lang="ru-RU" b="1" dirty="0" smtClean="0">
                <a:solidFill>
                  <a:schemeClr val="bg1"/>
                </a:solidFill>
                <a:latin typeface="Comic Sans MS" panose="030F0702030302020204" pitchFamily="66" charset="0"/>
              </a:rPr>
              <a:t>перешагивания</a:t>
            </a:r>
            <a:r>
              <a:rPr lang="ru-RU" b="1" dirty="0">
                <a:solidFill>
                  <a:schemeClr val="bg1"/>
                </a:solidFill>
                <a:latin typeface="Comic Sans MS" panose="030F0702030302020204" pitchFamily="66" charset="0"/>
              </a:rPr>
              <a:t>, </a:t>
            </a:r>
            <a:r>
              <a:rPr lang="ru-RU" b="1" dirty="0" smtClean="0">
                <a:solidFill>
                  <a:schemeClr val="bg1"/>
                </a:solidFill>
                <a:latin typeface="Comic Sans MS" panose="030F0702030302020204" pitchFamily="66" charset="0"/>
              </a:rPr>
              <a:t>перепрыгивания. Служат </a:t>
            </a:r>
            <a:r>
              <a:rPr lang="ru-RU" b="1" dirty="0">
                <a:solidFill>
                  <a:schemeClr val="bg1"/>
                </a:solidFill>
                <a:latin typeface="Comic Sans MS" panose="030F0702030302020204" pitchFamily="66" charset="0"/>
              </a:rPr>
              <a:t>как ориентиры в подвижных играх, применяются в эстафетах, в самостоятельной деятельности </a:t>
            </a:r>
            <a:r>
              <a:rPr lang="ru-RU" b="1" dirty="0" smtClean="0">
                <a:solidFill>
                  <a:schemeClr val="bg1"/>
                </a:solidFill>
                <a:latin typeface="Comic Sans MS" panose="030F0702030302020204" pitchFamily="66" charset="0"/>
              </a:rPr>
              <a:t>детей</a:t>
            </a:r>
          </a:p>
          <a:p>
            <a:endParaRPr lang="ru-RU" b="1" dirty="0" smtClean="0">
              <a:solidFill>
                <a:schemeClr val="bg1"/>
              </a:solidFill>
              <a:latin typeface="Comic Sans MS" pitchFamily="66" charset="0"/>
              <a:ea typeface="Times New Roman"/>
            </a:endParaRPr>
          </a:p>
          <a:p>
            <a:r>
              <a:rPr lang="ru-RU" b="1" dirty="0" smtClean="0">
                <a:solidFill>
                  <a:srgbClr val="FF0000"/>
                </a:solidFill>
                <a:latin typeface="Comic Sans MS" panose="030F0702030302020204" pitchFamily="66" charset="0"/>
              </a:rPr>
              <a:t>Развивают</a:t>
            </a:r>
            <a:r>
              <a:rPr lang="ru-RU" b="1" dirty="0" smtClean="0">
                <a:solidFill>
                  <a:schemeClr val="bg1"/>
                </a:solidFill>
                <a:latin typeface="Comic Sans MS" panose="030F0702030302020204" pitchFamily="66" charset="0"/>
              </a:rPr>
              <a:t> </a:t>
            </a:r>
            <a:r>
              <a:rPr lang="ru-RU" b="1" dirty="0">
                <a:solidFill>
                  <a:schemeClr val="bg1"/>
                </a:solidFill>
                <a:latin typeface="Comic Sans MS" panose="030F0702030302020204" pitchFamily="66" charset="0"/>
              </a:rPr>
              <a:t>силу мышц, суставов нижних конечностей, координации движений, ловкости, закрепление навыков равновесия, прыжков и  используются для профилактики плоскостопия и укрепления свода стопы</a:t>
            </a:r>
          </a:p>
          <a:p>
            <a:pPr lvl="0"/>
            <a:endParaRPr lang="ru-RU" b="1" dirty="0">
              <a:solidFill>
                <a:srgbClr val="C00000"/>
              </a:solidFill>
              <a:latin typeface="Comic Sans MS" pitchFamily="66" charset="0"/>
              <a:ea typeface="Times New Roman"/>
            </a:endParaRPr>
          </a:p>
        </p:txBody>
      </p:sp>
    </p:spTree>
    <p:extLst>
      <p:ext uri="{BB962C8B-B14F-4D97-AF65-F5344CB8AC3E}">
        <p14:creationId xmlns:p14="http://schemas.microsoft.com/office/powerpoint/2010/main" val="47581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9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92333"/>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39552" y="19331"/>
            <a:ext cx="8252580" cy="400110"/>
          </a:xfrm>
          <a:prstGeom prst="rect">
            <a:avLst/>
          </a:prstGeom>
          <a:noFill/>
        </p:spPr>
        <p:txBody>
          <a:bodyPr wrap="none" rtlCol="0">
            <a:spAutoFit/>
          </a:bodyPr>
          <a:lstStyle/>
          <a:p>
            <a:r>
              <a:rPr lang="ru-RU" sz="2000" b="1" dirty="0" smtClean="0">
                <a:solidFill>
                  <a:schemeClr val="accent6">
                    <a:lumMod val="50000"/>
                  </a:schemeClr>
                </a:solidFill>
                <a:latin typeface="Comic Sans MS" pitchFamily="66" charset="0"/>
              </a:rPr>
              <a:t>МБДОУ «Детский сад комбинированного вида №6 «Ромашка»</a:t>
            </a:r>
            <a:endParaRPr lang="ru-RU" sz="2000" b="1" dirty="0">
              <a:solidFill>
                <a:schemeClr val="accent6">
                  <a:lumMod val="50000"/>
                </a:schemeClr>
              </a:solidFill>
              <a:latin typeface="Comic Sans MS" pitchFamily="66" charset="0"/>
            </a:endParaRPr>
          </a:p>
        </p:txBody>
      </p:sp>
      <p:sp>
        <p:nvSpPr>
          <p:cNvPr id="2" name="Прямоугольник 1"/>
          <p:cNvSpPr/>
          <p:nvPr/>
        </p:nvSpPr>
        <p:spPr>
          <a:xfrm>
            <a:off x="2286000" y="2967335"/>
            <a:ext cx="4572000" cy="369332"/>
          </a:xfrm>
          <a:prstGeom prst="rect">
            <a:avLst/>
          </a:prstGeom>
        </p:spPr>
        <p:txBody>
          <a:bodyPr>
            <a:spAutoFit/>
          </a:bodyPr>
          <a:lstStyle/>
          <a:p>
            <a:r>
              <a:rPr lang="ru-RU" dirty="0" smtClean="0">
                <a:solidFill>
                  <a:srgbClr val="333333"/>
                </a:solidFill>
                <a:ea typeface="Calibri"/>
                <a:cs typeface="Times New Roman"/>
              </a:rPr>
              <a:t>. </a:t>
            </a:r>
            <a:endParaRPr lang="ru-RU" dirty="0"/>
          </a:p>
        </p:txBody>
      </p:sp>
      <p:sp>
        <p:nvSpPr>
          <p:cNvPr id="4" name="Прямоугольник 3"/>
          <p:cNvSpPr/>
          <p:nvPr/>
        </p:nvSpPr>
        <p:spPr>
          <a:xfrm>
            <a:off x="755576" y="628234"/>
            <a:ext cx="7632848" cy="523220"/>
          </a:xfrm>
          <a:prstGeom prst="rect">
            <a:avLst/>
          </a:prstGeom>
        </p:spPr>
        <p:txBody>
          <a:bodyPr wrap="square">
            <a:spAutoFit/>
          </a:bodyPr>
          <a:lstStyle/>
          <a:p>
            <a:pPr algn="ctr"/>
            <a:r>
              <a:rPr lang="ru-RU" sz="2800" b="1" u="sng" dirty="0" smtClean="0">
                <a:latin typeface="Comic Sans MS" pitchFamily="66" charset="0"/>
                <a:ea typeface="Calibri"/>
              </a:rPr>
              <a:t> </a:t>
            </a:r>
            <a:endParaRPr lang="ru-RU" b="1" dirty="0">
              <a:solidFill>
                <a:srgbClr val="0070C0"/>
              </a:solidFill>
              <a:latin typeface="Comic Sans MS" pitchFamily="66" charset="0"/>
            </a:endParaRPr>
          </a:p>
        </p:txBody>
      </p:sp>
      <p:sp>
        <p:nvSpPr>
          <p:cNvPr id="6" name="Прямоугольник 5"/>
          <p:cNvSpPr/>
          <p:nvPr/>
        </p:nvSpPr>
        <p:spPr>
          <a:xfrm>
            <a:off x="1238755" y="889844"/>
            <a:ext cx="7128792" cy="5350183"/>
          </a:xfrm>
          <a:prstGeom prst="rect">
            <a:avLst/>
          </a:prstGeom>
        </p:spPr>
        <p:txBody>
          <a:bodyPr wrap="square">
            <a:spAutoFit/>
          </a:bodyPr>
          <a:lstStyle/>
          <a:p>
            <a:pPr algn="ctr">
              <a:spcBef>
                <a:spcPts val="450"/>
              </a:spcBef>
              <a:spcAft>
                <a:spcPts val="450"/>
              </a:spcAft>
            </a:pPr>
            <a:r>
              <a:rPr lang="ru-RU" sz="2000" b="1" dirty="0" smtClean="0">
                <a:solidFill>
                  <a:srgbClr val="C00000"/>
                </a:solidFill>
                <a:latin typeface="Comic Sans MS" panose="030F0702030302020204" pitchFamily="66" charset="0"/>
                <a:ea typeface="Times New Roman"/>
              </a:rPr>
              <a:t>Этапы создания творческой мастерской</a:t>
            </a:r>
          </a:p>
          <a:p>
            <a:pPr>
              <a:spcBef>
                <a:spcPts val="450"/>
              </a:spcBef>
              <a:spcAft>
                <a:spcPts val="450"/>
              </a:spcAft>
            </a:pPr>
            <a:r>
              <a:rPr lang="ru-RU" b="1" dirty="0" smtClean="0">
                <a:solidFill>
                  <a:srgbClr val="C00000"/>
                </a:solidFill>
                <a:latin typeface="Comic Sans MS" panose="030F0702030302020204" pitchFamily="66" charset="0"/>
                <a:ea typeface="Times New Roman"/>
              </a:rPr>
              <a:t>Подготовительный </a:t>
            </a:r>
            <a:r>
              <a:rPr lang="ru-RU" b="1" dirty="0">
                <a:solidFill>
                  <a:srgbClr val="C00000"/>
                </a:solidFill>
                <a:latin typeface="Comic Sans MS" panose="030F0702030302020204" pitchFamily="66" charset="0"/>
                <a:ea typeface="Times New Roman"/>
              </a:rPr>
              <a:t>этап </a:t>
            </a:r>
            <a:r>
              <a:rPr lang="ru-RU" dirty="0" smtClean="0">
                <a:solidFill>
                  <a:srgbClr val="002060"/>
                </a:solidFill>
                <a:latin typeface="Comic Sans MS" panose="030F0702030302020204" pitchFamily="66" charset="0"/>
                <a:ea typeface="Times New Roman"/>
              </a:rPr>
              <a:t>(сентябрь 2020г</a:t>
            </a:r>
            <a:r>
              <a:rPr lang="ru-RU" dirty="0">
                <a:solidFill>
                  <a:srgbClr val="002060"/>
                </a:solidFill>
                <a:latin typeface="Comic Sans MS" panose="030F0702030302020204" pitchFamily="66" charset="0"/>
                <a:ea typeface="Times New Roman"/>
              </a:rPr>
              <a:t>.) </a:t>
            </a:r>
            <a:endParaRPr lang="ru-RU" dirty="0" smtClean="0">
              <a:solidFill>
                <a:srgbClr val="002060"/>
              </a:solidFill>
              <a:latin typeface="Comic Sans MS" panose="030F0702030302020204" pitchFamily="66" charset="0"/>
              <a:ea typeface="Times New Roman"/>
            </a:endParaRPr>
          </a:p>
          <a:p>
            <a:pPr lvl="0">
              <a:spcBef>
                <a:spcPts val="450"/>
              </a:spcBef>
              <a:spcAft>
                <a:spcPts val="450"/>
              </a:spcAft>
            </a:pPr>
            <a:r>
              <a:rPr lang="ru-RU" sz="1600" b="1" dirty="0">
                <a:solidFill>
                  <a:srgbClr val="002060"/>
                </a:solidFill>
                <a:latin typeface="Comic Sans MS" panose="030F0702030302020204" pitchFamily="66" charset="0"/>
                <a:ea typeface="Times New Roman"/>
              </a:rPr>
              <a:t>П</a:t>
            </a:r>
            <a:r>
              <a:rPr lang="ru-RU" sz="1600" b="1" dirty="0" smtClean="0">
                <a:solidFill>
                  <a:srgbClr val="002060"/>
                </a:solidFill>
                <a:latin typeface="Comic Sans MS" panose="030F0702030302020204" pitchFamily="66" charset="0"/>
                <a:ea typeface="Times New Roman"/>
              </a:rPr>
              <a:t>оиска </a:t>
            </a:r>
            <a:r>
              <a:rPr lang="ru-RU" sz="1600" b="1" dirty="0">
                <a:solidFill>
                  <a:srgbClr val="002060"/>
                </a:solidFill>
                <a:latin typeface="Comic Sans MS" panose="030F0702030302020204" pitchFamily="66" charset="0"/>
                <a:ea typeface="Times New Roman"/>
              </a:rPr>
              <a:t>новых форм взаимодействия </a:t>
            </a:r>
            <a:r>
              <a:rPr lang="ru-RU" sz="1600" b="1" dirty="0">
                <a:solidFill>
                  <a:srgbClr val="002060"/>
                </a:solidFill>
                <a:latin typeface="Comic Sans MS" panose="030F0702030302020204" pitchFamily="66" charset="0"/>
                <a:ea typeface="Times New Roman"/>
                <a:cs typeface="Arial"/>
              </a:rPr>
              <a:t>с семьями воспитанников</a:t>
            </a:r>
            <a:r>
              <a:rPr lang="ru-RU" sz="1600" b="1" dirty="0" smtClean="0">
                <a:solidFill>
                  <a:srgbClr val="002060"/>
                </a:solidFill>
                <a:latin typeface="Comic Sans MS" panose="030F0702030302020204" pitchFamily="66" charset="0"/>
                <a:ea typeface="Times New Roman"/>
                <a:cs typeface="Arial"/>
              </a:rPr>
              <a:t>. Разработка  методический рекомендаций, презентаций. Анкетирование родителей по вопросам онлайн взаимодействий С педагогами ДОУ.</a:t>
            </a:r>
            <a:endParaRPr lang="ru-RU" sz="1600" b="1" dirty="0">
              <a:solidFill>
                <a:srgbClr val="002060"/>
              </a:solidFill>
              <a:latin typeface="Comic Sans MS" panose="030F0702030302020204" pitchFamily="66" charset="0"/>
              <a:ea typeface="Times New Roman"/>
            </a:endParaRPr>
          </a:p>
          <a:p>
            <a:pPr>
              <a:spcBef>
                <a:spcPts val="450"/>
              </a:spcBef>
              <a:spcAft>
                <a:spcPts val="450"/>
              </a:spcAft>
            </a:pPr>
            <a:r>
              <a:rPr lang="ru-RU" dirty="0" smtClean="0">
                <a:solidFill>
                  <a:srgbClr val="002060"/>
                </a:solidFill>
                <a:latin typeface="Comic Sans MS" panose="030F0702030302020204" pitchFamily="66" charset="0"/>
                <a:ea typeface="Times New Roman"/>
              </a:rPr>
              <a:t> </a:t>
            </a:r>
            <a:r>
              <a:rPr lang="ru-RU" b="1" dirty="0" smtClean="0">
                <a:solidFill>
                  <a:srgbClr val="C00000"/>
                </a:solidFill>
                <a:latin typeface="Comic Sans MS" panose="030F0702030302020204" pitchFamily="66" charset="0"/>
                <a:ea typeface="Times New Roman"/>
              </a:rPr>
              <a:t>Практический </a:t>
            </a:r>
            <a:r>
              <a:rPr lang="ru-RU" b="1" dirty="0">
                <a:solidFill>
                  <a:srgbClr val="C00000"/>
                </a:solidFill>
                <a:latin typeface="Comic Sans MS" panose="030F0702030302020204" pitchFamily="66" charset="0"/>
                <a:ea typeface="Times New Roman"/>
              </a:rPr>
              <a:t>этап </a:t>
            </a:r>
            <a:r>
              <a:rPr lang="ru-RU" dirty="0">
                <a:solidFill>
                  <a:srgbClr val="002060"/>
                </a:solidFill>
                <a:latin typeface="Comic Sans MS" panose="030F0702030302020204" pitchFamily="66" charset="0"/>
                <a:ea typeface="Times New Roman"/>
              </a:rPr>
              <a:t>(</a:t>
            </a:r>
            <a:r>
              <a:rPr lang="ru-RU" dirty="0" smtClean="0">
                <a:solidFill>
                  <a:srgbClr val="002060"/>
                </a:solidFill>
                <a:latin typeface="Comic Sans MS" panose="030F0702030302020204" pitchFamily="66" charset="0"/>
                <a:ea typeface="Times New Roman"/>
              </a:rPr>
              <a:t>01.10.30 – 29.04.2021г</a:t>
            </a:r>
            <a:r>
              <a:rPr lang="ru-RU" dirty="0">
                <a:solidFill>
                  <a:srgbClr val="002060"/>
                </a:solidFill>
                <a:latin typeface="Comic Sans MS" panose="030F0702030302020204" pitchFamily="66" charset="0"/>
                <a:ea typeface="Times New Roman"/>
              </a:rPr>
              <a:t>.</a:t>
            </a:r>
            <a:r>
              <a:rPr lang="ru-RU" dirty="0">
                <a:solidFill>
                  <a:srgbClr val="666666"/>
                </a:solidFill>
                <a:latin typeface="Comic Sans MS" panose="030F0702030302020204" pitchFamily="66" charset="0"/>
                <a:ea typeface="Times New Roman"/>
              </a:rPr>
              <a:t>) </a:t>
            </a:r>
            <a:endParaRPr lang="ru-RU" dirty="0" smtClean="0">
              <a:solidFill>
                <a:srgbClr val="666666"/>
              </a:solidFill>
              <a:latin typeface="Comic Sans MS" panose="030F0702030302020204" pitchFamily="66" charset="0"/>
              <a:ea typeface="Times New Roman"/>
            </a:endParaRPr>
          </a:p>
          <a:p>
            <a:pPr>
              <a:spcBef>
                <a:spcPts val="450"/>
              </a:spcBef>
              <a:spcAft>
                <a:spcPts val="450"/>
              </a:spcAft>
            </a:pPr>
            <a:r>
              <a:rPr lang="ru-RU" dirty="0" smtClean="0">
                <a:solidFill>
                  <a:srgbClr val="002060"/>
                </a:solidFill>
                <a:latin typeface="Comic Sans MS" panose="030F0702030302020204" pitchFamily="66" charset="0"/>
                <a:ea typeface="Times New Roman"/>
              </a:rPr>
              <a:t> </a:t>
            </a:r>
            <a:r>
              <a:rPr lang="ru-RU" sz="1600" b="1" dirty="0" smtClean="0">
                <a:solidFill>
                  <a:srgbClr val="002060"/>
                </a:solidFill>
                <a:latin typeface="Comic Sans MS" panose="030F0702030302020204" pitchFamily="66" charset="0"/>
                <a:ea typeface="Times New Roman"/>
              </a:rPr>
              <a:t>Изготовление </a:t>
            </a:r>
            <a:r>
              <a:rPr lang="ru-RU" sz="1600" b="1" dirty="0">
                <a:solidFill>
                  <a:srgbClr val="002060"/>
                </a:solidFill>
                <a:latin typeface="Comic Sans MS" panose="030F0702030302020204" pitchFamily="66" charset="0"/>
                <a:ea typeface="Times New Roman"/>
              </a:rPr>
              <a:t>совместно с </a:t>
            </a:r>
            <a:r>
              <a:rPr lang="ru-RU" sz="1600" b="1" dirty="0" smtClean="0">
                <a:solidFill>
                  <a:srgbClr val="002060"/>
                </a:solidFill>
                <a:latin typeface="Comic Sans MS" panose="030F0702030302020204" pitchFamily="66" charset="0"/>
                <a:ea typeface="Times New Roman"/>
              </a:rPr>
              <a:t>родителями нестандартного  оборудования для  центров развития дошкольников. </a:t>
            </a:r>
            <a:r>
              <a:rPr lang="ru-RU" sz="1600" b="1" dirty="0" smtClean="0">
                <a:solidFill>
                  <a:srgbClr val="002060"/>
                </a:solidFill>
                <a:latin typeface="Comic Sans MS" panose="030F0702030302020204" pitchFamily="66" charset="0"/>
                <a:ea typeface="Times New Roman"/>
                <a:cs typeface="Times New Roman"/>
              </a:rPr>
              <a:t>В </a:t>
            </a:r>
            <a:r>
              <a:rPr lang="ru-RU" sz="1600" b="1" dirty="0">
                <a:solidFill>
                  <a:srgbClr val="002060"/>
                </a:solidFill>
                <a:latin typeface="Comic Sans MS" panose="030F0702030302020204" pitchFamily="66" charset="0"/>
                <a:ea typeface="Times New Roman"/>
                <a:cs typeface="Times New Roman"/>
              </a:rPr>
              <a:t>качестве центров развития могут </a:t>
            </a:r>
            <a:r>
              <a:rPr lang="ru-RU" sz="1600" b="1" dirty="0" smtClean="0">
                <a:solidFill>
                  <a:srgbClr val="002060"/>
                </a:solidFill>
                <a:latin typeface="Comic Sans MS" panose="030F0702030302020204" pitchFamily="66" charset="0"/>
                <a:ea typeface="Times New Roman"/>
                <a:cs typeface="Times New Roman"/>
              </a:rPr>
              <a:t>выступать - уголок </a:t>
            </a:r>
            <a:r>
              <a:rPr lang="ru-RU" sz="1600" b="1" dirty="0">
                <a:solidFill>
                  <a:srgbClr val="002060"/>
                </a:solidFill>
                <a:latin typeface="Comic Sans MS" panose="030F0702030302020204" pitchFamily="66" charset="0"/>
                <a:ea typeface="Times New Roman"/>
                <a:cs typeface="Times New Roman"/>
              </a:rPr>
              <a:t>для сюжетно-ролевых игр, уголок </a:t>
            </a:r>
            <a:r>
              <a:rPr lang="ru-RU" sz="1600" b="1" dirty="0" smtClean="0">
                <a:solidFill>
                  <a:srgbClr val="002060"/>
                </a:solidFill>
                <a:latin typeface="Comic Sans MS" panose="030F0702030302020204" pitchFamily="66" charset="0"/>
                <a:ea typeface="Times New Roman"/>
                <a:cs typeface="Times New Roman"/>
              </a:rPr>
              <a:t>ряженья </a:t>
            </a:r>
            <a:r>
              <a:rPr lang="ru-RU" sz="1600" b="1" dirty="0">
                <a:solidFill>
                  <a:srgbClr val="002060"/>
                </a:solidFill>
                <a:latin typeface="Comic Sans MS" panose="030F0702030302020204" pitchFamily="66" charset="0"/>
                <a:ea typeface="Times New Roman"/>
                <a:cs typeface="Times New Roman"/>
              </a:rPr>
              <a:t>(для театрализованных </a:t>
            </a:r>
            <a:r>
              <a:rPr lang="ru-RU" sz="1600" b="1" dirty="0" smtClean="0">
                <a:solidFill>
                  <a:srgbClr val="002060"/>
                </a:solidFill>
                <a:latin typeface="Comic Sans MS" panose="030F0702030302020204" pitchFamily="66" charset="0"/>
                <a:ea typeface="Times New Roman"/>
                <a:cs typeface="Times New Roman"/>
              </a:rPr>
              <a:t>игр), </a:t>
            </a:r>
            <a:r>
              <a:rPr lang="ru-RU" sz="1600" b="1" dirty="0">
                <a:solidFill>
                  <a:srgbClr val="002060"/>
                </a:solidFill>
                <a:latin typeface="Comic Sans MS" panose="030F0702030302020204" pitchFamily="66" charset="0"/>
                <a:ea typeface="Times New Roman"/>
                <a:cs typeface="Times New Roman"/>
              </a:rPr>
              <a:t>книжный уголок, уголок природы (наблюдений за природой), спортивный уголок, уголки для разнообразных видов самостоятельной деятельности детей — конструктивной, изобразительной, музыкальной и </a:t>
            </a:r>
            <a:r>
              <a:rPr lang="ru-RU" sz="1600" b="1" dirty="0" smtClean="0">
                <a:solidFill>
                  <a:srgbClr val="002060"/>
                </a:solidFill>
                <a:latin typeface="Comic Sans MS" panose="030F0702030302020204" pitchFamily="66" charset="0"/>
                <a:ea typeface="Times New Roman"/>
                <a:cs typeface="Times New Roman"/>
              </a:rPr>
              <a:t>др.</a:t>
            </a:r>
            <a:endParaRPr lang="ru-RU" sz="1600" b="1" dirty="0">
              <a:solidFill>
                <a:srgbClr val="002060"/>
              </a:solidFill>
              <a:latin typeface="Comic Sans MS" panose="030F0702030302020204" pitchFamily="66" charset="0"/>
              <a:ea typeface="Calibri"/>
              <a:cs typeface="Times New Roman"/>
            </a:endParaRPr>
          </a:p>
          <a:p>
            <a:pPr>
              <a:spcBef>
                <a:spcPts val="450"/>
              </a:spcBef>
              <a:spcAft>
                <a:spcPts val="450"/>
              </a:spcAft>
            </a:pPr>
            <a:r>
              <a:rPr lang="ru-RU" b="1" dirty="0" smtClean="0">
                <a:solidFill>
                  <a:srgbClr val="C00000"/>
                </a:solidFill>
                <a:latin typeface="Comic Sans MS" panose="030F0702030302020204" pitchFamily="66" charset="0"/>
                <a:ea typeface="Times New Roman"/>
              </a:rPr>
              <a:t>Заключительный </a:t>
            </a:r>
            <a:r>
              <a:rPr lang="ru-RU" b="1" dirty="0">
                <a:solidFill>
                  <a:srgbClr val="C00000"/>
                </a:solidFill>
                <a:latin typeface="Comic Sans MS" panose="030F0702030302020204" pitchFamily="66" charset="0"/>
                <a:ea typeface="Times New Roman"/>
              </a:rPr>
              <a:t>этап </a:t>
            </a:r>
            <a:r>
              <a:rPr lang="ru-RU" dirty="0" smtClean="0">
                <a:solidFill>
                  <a:srgbClr val="002060"/>
                </a:solidFill>
                <a:latin typeface="Comic Sans MS" panose="030F0702030302020204" pitchFamily="66" charset="0"/>
                <a:ea typeface="Times New Roman"/>
              </a:rPr>
              <a:t>(30.04.2021 – 15.05.2021г.) </a:t>
            </a:r>
            <a:r>
              <a:rPr lang="ru-RU" sz="1600" b="1" dirty="0" smtClean="0">
                <a:solidFill>
                  <a:srgbClr val="002060"/>
                </a:solidFill>
                <a:latin typeface="Comic Sans MS" panose="030F0702030302020204" pitchFamily="66" charset="0"/>
                <a:ea typeface="Times New Roman"/>
              </a:rPr>
              <a:t>Телеконференция, Фильм «</a:t>
            </a:r>
            <a:r>
              <a:rPr lang="ru-RU" sz="1600" b="1" dirty="0">
                <a:solidFill>
                  <a:srgbClr val="002060"/>
                </a:solidFill>
                <a:latin typeface="Comic Sans MS" panose="030F0702030302020204" pitchFamily="66" charset="0"/>
              </a:rPr>
              <a:t>Развивающая предметно-пространственная </a:t>
            </a:r>
            <a:r>
              <a:rPr lang="ru-RU" sz="1600" b="1" dirty="0" smtClean="0">
                <a:solidFill>
                  <a:srgbClr val="002060"/>
                </a:solidFill>
                <a:latin typeface="Comic Sans MS" panose="030F0702030302020204" pitchFamily="66" charset="0"/>
              </a:rPr>
              <a:t>среда в группе «Звездочки», награждение активных участников. </a:t>
            </a:r>
            <a:r>
              <a:rPr lang="ru-RU" sz="1600" b="1" dirty="0" smtClean="0">
                <a:solidFill>
                  <a:srgbClr val="002060"/>
                </a:solidFill>
                <a:latin typeface="Comic Sans MS" panose="030F0702030302020204" pitchFamily="66" charset="0"/>
                <a:ea typeface="Times New Roman"/>
              </a:rPr>
              <a:t> </a:t>
            </a:r>
            <a:endParaRPr lang="ru-RU" sz="1600" b="1" dirty="0">
              <a:solidFill>
                <a:srgbClr val="002060"/>
              </a:solidFill>
              <a:effectLst/>
              <a:latin typeface="Comic Sans MS" panose="030F0702030302020204" pitchFamily="66" charset="0"/>
              <a:ea typeface="Times New Roman"/>
            </a:endParaRPr>
          </a:p>
        </p:txBody>
      </p:sp>
    </p:spTree>
    <p:extLst>
      <p:ext uri="{BB962C8B-B14F-4D97-AF65-F5344CB8AC3E}">
        <p14:creationId xmlns:p14="http://schemas.microsoft.com/office/powerpoint/2010/main" val="9203818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https://hsem.susu.ru/wp-content/uploads/2017/05/59d732c2ee62015ef09e49a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4822" cy="688341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2" y="234324"/>
            <a:ext cx="2437457" cy="2437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60648"/>
            <a:ext cx="4824536" cy="3618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3928" y="2894184"/>
            <a:ext cx="4903467" cy="3675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37976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https://hsem.susu.ru/wp-content/uploads/2017/05/59d732c2ee62015ef09e49a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286559"/>
            <a:ext cx="2437457" cy="2437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0"/>
            <a:ext cx="6442843" cy="4832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3888" y="2852936"/>
            <a:ext cx="5494978" cy="4121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40440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https://hsem.susu.ru/wp-content/uploads/2017/05/59d732c2ee62015ef09e49a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71035" y="936010"/>
            <a:ext cx="8269914" cy="5663089"/>
          </a:xfrm>
          <a:prstGeom prst="rect">
            <a:avLst/>
          </a:prstGeom>
          <a:noFill/>
        </p:spPr>
        <p:txBody>
          <a:bodyPr wrap="square" rtlCol="0">
            <a:spAutoFit/>
          </a:bodyPr>
          <a:lstStyle/>
          <a:p>
            <a:pPr algn="ctr"/>
            <a:r>
              <a:rPr lang="ru-RU" sz="4400" b="1" dirty="0" smtClean="0">
                <a:solidFill>
                  <a:srgbClr val="FFFF00"/>
                </a:solidFill>
                <a:latin typeface="Mistral" panose="03090702030407020403" pitchFamily="66" charset="0"/>
              </a:rPr>
              <a:t>СПАСИБО ВСЕМ  ЗА УЧАСТИЕ В РАБОТЕ </a:t>
            </a:r>
          </a:p>
          <a:p>
            <a:pPr algn="ctr"/>
            <a:r>
              <a:rPr lang="ru-RU" sz="4400" b="1" dirty="0" smtClean="0">
                <a:solidFill>
                  <a:srgbClr val="FFFF00"/>
                </a:solidFill>
                <a:latin typeface="Mistral" panose="03090702030407020403" pitchFamily="66" charset="0"/>
              </a:rPr>
              <a:t>ТВОРЧЕСКОЙ МАСТЕРСКОЙ.</a:t>
            </a:r>
          </a:p>
          <a:p>
            <a:pPr algn="ctr"/>
            <a:endParaRPr lang="ru-RU" sz="4400" b="1" dirty="0" smtClean="0">
              <a:solidFill>
                <a:srgbClr val="FFFF00"/>
              </a:solidFill>
              <a:latin typeface="Mistral" panose="03090702030407020403" pitchFamily="66" charset="0"/>
            </a:endParaRPr>
          </a:p>
          <a:p>
            <a:pPr algn="ctr"/>
            <a:endParaRPr lang="ru-RU" sz="4400" b="1" dirty="0" smtClean="0">
              <a:solidFill>
                <a:srgbClr val="FFFF00"/>
              </a:solidFill>
              <a:latin typeface="Mistral" panose="03090702030407020403" pitchFamily="66" charset="0"/>
            </a:endParaRPr>
          </a:p>
          <a:p>
            <a:pPr algn="ctr"/>
            <a:r>
              <a:rPr lang="ru-RU" sz="4400" b="1" dirty="0" smtClean="0">
                <a:solidFill>
                  <a:srgbClr val="FFFF00"/>
                </a:solidFill>
                <a:latin typeface="Mistral" panose="03090702030407020403" pitchFamily="66" charset="0"/>
              </a:rPr>
              <a:t>СЛЕДУЮЩАЯ ВСТРЕЧА В НОЯБРЕ.</a:t>
            </a:r>
          </a:p>
          <a:p>
            <a:pPr algn="ctr"/>
            <a:r>
              <a:rPr lang="ru-RU" sz="4400" b="1" dirty="0" smtClean="0">
                <a:solidFill>
                  <a:srgbClr val="C00000"/>
                </a:solidFill>
                <a:latin typeface="Mistral" panose="03090702030407020403" pitchFamily="66" charset="0"/>
              </a:rPr>
              <a:t>ТЕМА: «СЕМЕЙНОЕ ЧТЕНИЕ»</a:t>
            </a:r>
          </a:p>
          <a:p>
            <a:pPr algn="ctr"/>
            <a:endParaRPr lang="ru-RU" sz="4400" b="1" dirty="0">
              <a:solidFill>
                <a:srgbClr val="C00000"/>
              </a:solidFill>
              <a:latin typeface="Mistral" panose="03090702030407020403" pitchFamily="66" charset="0"/>
            </a:endParaRPr>
          </a:p>
          <a:p>
            <a:pPr algn="ctr"/>
            <a:r>
              <a:rPr lang="ru-RU" b="1" dirty="0" smtClean="0">
                <a:solidFill>
                  <a:srgbClr val="C00000"/>
                </a:solidFill>
                <a:latin typeface="Times New Roman" panose="02020603050405020304" pitchFamily="18" charset="0"/>
                <a:cs typeface="Times New Roman" panose="02020603050405020304" pitchFamily="18" charset="0"/>
              </a:rPr>
              <a:t>Материал подготовили воспитатели группы «Звездочки»:</a:t>
            </a:r>
          </a:p>
          <a:p>
            <a:pPr algn="ctr"/>
            <a:r>
              <a:rPr lang="ru-RU" b="1" dirty="0">
                <a:solidFill>
                  <a:schemeClr val="accent5">
                    <a:lumMod val="50000"/>
                  </a:schemeClr>
                </a:solidFill>
                <a:latin typeface="Times New Roman" panose="02020603050405020304" pitchFamily="18" charset="0"/>
                <a:cs typeface="Times New Roman" panose="02020603050405020304" pitchFamily="18" charset="0"/>
              </a:rPr>
              <a:t>Старовойтова Л.В.</a:t>
            </a:r>
          </a:p>
          <a:p>
            <a:pPr algn="ctr"/>
            <a:r>
              <a:rPr lang="ru-RU" b="1" dirty="0" smtClean="0">
                <a:solidFill>
                  <a:schemeClr val="accent5">
                    <a:lumMod val="50000"/>
                  </a:schemeClr>
                </a:solidFill>
                <a:latin typeface="Times New Roman" panose="02020603050405020304" pitchFamily="18" charset="0"/>
                <a:cs typeface="Times New Roman" panose="02020603050405020304" pitchFamily="18" charset="0"/>
              </a:rPr>
              <a:t>Лунева Е.Г.</a:t>
            </a:r>
          </a:p>
        </p:txBody>
      </p:sp>
    </p:spTree>
    <p:extLst>
      <p:ext uri="{BB962C8B-B14F-4D97-AF65-F5344CB8AC3E}">
        <p14:creationId xmlns:p14="http://schemas.microsoft.com/office/powerpoint/2010/main" val="1319794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906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39552" y="176475"/>
            <a:ext cx="8252580" cy="400110"/>
          </a:xfrm>
          <a:prstGeom prst="rect">
            <a:avLst/>
          </a:prstGeom>
          <a:noFill/>
        </p:spPr>
        <p:txBody>
          <a:bodyPr wrap="none" rtlCol="0">
            <a:spAutoFit/>
          </a:bodyPr>
          <a:lstStyle/>
          <a:p>
            <a:r>
              <a:rPr lang="ru-RU" sz="2000" b="1" dirty="0" smtClean="0">
                <a:solidFill>
                  <a:schemeClr val="accent6">
                    <a:lumMod val="75000"/>
                  </a:schemeClr>
                </a:solidFill>
                <a:latin typeface="Comic Sans MS" pitchFamily="66" charset="0"/>
              </a:rPr>
              <a:t>МБДОУ «Детский сад комбинированного вида №6 «Ромашка»</a:t>
            </a:r>
            <a:endParaRPr lang="ru-RU" sz="2000" b="1" dirty="0">
              <a:solidFill>
                <a:schemeClr val="accent6">
                  <a:lumMod val="75000"/>
                </a:schemeClr>
              </a:solidFill>
              <a:latin typeface="Comic Sans MS" pitchFamily="66" charset="0"/>
            </a:endParaRPr>
          </a:p>
        </p:txBody>
      </p:sp>
      <p:sp>
        <p:nvSpPr>
          <p:cNvPr id="4" name="Прямоугольник 3"/>
          <p:cNvSpPr/>
          <p:nvPr/>
        </p:nvSpPr>
        <p:spPr>
          <a:xfrm>
            <a:off x="597389" y="908720"/>
            <a:ext cx="8136905" cy="4893647"/>
          </a:xfrm>
          <a:prstGeom prst="rect">
            <a:avLst/>
          </a:prstGeom>
        </p:spPr>
        <p:txBody>
          <a:bodyPr wrap="square">
            <a:spAutoFit/>
          </a:bodyPr>
          <a:lstStyle/>
          <a:p>
            <a:pPr algn="just"/>
            <a:r>
              <a:rPr lang="ru-RU" sz="2400" b="1" dirty="0">
                <a:solidFill>
                  <a:srgbClr val="0070C0"/>
                </a:solidFill>
                <a:latin typeface="Comic Sans MS" pitchFamily="66" charset="0"/>
              </a:rPr>
              <a:t>Одним из требований ФГОС </a:t>
            </a:r>
            <a:r>
              <a:rPr lang="ru-RU" sz="2400" b="1" dirty="0" smtClean="0">
                <a:solidFill>
                  <a:srgbClr val="0070C0"/>
                </a:solidFill>
                <a:latin typeface="Comic Sans MS" pitchFamily="66" charset="0"/>
              </a:rPr>
              <a:t>ДО к </a:t>
            </a:r>
            <a:r>
              <a:rPr lang="ru-RU" sz="2400" b="1" dirty="0">
                <a:solidFill>
                  <a:srgbClr val="0070C0"/>
                </a:solidFill>
                <a:latin typeface="Comic Sans MS" pitchFamily="66" charset="0"/>
              </a:rPr>
              <a:t>условиям реализации образовательной программы является создание условий для участия родителей (законных представителей) в образовательной деятельности.</a:t>
            </a:r>
          </a:p>
          <a:p>
            <a:pPr algn="just"/>
            <a:r>
              <a:rPr lang="ru-RU" sz="2400" b="1" dirty="0" smtClean="0">
                <a:solidFill>
                  <a:srgbClr val="0070C0"/>
                </a:solidFill>
                <a:latin typeface="Comic Sans MS" pitchFamily="66" charset="0"/>
              </a:rPr>
              <a:t>На </a:t>
            </a:r>
            <a:r>
              <a:rPr lang="ru-RU" sz="2400" b="1" dirty="0">
                <a:solidFill>
                  <a:srgbClr val="0070C0"/>
                </a:solidFill>
                <a:latin typeface="Comic Sans MS" pitchFamily="66" charset="0"/>
              </a:rPr>
              <a:t>смену традиционным формам работы с родителями пришли инновационные интерактивные неформальные мероприятия в которых, в роли равноправных партнёров, с удовольствуют участвуют и дети, и родители, и педагоги.</a:t>
            </a:r>
          </a:p>
          <a:p>
            <a:r>
              <a:rPr lang="ru-RU" sz="2400" b="1" dirty="0">
                <a:solidFill>
                  <a:srgbClr val="0070C0"/>
                </a:solidFill>
                <a:latin typeface="Comic Sans MS" pitchFamily="66" charset="0"/>
              </a:rPr>
              <a:t>Одной из таких интересных находок стало для нас проведение Творческих </a:t>
            </a:r>
            <a:r>
              <a:rPr lang="ru-RU" sz="2400" b="1" dirty="0" smtClean="0">
                <a:solidFill>
                  <a:srgbClr val="0070C0"/>
                </a:solidFill>
                <a:latin typeface="Comic Sans MS" pitchFamily="66" charset="0"/>
              </a:rPr>
              <a:t>Мастерских онлайн. </a:t>
            </a:r>
            <a:endParaRPr lang="ru-RU" sz="2400" b="1" i="0" dirty="0">
              <a:solidFill>
                <a:srgbClr val="0070C0"/>
              </a:solidFill>
              <a:effectLst/>
              <a:latin typeface="Comic Sans MS" pitchFamily="66" charset="0"/>
            </a:endParaRPr>
          </a:p>
        </p:txBody>
      </p:sp>
    </p:spTree>
    <p:extLst>
      <p:ext uri="{BB962C8B-B14F-4D97-AF65-F5344CB8AC3E}">
        <p14:creationId xmlns:p14="http://schemas.microsoft.com/office/powerpoint/2010/main" val="2672266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9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39552" y="19331"/>
            <a:ext cx="8252580" cy="400110"/>
          </a:xfrm>
          <a:prstGeom prst="rect">
            <a:avLst/>
          </a:prstGeom>
          <a:noFill/>
        </p:spPr>
        <p:txBody>
          <a:bodyPr wrap="none" rtlCol="0">
            <a:spAutoFit/>
          </a:bodyPr>
          <a:lstStyle/>
          <a:p>
            <a:r>
              <a:rPr lang="ru-RU" sz="2000" b="1" dirty="0" smtClean="0">
                <a:solidFill>
                  <a:schemeClr val="accent6">
                    <a:lumMod val="50000"/>
                  </a:schemeClr>
                </a:solidFill>
                <a:latin typeface="Comic Sans MS" pitchFamily="66" charset="0"/>
              </a:rPr>
              <a:t>МБДОУ «Детский сад комбинированного вида №6 «Ромашка»</a:t>
            </a:r>
            <a:endParaRPr lang="ru-RU" sz="2000" b="1" dirty="0">
              <a:solidFill>
                <a:schemeClr val="accent6">
                  <a:lumMod val="50000"/>
                </a:schemeClr>
              </a:solidFill>
              <a:latin typeface="Comic Sans MS" pitchFamily="66" charset="0"/>
            </a:endParaRPr>
          </a:p>
        </p:txBody>
      </p:sp>
      <p:sp>
        <p:nvSpPr>
          <p:cNvPr id="2" name="Прямоугольник 1"/>
          <p:cNvSpPr/>
          <p:nvPr/>
        </p:nvSpPr>
        <p:spPr>
          <a:xfrm>
            <a:off x="2286000" y="2967335"/>
            <a:ext cx="4572000" cy="369332"/>
          </a:xfrm>
          <a:prstGeom prst="rect">
            <a:avLst/>
          </a:prstGeom>
        </p:spPr>
        <p:txBody>
          <a:bodyPr>
            <a:spAutoFit/>
          </a:bodyPr>
          <a:lstStyle/>
          <a:p>
            <a:r>
              <a:rPr lang="ru-RU" dirty="0" smtClean="0">
                <a:solidFill>
                  <a:srgbClr val="333333"/>
                </a:solidFill>
                <a:ea typeface="Calibri"/>
                <a:cs typeface="Times New Roman"/>
              </a:rPr>
              <a:t>. </a:t>
            </a:r>
            <a:endParaRPr lang="ru-RU" dirty="0"/>
          </a:p>
        </p:txBody>
      </p:sp>
      <p:sp>
        <p:nvSpPr>
          <p:cNvPr id="4" name="Прямоугольник 3"/>
          <p:cNvSpPr/>
          <p:nvPr/>
        </p:nvSpPr>
        <p:spPr>
          <a:xfrm>
            <a:off x="755576" y="628234"/>
            <a:ext cx="7632848" cy="5601533"/>
          </a:xfrm>
          <a:prstGeom prst="rect">
            <a:avLst/>
          </a:prstGeom>
        </p:spPr>
        <p:txBody>
          <a:bodyPr wrap="square">
            <a:spAutoFit/>
          </a:bodyPr>
          <a:lstStyle/>
          <a:p>
            <a:pPr algn="ctr"/>
            <a:r>
              <a:rPr lang="ru-RU" sz="2800" b="1" u="sng" dirty="0" smtClean="0">
                <a:latin typeface="Comic Sans MS" pitchFamily="66" charset="0"/>
                <a:ea typeface="Calibri"/>
              </a:rPr>
              <a:t> </a:t>
            </a:r>
            <a:r>
              <a:rPr lang="ru-RU" sz="2800" b="1" u="sng" dirty="0" smtClean="0">
                <a:solidFill>
                  <a:srgbClr val="C00000"/>
                </a:solidFill>
                <a:latin typeface="Comic Sans MS" pitchFamily="66" charset="0"/>
                <a:ea typeface="Calibri"/>
              </a:rPr>
              <a:t>Цель </a:t>
            </a:r>
            <a:r>
              <a:rPr lang="ru-RU" sz="2800" b="1" u="sng" dirty="0">
                <a:solidFill>
                  <a:srgbClr val="C00000"/>
                </a:solidFill>
                <a:latin typeface="Comic Sans MS" pitchFamily="66" charset="0"/>
                <a:ea typeface="Calibri"/>
              </a:rPr>
              <a:t>работы творческой </a:t>
            </a:r>
            <a:r>
              <a:rPr lang="ru-RU" sz="2800" b="1" u="sng" dirty="0" smtClean="0">
                <a:solidFill>
                  <a:srgbClr val="C00000"/>
                </a:solidFill>
                <a:latin typeface="Comic Sans MS" pitchFamily="66" charset="0"/>
                <a:ea typeface="Calibri"/>
              </a:rPr>
              <a:t>мастерской:</a:t>
            </a:r>
          </a:p>
          <a:p>
            <a:pPr algn="ctr"/>
            <a:r>
              <a:rPr lang="ru-RU" sz="2400" b="1" dirty="0" smtClean="0">
                <a:solidFill>
                  <a:srgbClr val="FFFF00"/>
                </a:solidFill>
                <a:latin typeface="Comic Sans MS" pitchFamily="66" charset="0"/>
                <a:ea typeface="Calibri"/>
              </a:rPr>
              <a:t> </a:t>
            </a:r>
            <a:r>
              <a:rPr lang="ru-RU" sz="2000" b="1" dirty="0" smtClean="0">
                <a:solidFill>
                  <a:srgbClr val="0070C0"/>
                </a:solidFill>
                <a:latin typeface="Comic Sans MS" pitchFamily="66" charset="0"/>
                <a:ea typeface="Calibri"/>
                <a:cs typeface="Times New Roman"/>
              </a:rPr>
              <a:t>Привлечение </a:t>
            </a:r>
            <a:r>
              <a:rPr lang="ru-RU" sz="2000" b="1" dirty="0">
                <a:solidFill>
                  <a:srgbClr val="0070C0"/>
                </a:solidFill>
                <a:latin typeface="Comic Sans MS" pitchFamily="66" charset="0"/>
                <a:ea typeface="Calibri"/>
                <a:cs typeface="Times New Roman"/>
              </a:rPr>
              <a:t>родителей к сотрудничеству с дошкольным </a:t>
            </a:r>
            <a:r>
              <a:rPr lang="ru-RU" sz="2000" b="1" dirty="0" smtClean="0">
                <a:solidFill>
                  <a:srgbClr val="0070C0"/>
                </a:solidFill>
                <a:latin typeface="Comic Sans MS" pitchFamily="66" charset="0"/>
                <a:ea typeface="Calibri"/>
                <a:cs typeface="Times New Roman"/>
              </a:rPr>
              <a:t>учреждением, </a:t>
            </a:r>
            <a:r>
              <a:rPr lang="ru-RU" sz="2000" b="1" dirty="0">
                <a:solidFill>
                  <a:srgbClr val="0070C0"/>
                </a:solidFill>
                <a:latin typeface="Comic Sans MS" pitchFamily="66" charset="0"/>
                <a:ea typeface="Calibri"/>
              </a:rPr>
              <a:t>у</a:t>
            </a:r>
            <a:r>
              <a:rPr lang="ru-RU" sz="2000" b="1" dirty="0" smtClean="0">
                <a:solidFill>
                  <a:srgbClr val="0070C0"/>
                </a:solidFill>
                <a:latin typeface="Comic Sans MS" pitchFamily="66" charset="0"/>
                <a:ea typeface="Calibri"/>
              </a:rPr>
              <a:t>крепление </a:t>
            </a:r>
            <a:r>
              <a:rPr lang="ru-RU" sz="2000" b="1" dirty="0">
                <a:solidFill>
                  <a:srgbClr val="0070C0"/>
                </a:solidFill>
                <a:latin typeface="Comic Sans MS" pitchFamily="66" charset="0"/>
                <a:ea typeface="Calibri"/>
              </a:rPr>
              <a:t>детско-родительских отношений через организацию совместной творческой </a:t>
            </a:r>
            <a:r>
              <a:rPr lang="ru-RU" sz="2000" b="1" dirty="0" smtClean="0">
                <a:solidFill>
                  <a:srgbClr val="0070C0"/>
                </a:solidFill>
                <a:latin typeface="Comic Sans MS" pitchFamily="66" charset="0"/>
                <a:ea typeface="Calibri"/>
              </a:rPr>
              <a:t>деятельности онлайн. </a:t>
            </a:r>
          </a:p>
          <a:p>
            <a:endParaRPr lang="ru-RU" b="1" dirty="0">
              <a:latin typeface="Comic Sans MS" pitchFamily="66" charset="0"/>
              <a:ea typeface="Calibri"/>
            </a:endParaRPr>
          </a:p>
          <a:p>
            <a:pPr algn="ctr"/>
            <a:r>
              <a:rPr lang="ru-RU" sz="2400" b="1" dirty="0" smtClean="0">
                <a:solidFill>
                  <a:srgbClr val="C00000"/>
                </a:solidFill>
                <a:latin typeface="Comic Sans MS" pitchFamily="66" charset="0"/>
                <a:ea typeface="Calibri"/>
              </a:rPr>
              <a:t>Творческая </a:t>
            </a:r>
            <a:r>
              <a:rPr lang="ru-RU" sz="2400" b="1" dirty="0">
                <a:solidFill>
                  <a:srgbClr val="C00000"/>
                </a:solidFill>
                <a:latin typeface="Comic Sans MS" pitchFamily="66" charset="0"/>
                <a:ea typeface="Calibri"/>
              </a:rPr>
              <a:t>мастерская </a:t>
            </a:r>
            <a:r>
              <a:rPr lang="ru-RU" sz="2400" b="1" dirty="0" smtClean="0">
                <a:solidFill>
                  <a:srgbClr val="C00000"/>
                </a:solidFill>
                <a:latin typeface="Comic Sans MS" pitchFamily="66" charset="0"/>
                <a:ea typeface="Calibri"/>
              </a:rPr>
              <a:t>направлена </a:t>
            </a:r>
            <a:r>
              <a:rPr lang="ru-RU" sz="2400" b="1" dirty="0">
                <a:solidFill>
                  <a:srgbClr val="C00000"/>
                </a:solidFill>
                <a:latin typeface="Comic Sans MS" pitchFamily="66" charset="0"/>
                <a:ea typeface="Calibri"/>
              </a:rPr>
              <a:t>на решение следующих </a:t>
            </a:r>
            <a:r>
              <a:rPr lang="ru-RU" sz="2400" b="1" i="1" u="sng" dirty="0">
                <a:solidFill>
                  <a:srgbClr val="C00000"/>
                </a:solidFill>
                <a:latin typeface="Comic Sans MS" pitchFamily="66" charset="0"/>
                <a:ea typeface="Calibri"/>
              </a:rPr>
              <a:t>задач</a:t>
            </a:r>
            <a:r>
              <a:rPr lang="ru-RU" sz="2400" b="1" i="1" u="sng" dirty="0" smtClean="0">
                <a:solidFill>
                  <a:srgbClr val="C00000"/>
                </a:solidFill>
                <a:latin typeface="Comic Sans MS" pitchFamily="66" charset="0"/>
                <a:ea typeface="Calibri"/>
              </a:rPr>
              <a:t>:</a:t>
            </a:r>
          </a:p>
          <a:p>
            <a:r>
              <a:rPr lang="ru-RU" b="1" dirty="0" smtClean="0">
                <a:solidFill>
                  <a:srgbClr val="0070C0"/>
                </a:solidFill>
                <a:latin typeface="Comic Sans MS" pitchFamily="66" charset="0"/>
                <a:ea typeface="Calibri"/>
              </a:rPr>
              <a:t> </a:t>
            </a:r>
            <a:r>
              <a:rPr lang="ru-RU" sz="2000" b="1" dirty="0" smtClean="0">
                <a:solidFill>
                  <a:srgbClr val="0070C0"/>
                </a:solidFill>
                <a:latin typeface="Comic Sans MS" pitchFamily="66" charset="0"/>
                <a:ea typeface="Calibri"/>
              </a:rPr>
              <a:t>1. Развивать творческий союз </a:t>
            </a:r>
            <a:r>
              <a:rPr lang="ru-RU" sz="2000" b="1" dirty="0">
                <a:solidFill>
                  <a:srgbClr val="0070C0"/>
                </a:solidFill>
                <a:latin typeface="Comic Sans MS" pitchFamily="66" charset="0"/>
                <a:ea typeface="Calibri"/>
              </a:rPr>
              <a:t>родителей (законных представителей) и ребенка, их тесное общение, где раскрываются таланты детей, потребность участия в воспитании ребенка совместно с </a:t>
            </a:r>
            <a:r>
              <a:rPr lang="ru-RU" sz="2000" b="1" dirty="0" smtClean="0">
                <a:solidFill>
                  <a:srgbClr val="0070C0"/>
                </a:solidFill>
                <a:latin typeface="Comic Sans MS" pitchFamily="66" charset="0"/>
                <a:ea typeface="Calibri"/>
              </a:rPr>
              <a:t>ДОУ.</a:t>
            </a:r>
            <a:endParaRPr lang="ru-RU" sz="2000" b="1" dirty="0">
              <a:solidFill>
                <a:srgbClr val="0070C0"/>
              </a:solidFill>
              <a:latin typeface="Comic Sans MS" pitchFamily="66" charset="0"/>
              <a:ea typeface="Calibri"/>
            </a:endParaRPr>
          </a:p>
          <a:p>
            <a:r>
              <a:rPr lang="ru-RU" sz="2000" b="1" dirty="0" smtClean="0">
                <a:solidFill>
                  <a:srgbClr val="0070C0"/>
                </a:solidFill>
                <a:latin typeface="Comic Sans MS" pitchFamily="66" charset="0"/>
                <a:ea typeface="Calibri"/>
              </a:rPr>
              <a:t>2. Формировать заинтересованное отношение </a:t>
            </a:r>
            <a:r>
              <a:rPr lang="ru-RU" sz="2000" b="1" dirty="0">
                <a:solidFill>
                  <a:srgbClr val="0070C0"/>
                </a:solidFill>
                <a:latin typeface="Comic Sans MS" pitchFamily="66" charset="0"/>
                <a:ea typeface="Calibri"/>
              </a:rPr>
              <a:t>к процессу и результату совместной деятельности в творческой мастерской</a:t>
            </a:r>
            <a:r>
              <a:rPr lang="ru-RU" sz="2000" b="1" dirty="0" smtClean="0">
                <a:solidFill>
                  <a:srgbClr val="0070C0"/>
                </a:solidFill>
                <a:latin typeface="Comic Sans MS" pitchFamily="66" charset="0"/>
                <a:ea typeface="Calibri"/>
              </a:rPr>
              <a:t>.</a:t>
            </a:r>
          </a:p>
          <a:p>
            <a:r>
              <a:rPr lang="ru-RU" sz="2000" b="1" dirty="0" smtClean="0">
                <a:solidFill>
                  <a:srgbClr val="0070C0"/>
                </a:solidFill>
                <a:latin typeface="Comic Sans MS" pitchFamily="66" charset="0"/>
                <a:ea typeface="Calibri"/>
              </a:rPr>
              <a:t>3. </a:t>
            </a:r>
            <a:r>
              <a:rPr lang="ru-RU" sz="2000" dirty="0" smtClean="0">
                <a:solidFill>
                  <a:srgbClr val="0070C0"/>
                </a:solidFill>
                <a:latin typeface="Comic Sans MS" pitchFamily="66" charset="0"/>
                <a:ea typeface="Times New Roman"/>
                <a:cs typeface="Times New Roman"/>
              </a:rPr>
              <a:t> </a:t>
            </a:r>
            <a:r>
              <a:rPr lang="ru-RU" sz="2000" b="1" dirty="0" smtClean="0">
                <a:solidFill>
                  <a:srgbClr val="0070C0"/>
                </a:solidFill>
                <a:latin typeface="Comic Sans MS" pitchFamily="66" charset="0"/>
                <a:ea typeface="Times New Roman"/>
                <a:cs typeface="Times New Roman"/>
              </a:rPr>
              <a:t>Обогащать развивающую среду подготовительной группы.</a:t>
            </a:r>
            <a:endParaRPr lang="ru-RU" b="1" dirty="0">
              <a:solidFill>
                <a:srgbClr val="0070C0"/>
              </a:solidFill>
              <a:latin typeface="Comic Sans MS" pitchFamily="66" charset="0"/>
            </a:endParaRPr>
          </a:p>
        </p:txBody>
      </p:sp>
    </p:spTree>
    <p:extLst>
      <p:ext uri="{BB962C8B-B14F-4D97-AF65-F5344CB8AC3E}">
        <p14:creationId xmlns:p14="http://schemas.microsoft.com/office/powerpoint/2010/main" val="286320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143000" y="-1143000"/>
            <a:ext cx="6857999" cy="914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755575" y="797510"/>
            <a:ext cx="7632848" cy="5386090"/>
          </a:xfrm>
          <a:prstGeom prst="rect">
            <a:avLst/>
          </a:prstGeom>
        </p:spPr>
        <p:txBody>
          <a:bodyPr wrap="square">
            <a:spAutoFit/>
          </a:bodyPr>
          <a:lstStyle/>
          <a:p>
            <a:pPr lvl="0" algn="ctr"/>
            <a:endParaRPr lang="ru-RU" sz="4800" b="1" dirty="0" smtClean="0">
              <a:solidFill>
                <a:srgbClr val="FFFF00"/>
              </a:solidFill>
              <a:latin typeface="Comic Sans MS" pitchFamily="66" charset="0"/>
              <a:ea typeface="SimSun-ExtB" pitchFamily="49" charset="-122"/>
            </a:endParaRPr>
          </a:p>
          <a:p>
            <a:pPr lvl="0" algn="ctr"/>
            <a:r>
              <a:rPr lang="ru-RU" sz="4800" b="1" dirty="0" smtClean="0">
                <a:solidFill>
                  <a:srgbClr val="FF0000"/>
                </a:solidFill>
                <a:latin typeface="Comic Sans MS" panose="030F0702030302020204" pitchFamily="66" charset="0"/>
                <a:ea typeface="SimSun-ExtB" pitchFamily="49" charset="-122"/>
              </a:rPr>
              <a:t>ФИЗКУЛЬТУРНЫЙ ЦЕНТР</a:t>
            </a:r>
            <a:endParaRPr lang="ru-RU" sz="4000" b="1" dirty="0">
              <a:solidFill>
                <a:srgbClr val="FF0000"/>
              </a:solidFill>
              <a:latin typeface="Comic Sans MS" panose="030F0702030302020204" pitchFamily="66" charset="0"/>
              <a:ea typeface="SimSun-ExtB" pitchFamily="49" charset="-122"/>
            </a:endParaRPr>
          </a:p>
          <a:p>
            <a:pPr lvl="0" algn="ctr"/>
            <a:endParaRPr lang="ru-RU" sz="4000" b="1" dirty="0">
              <a:solidFill>
                <a:srgbClr val="FF0000"/>
              </a:solidFill>
              <a:latin typeface="HeinrichScript" pitchFamily="2" charset="0"/>
              <a:ea typeface="SimSun-ExtB" pitchFamily="49" charset="-122"/>
            </a:endParaRPr>
          </a:p>
          <a:p>
            <a:pPr lvl="0" algn="ctr"/>
            <a:r>
              <a:rPr lang="ru-RU" sz="4000" b="1" dirty="0" smtClean="0">
                <a:solidFill>
                  <a:srgbClr val="0070C0"/>
                </a:solidFill>
                <a:latin typeface="HeinrichScript" pitchFamily="2" charset="0"/>
                <a:ea typeface="SimSun-ExtB" pitchFamily="49" charset="-122"/>
              </a:rPr>
              <a:t>Изготовление </a:t>
            </a:r>
            <a:r>
              <a:rPr lang="ru-RU" sz="4000" b="1" dirty="0">
                <a:solidFill>
                  <a:srgbClr val="0070C0"/>
                </a:solidFill>
                <a:latin typeface="HeinrichScript" pitchFamily="2" charset="0"/>
                <a:ea typeface="SimSun-ExtB" pitchFamily="49" charset="-122"/>
              </a:rPr>
              <a:t>нестандартного </a:t>
            </a:r>
          </a:p>
          <a:p>
            <a:pPr lvl="0" algn="ctr"/>
            <a:r>
              <a:rPr lang="ru-RU" sz="4000" b="1" dirty="0">
                <a:solidFill>
                  <a:srgbClr val="0070C0"/>
                </a:solidFill>
                <a:latin typeface="HeinrichScript" pitchFamily="2" charset="0"/>
                <a:ea typeface="SimSun-ExtB" pitchFamily="49" charset="-122"/>
              </a:rPr>
              <a:t>физкультурно-оздоровительного </a:t>
            </a:r>
          </a:p>
          <a:p>
            <a:pPr lvl="0" algn="ctr"/>
            <a:r>
              <a:rPr lang="ru-RU" sz="4000" b="1" dirty="0">
                <a:solidFill>
                  <a:srgbClr val="0070C0"/>
                </a:solidFill>
                <a:latin typeface="HeinrichScript" pitchFamily="2" charset="0"/>
                <a:ea typeface="SimSun-ExtB" pitchFamily="49" charset="-122"/>
              </a:rPr>
              <a:t>оборудования </a:t>
            </a:r>
          </a:p>
        </p:txBody>
      </p:sp>
    </p:spTree>
    <p:extLst>
      <p:ext uri="{BB962C8B-B14F-4D97-AF65-F5344CB8AC3E}">
        <p14:creationId xmlns:p14="http://schemas.microsoft.com/office/powerpoint/2010/main" val="2109703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9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39552" y="19331"/>
            <a:ext cx="8252580" cy="400110"/>
          </a:xfrm>
          <a:prstGeom prst="rect">
            <a:avLst/>
          </a:prstGeom>
          <a:noFill/>
        </p:spPr>
        <p:txBody>
          <a:bodyPr wrap="none" rtlCol="0">
            <a:spAutoFit/>
          </a:bodyPr>
          <a:lstStyle/>
          <a:p>
            <a:r>
              <a:rPr lang="ru-RU" sz="2000" b="1" dirty="0" smtClean="0">
                <a:solidFill>
                  <a:schemeClr val="accent6">
                    <a:lumMod val="50000"/>
                  </a:schemeClr>
                </a:solidFill>
                <a:latin typeface="Comic Sans MS" pitchFamily="66" charset="0"/>
              </a:rPr>
              <a:t>МБДОУ «Детский сад комбинированного вида №6 «Ромашка»</a:t>
            </a:r>
            <a:endParaRPr lang="ru-RU" sz="2000" b="1" dirty="0">
              <a:solidFill>
                <a:schemeClr val="accent6">
                  <a:lumMod val="50000"/>
                </a:schemeClr>
              </a:solidFill>
              <a:latin typeface="Comic Sans MS" pitchFamily="66" charset="0"/>
            </a:endParaRPr>
          </a:p>
        </p:txBody>
      </p:sp>
      <p:sp>
        <p:nvSpPr>
          <p:cNvPr id="2" name="Прямоугольник 1"/>
          <p:cNvSpPr/>
          <p:nvPr/>
        </p:nvSpPr>
        <p:spPr>
          <a:xfrm>
            <a:off x="2286000" y="2967335"/>
            <a:ext cx="4572000" cy="369332"/>
          </a:xfrm>
          <a:prstGeom prst="rect">
            <a:avLst/>
          </a:prstGeom>
        </p:spPr>
        <p:txBody>
          <a:bodyPr>
            <a:spAutoFit/>
          </a:bodyPr>
          <a:lstStyle/>
          <a:p>
            <a:r>
              <a:rPr lang="ru-RU" dirty="0" smtClean="0">
                <a:solidFill>
                  <a:srgbClr val="333333"/>
                </a:solidFill>
                <a:ea typeface="Calibri"/>
                <a:cs typeface="Times New Roman"/>
              </a:rPr>
              <a:t>. </a:t>
            </a:r>
            <a:endParaRPr lang="ru-RU" dirty="0"/>
          </a:p>
        </p:txBody>
      </p:sp>
      <p:sp>
        <p:nvSpPr>
          <p:cNvPr id="4" name="Прямоугольник 3"/>
          <p:cNvSpPr/>
          <p:nvPr/>
        </p:nvSpPr>
        <p:spPr>
          <a:xfrm>
            <a:off x="755576" y="628234"/>
            <a:ext cx="7632848" cy="523220"/>
          </a:xfrm>
          <a:prstGeom prst="rect">
            <a:avLst/>
          </a:prstGeom>
        </p:spPr>
        <p:txBody>
          <a:bodyPr wrap="square">
            <a:spAutoFit/>
          </a:bodyPr>
          <a:lstStyle/>
          <a:p>
            <a:pPr algn="ctr"/>
            <a:r>
              <a:rPr lang="ru-RU" sz="2800" b="1" u="sng" dirty="0" smtClean="0">
                <a:latin typeface="Comic Sans MS" pitchFamily="66" charset="0"/>
                <a:ea typeface="Calibri"/>
              </a:rPr>
              <a:t> </a:t>
            </a:r>
            <a:endParaRPr lang="ru-RU" b="1" dirty="0">
              <a:solidFill>
                <a:srgbClr val="0070C0"/>
              </a:solidFill>
              <a:latin typeface="Comic Sans MS" pitchFamily="66" charset="0"/>
            </a:endParaRPr>
          </a:p>
        </p:txBody>
      </p:sp>
      <p:sp>
        <p:nvSpPr>
          <p:cNvPr id="5" name="Прямоугольник 4"/>
          <p:cNvSpPr/>
          <p:nvPr/>
        </p:nvSpPr>
        <p:spPr>
          <a:xfrm>
            <a:off x="1619672" y="1566951"/>
            <a:ext cx="6192688" cy="4524315"/>
          </a:xfrm>
          <a:prstGeom prst="rect">
            <a:avLst/>
          </a:prstGeom>
        </p:spPr>
        <p:txBody>
          <a:bodyPr wrap="square">
            <a:spAutoFit/>
          </a:bodyPr>
          <a:lstStyle/>
          <a:p>
            <a:pPr algn="ctr"/>
            <a:r>
              <a:rPr lang="ru-RU" sz="2400" b="1" dirty="0">
                <a:solidFill>
                  <a:srgbClr val="0070C0"/>
                </a:solidFill>
                <a:latin typeface="Comic Sans MS" panose="030F0702030302020204" pitchFamily="66" charset="0"/>
                <a:ea typeface="Calibri"/>
              </a:rPr>
              <a:t>Для успешного решения проблемы физического воспитания детей дошкольного возраста необходимо : Особое внимание уделять просвещению родителей по вопросам физического воспитания в семье. Тематика должна отражать вопросы физического воспитания детей в дошкольном учреждении и его преемственности в семье, создания условий в семье для достаточной двигательной активности </a:t>
            </a:r>
            <a:r>
              <a:rPr lang="ru-RU" sz="2400" b="1" dirty="0" smtClean="0">
                <a:solidFill>
                  <a:srgbClr val="0070C0"/>
                </a:solidFill>
                <a:latin typeface="Comic Sans MS" panose="030F0702030302020204" pitchFamily="66" charset="0"/>
                <a:ea typeface="Calibri"/>
              </a:rPr>
              <a:t>детей.</a:t>
            </a:r>
            <a:endParaRPr lang="ru-RU" sz="2400" b="1" dirty="0">
              <a:solidFill>
                <a:srgbClr val="0070C0"/>
              </a:solidFill>
              <a:latin typeface="Comic Sans MS" panose="030F0702030302020204" pitchFamily="66" charset="0"/>
            </a:endParaRPr>
          </a:p>
        </p:txBody>
      </p:sp>
    </p:spTree>
    <p:extLst>
      <p:ext uri="{BB962C8B-B14F-4D97-AF65-F5344CB8AC3E}">
        <p14:creationId xmlns:p14="http://schemas.microsoft.com/office/powerpoint/2010/main" val="3826789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https://hsem.susu.ru/wp-content/uploads/2017/05/59d732c2ee62015ef09e49a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4208" y="16113"/>
            <a:ext cx="2437457" cy="2437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07504" y="188640"/>
            <a:ext cx="9289032" cy="95410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800" b="1" i="0" u="none" strike="noStrike" kern="0" cap="small" spc="0" normalizeH="0" baseline="0" noProof="0" dirty="0" smtClean="0">
                <a:ln>
                  <a:noFill/>
                </a:ln>
                <a:solidFill>
                  <a:srgbClr val="FF0000"/>
                </a:solidFill>
                <a:effectLst/>
                <a:uLnTx/>
                <a:uFillTx/>
                <a:latin typeface="Comic Sans MS" pitchFamily="66" charset="0"/>
                <a:ea typeface="+mj-ea"/>
                <a:cs typeface="+mj-cs"/>
              </a:rPr>
              <a:t>Нестандартное физкультурно-оздоровительное оборудование</a:t>
            </a:r>
            <a:endParaRPr kumimoji="0" lang="ru-RU" sz="2800" b="1" i="0" u="none" strike="noStrike" kern="0" cap="none" spc="0" normalizeH="0" baseline="0" noProof="0" dirty="0" smtClean="0">
              <a:ln>
                <a:noFill/>
              </a:ln>
              <a:solidFill>
                <a:srgbClr val="FF0000"/>
              </a:solidFill>
              <a:effectLst/>
              <a:uLnTx/>
              <a:uFillTx/>
              <a:latin typeface="Comic Sans MS" pitchFamily="66" charset="0"/>
            </a:endParaRPr>
          </a:p>
        </p:txBody>
      </p:sp>
      <p:sp>
        <p:nvSpPr>
          <p:cNvPr id="4" name="Прямоугольник 3"/>
          <p:cNvSpPr/>
          <p:nvPr/>
        </p:nvSpPr>
        <p:spPr>
          <a:xfrm>
            <a:off x="53752" y="1844824"/>
            <a:ext cx="9036496" cy="4247317"/>
          </a:xfrm>
          <a:prstGeom prst="rect">
            <a:avLst/>
          </a:prstGeom>
        </p:spPr>
        <p:txBody>
          <a:bodyPr wrap="square">
            <a:spAutoFit/>
          </a:bodyPr>
          <a:lstStyle/>
          <a:p>
            <a:r>
              <a:rPr lang="ru-RU" b="1" dirty="0">
                <a:solidFill>
                  <a:schemeClr val="accent2">
                    <a:lumMod val="50000"/>
                  </a:schemeClr>
                </a:solidFill>
                <a:latin typeface="Comic Sans MS" pitchFamily="66" charset="0"/>
                <a:ea typeface="BatangChe" pitchFamily="49" charset="-127"/>
              </a:rPr>
              <a:t>Нестандартное оборудование – это всегда дополнительный стимул физкультурно- оздоровительной работы. Поэтому оно никогда не бывает лишним. Можно без особых затрат обновить игровой инвентарь в группе, если есть желание и немного фантазии</a:t>
            </a:r>
            <a:r>
              <a:rPr lang="ru-RU" b="1" dirty="0" smtClean="0">
                <a:solidFill>
                  <a:schemeClr val="accent2">
                    <a:lumMod val="50000"/>
                  </a:schemeClr>
                </a:solidFill>
                <a:latin typeface="Comic Sans MS" pitchFamily="66" charset="0"/>
                <a:ea typeface="BatangChe" pitchFamily="49" charset="-127"/>
              </a:rPr>
              <a:t>. </a:t>
            </a:r>
          </a:p>
          <a:p>
            <a:pPr marL="285750" indent="-285750">
              <a:buFont typeface="Wingdings" pitchFamily="2" charset="2"/>
              <a:buChar char="q"/>
            </a:pPr>
            <a:r>
              <a:rPr lang="ru-RU" b="1" dirty="0" smtClean="0">
                <a:solidFill>
                  <a:schemeClr val="accent2">
                    <a:lumMod val="50000"/>
                  </a:schemeClr>
                </a:solidFill>
                <a:latin typeface="Comic Sans MS" pitchFamily="66" charset="0"/>
                <a:ea typeface="BatangChe" pitchFamily="49" charset="-127"/>
              </a:rPr>
              <a:t>    Использование </a:t>
            </a:r>
            <a:r>
              <a:rPr lang="ru-RU" b="1" dirty="0">
                <a:solidFill>
                  <a:schemeClr val="accent2">
                    <a:lumMod val="50000"/>
                  </a:schemeClr>
                </a:solidFill>
                <a:latin typeface="Comic Sans MS" pitchFamily="66" charset="0"/>
                <a:ea typeface="BatangChe" pitchFamily="49" charset="-127"/>
              </a:rPr>
              <a:t>нестандартного оборудования и пособий, способствует комплексному физическому </a:t>
            </a:r>
            <a:r>
              <a:rPr lang="ru-RU" b="1" dirty="0" smtClean="0">
                <a:solidFill>
                  <a:schemeClr val="accent2">
                    <a:lumMod val="50000"/>
                  </a:schemeClr>
                </a:solidFill>
                <a:latin typeface="Comic Sans MS" pitchFamily="66" charset="0"/>
                <a:ea typeface="BatangChe" pitchFamily="49" charset="-127"/>
              </a:rPr>
              <a:t>воспитанию. </a:t>
            </a:r>
          </a:p>
          <a:p>
            <a:pPr marL="285750" indent="-285750">
              <a:buFont typeface="Wingdings" pitchFamily="2" charset="2"/>
              <a:buChar char="q"/>
            </a:pPr>
            <a:r>
              <a:rPr lang="ru-RU" b="1" dirty="0" smtClean="0">
                <a:solidFill>
                  <a:schemeClr val="accent2">
                    <a:lumMod val="50000"/>
                  </a:schemeClr>
                </a:solidFill>
                <a:latin typeface="Comic Sans MS" pitchFamily="66" charset="0"/>
                <a:ea typeface="BatangChe" pitchFamily="49" charset="-127"/>
              </a:rPr>
              <a:t> У </a:t>
            </a:r>
            <a:r>
              <a:rPr lang="ru-RU" b="1" dirty="0">
                <a:solidFill>
                  <a:schemeClr val="accent2">
                    <a:lumMod val="50000"/>
                  </a:schemeClr>
                </a:solidFill>
                <a:latin typeface="Comic Sans MS" pitchFamily="66" charset="0"/>
                <a:ea typeface="BatangChe" pitchFamily="49" charset="-127"/>
              </a:rPr>
              <a:t>детей развивается зрительное восприятие, пространственная ориентировка, координация движений, мелкая моторика и мускулатура. Активизируются зрительные функции</a:t>
            </a:r>
            <a:r>
              <a:rPr lang="ru-RU" b="1" dirty="0" smtClean="0">
                <a:solidFill>
                  <a:schemeClr val="accent2">
                    <a:lumMod val="50000"/>
                  </a:schemeClr>
                </a:solidFill>
                <a:latin typeface="Comic Sans MS" pitchFamily="66" charset="0"/>
                <a:ea typeface="BatangChe" pitchFamily="49" charset="-127"/>
              </a:rPr>
              <a:t>. </a:t>
            </a:r>
          </a:p>
          <a:p>
            <a:pPr marL="285750" indent="-285750">
              <a:buFont typeface="Wingdings" pitchFamily="2" charset="2"/>
              <a:buChar char="q"/>
            </a:pPr>
            <a:r>
              <a:rPr lang="ru-RU" b="1" dirty="0" smtClean="0">
                <a:solidFill>
                  <a:schemeClr val="accent2">
                    <a:lumMod val="50000"/>
                  </a:schemeClr>
                </a:solidFill>
                <a:latin typeface="Comic Sans MS" pitchFamily="66" charset="0"/>
                <a:ea typeface="BatangChe" pitchFamily="49" charset="-127"/>
              </a:rPr>
              <a:t>    Новые</a:t>
            </a:r>
            <a:r>
              <a:rPr lang="ru-RU" b="1" dirty="0">
                <a:solidFill>
                  <a:schemeClr val="accent2">
                    <a:lumMod val="50000"/>
                  </a:schemeClr>
                </a:solidFill>
                <a:latin typeface="Comic Sans MS" pitchFamily="66" charset="0"/>
                <a:ea typeface="BatangChe" pitchFamily="49" charset="-127"/>
              </a:rPr>
              <a:t>, яркие, нестандартные пособия - повышают у детей интерес к занятиям, позволяют шире использовать знакомые упражнения, варьировать задания</a:t>
            </a:r>
            <a:r>
              <a:rPr lang="ru-RU" b="1" dirty="0" smtClean="0">
                <a:solidFill>
                  <a:schemeClr val="accent2">
                    <a:lumMod val="50000"/>
                  </a:schemeClr>
                </a:solidFill>
                <a:latin typeface="Comic Sans MS" pitchFamily="66" charset="0"/>
                <a:ea typeface="BatangChe" pitchFamily="49" charset="-127"/>
              </a:rPr>
              <a:t>.</a:t>
            </a:r>
          </a:p>
          <a:p>
            <a:pPr marL="285750" indent="-285750">
              <a:buFont typeface="Wingdings" pitchFamily="2" charset="2"/>
              <a:buChar char="q"/>
            </a:pPr>
            <a:r>
              <a:rPr lang="ru-RU" b="1" dirty="0" smtClean="0">
                <a:solidFill>
                  <a:schemeClr val="accent2">
                    <a:lumMod val="50000"/>
                  </a:schemeClr>
                </a:solidFill>
                <a:latin typeface="Comic Sans MS" pitchFamily="66" charset="0"/>
                <a:ea typeface="BatangChe" pitchFamily="49" charset="-127"/>
              </a:rPr>
              <a:t> </a:t>
            </a:r>
            <a:r>
              <a:rPr lang="ru-RU" b="1" dirty="0">
                <a:solidFill>
                  <a:schemeClr val="accent2">
                    <a:lumMod val="50000"/>
                  </a:schemeClr>
                </a:solidFill>
                <a:latin typeface="Comic Sans MS" pitchFamily="66" charset="0"/>
                <a:ea typeface="BatangChe" pitchFamily="49" charset="-127"/>
              </a:rPr>
              <a:t>Нестандартное оборудование объединяет физкультуру с игрой, что создает условия для наиболее полного самовыражения ребенка в двигательной деятельности.  </a:t>
            </a:r>
          </a:p>
        </p:txBody>
      </p:sp>
    </p:spTree>
    <p:extLst>
      <p:ext uri="{BB962C8B-B14F-4D97-AF65-F5344CB8AC3E}">
        <p14:creationId xmlns:p14="http://schemas.microsoft.com/office/powerpoint/2010/main" val="983356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https://hsem.susu.ru/wp-content/uploads/2017/05/59d732c2ee62015ef09e49a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4208" y="16113"/>
            <a:ext cx="2437457" cy="2437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1520" y="-787539"/>
            <a:ext cx="8568952" cy="369332"/>
          </a:xfrm>
          <a:prstGeom prst="rect">
            <a:avLst/>
          </a:prstGeom>
        </p:spPr>
        <p:txBody>
          <a:bodyPr wrap="square">
            <a:spAutoFit/>
          </a:bodyPr>
          <a:lstStyle/>
          <a:p>
            <a:pPr marL="274320" lvl="0" indent="-274320">
              <a:spcBef>
                <a:spcPts val="600"/>
              </a:spcBef>
              <a:buClr>
                <a:srgbClr val="FE8637"/>
              </a:buClr>
              <a:buSzPct val="70000"/>
              <a:buFont typeface="Wingdings"/>
              <a:buChar char=""/>
            </a:pPr>
            <a:r>
              <a:rPr lang="ru-RU" dirty="0">
                <a:solidFill>
                  <a:prstClr val="black"/>
                </a:solidFill>
                <a:latin typeface="Century Schoolbook"/>
              </a:rPr>
              <a:t> </a:t>
            </a:r>
          </a:p>
        </p:txBody>
      </p:sp>
      <p:sp>
        <p:nvSpPr>
          <p:cNvPr id="3" name="Прямоугольник 2"/>
          <p:cNvSpPr/>
          <p:nvPr/>
        </p:nvSpPr>
        <p:spPr>
          <a:xfrm>
            <a:off x="899592" y="764704"/>
            <a:ext cx="6606480" cy="5601533"/>
          </a:xfrm>
          <a:prstGeom prst="rect">
            <a:avLst/>
          </a:prstGeom>
        </p:spPr>
        <p:txBody>
          <a:bodyPr wrap="square">
            <a:spAutoFit/>
          </a:bodyPr>
          <a:lstStyle/>
          <a:p>
            <a:pPr marL="285750" indent="-285750">
              <a:buFont typeface="Wingdings" pitchFamily="2" charset="2"/>
              <a:buChar char="q"/>
            </a:pPr>
            <a:r>
              <a:rPr lang="ru-RU" b="1" dirty="0">
                <a:solidFill>
                  <a:schemeClr val="accent2">
                    <a:lumMod val="50000"/>
                  </a:schemeClr>
                </a:solidFill>
                <a:latin typeface="Comic Sans MS" pitchFamily="66" charset="0"/>
                <a:ea typeface="BatangChe" pitchFamily="49" charset="-127"/>
              </a:rPr>
              <a:t>Все пособия и оборудование используется во всех видах физкультурно-оздоровительной работы: на утренней гимнастике, физкультурных занятиях, в игровой деятельности</a:t>
            </a:r>
            <a:r>
              <a:rPr lang="ru-RU" b="1" dirty="0" smtClean="0">
                <a:solidFill>
                  <a:schemeClr val="accent2">
                    <a:lumMod val="50000"/>
                  </a:schemeClr>
                </a:solidFill>
                <a:latin typeface="Comic Sans MS" pitchFamily="66" charset="0"/>
                <a:ea typeface="BatangChe" pitchFamily="49" charset="-127"/>
              </a:rPr>
              <a:t>. </a:t>
            </a:r>
          </a:p>
          <a:p>
            <a:pPr marL="285750" indent="-285750">
              <a:buFont typeface="Wingdings" pitchFamily="2" charset="2"/>
              <a:buChar char="q"/>
            </a:pPr>
            <a:endParaRPr lang="ru-RU" b="1" dirty="0" smtClean="0">
              <a:solidFill>
                <a:schemeClr val="accent2">
                  <a:lumMod val="50000"/>
                </a:schemeClr>
              </a:solidFill>
              <a:latin typeface="Comic Sans MS" pitchFamily="66" charset="0"/>
              <a:ea typeface="BatangChe" pitchFamily="49" charset="-127"/>
            </a:endParaRPr>
          </a:p>
          <a:p>
            <a:pPr marL="285750" indent="-285750">
              <a:buFont typeface="Wingdings" pitchFamily="2" charset="2"/>
              <a:buChar char="q"/>
            </a:pPr>
            <a:r>
              <a:rPr lang="ru-RU" b="1" dirty="0" smtClean="0">
                <a:solidFill>
                  <a:schemeClr val="accent2">
                    <a:lumMod val="50000"/>
                  </a:schemeClr>
                </a:solidFill>
                <a:latin typeface="Comic Sans MS" pitchFamily="66" charset="0"/>
                <a:ea typeface="BatangChe" pitchFamily="49" charset="-127"/>
              </a:rPr>
              <a:t>  </a:t>
            </a:r>
            <a:r>
              <a:rPr lang="ru-RU" b="1" dirty="0">
                <a:solidFill>
                  <a:schemeClr val="accent2">
                    <a:lumMod val="50000"/>
                  </a:schemeClr>
                </a:solidFill>
                <a:latin typeface="Comic Sans MS" pitchFamily="66" charset="0"/>
                <a:ea typeface="BatangChe" pitchFamily="49" charset="-127"/>
              </a:rPr>
              <a:t>Нестандартное физкультурное оборудование  легко можно изготовить своими руками и использовать его для проведения подвижных игр в группе и на прогулке, различных игровых упражнений и занятий на свежем воздухе</a:t>
            </a:r>
            <a:r>
              <a:rPr lang="ru-RU" b="1" dirty="0" smtClean="0">
                <a:solidFill>
                  <a:schemeClr val="accent2">
                    <a:lumMod val="50000"/>
                  </a:schemeClr>
                </a:solidFill>
                <a:latin typeface="Comic Sans MS" pitchFamily="66" charset="0"/>
                <a:ea typeface="BatangChe" pitchFamily="49" charset="-127"/>
              </a:rPr>
              <a:t>. </a:t>
            </a:r>
          </a:p>
          <a:p>
            <a:pPr marL="285750" indent="-285750">
              <a:buFont typeface="Wingdings" pitchFamily="2" charset="2"/>
              <a:buChar char="q"/>
            </a:pPr>
            <a:endParaRPr lang="ru-RU" b="1" dirty="0" smtClean="0">
              <a:solidFill>
                <a:schemeClr val="accent2">
                  <a:lumMod val="50000"/>
                </a:schemeClr>
              </a:solidFill>
              <a:latin typeface="Comic Sans MS" pitchFamily="66" charset="0"/>
              <a:ea typeface="BatangChe" pitchFamily="49" charset="-127"/>
            </a:endParaRPr>
          </a:p>
          <a:p>
            <a:pPr marL="285750" indent="-285750">
              <a:buFont typeface="Wingdings" pitchFamily="2" charset="2"/>
              <a:buChar char="q"/>
            </a:pPr>
            <a:r>
              <a:rPr lang="ru-RU" b="1" dirty="0" smtClean="0">
                <a:solidFill>
                  <a:schemeClr val="accent2">
                    <a:lumMod val="50000"/>
                  </a:schemeClr>
                </a:solidFill>
                <a:latin typeface="Comic Sans MS" pitchFamily="66" charset="0"/>
                <a:ea typeface="BatangChe" pitchFamily="49" charset="-127"/>
              </a:rPr>
              <a:t>  </a:t>
            </a:r>
            <a:r>
              <a:rPr lang="ru-RU" b="1" dirty="0">
                <a:solidFill>
                  <a:schemeClr val="accent2">
                    <a:lumMod val="50000"/>
                  </a:schemeClr>
                </a:solidFill>
                <a:latin typeface="Comic Sans MS" pitchFamily="66" charset="0"/>
                <a:ea typeface="BatangChe" pitchFamily="49" charset="-127"/>
              </a:rPr>
              <a:t>Нестандартное оборудование стимулирует интерес детей, желание двигаться, участвовать в играх; вызывает радость и положительные эмоции. Многообразен и непредсказуем мир вещей, способных обрести вторую жизнь, благодаря творчеству, выдумке и умелым рукам.</a:t>
            </a:r>
          </a:p>
          <a:p>
            <a:r>
              <a:rPr lang="ru-RU" b="1" dirty="0">
                <a:solidFill>
                  <a:schemeClr val="accent2">
                    <a:lumMod val="50000"/>
                  </a:schemeClr>
                </a:solidFill>
                <a:latin typeface="Comic Sans MS" pitchFamily="66" charset="0"/>
                <a:ea typeface="BatangChe" pitchFamily="49" charset="-127"/>
              </a:rPr>
              <a:t> </a:t>
            </a:r>
          </a:p>
          <a:p>
            <a:r>
              <a:rPr lang="ru-RU" sz="1600" dirty="0">
                <a:solidFill>
                  <a:schemeClr val="accent2">
                    <a:lumMod val="50000"/>
                  </a:schemeClr>
                </a:solidFill>
              </a:rPr>
              <a:t> </a:t>
            </a:r>
          </a:p>
          <a:p>
            <a:r>
              <a:rPr lang="ru-RU" dirty="0">
                <a:solidFill>
                  <a:schemeClr val="accent2">
                    <a:lumMod val="50000"/>
                  </a:schemeClr>
                </a:solidFill>
              </a:rPr>
              <a:t> </a:t>
            </a:r>
          </a:p>
        </p:txBody>
      </p:sp>
    </p:spTree>
    <p:extLst>
      <p:ext uri="{BB962C8B-B14F-4D97-AF65-F5344CB8AC3E}">
        <p14:creationId xmlns:p14="http://schemas.microsoft.com/office/powerpoint/2010/main" val="3739594588"/>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386</TotalTime>
  <Words>1189</Words>
  <Application>Microsoft Office PowerPoint</Application>
  <PresentationFormat>Экран (4:3)</PresentationFormat>
  <Paragraphs>144</Paragraphs>
  <Slides>32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32</vt:i4>
      </vt:variant>
    </vt:vector>
  </HeadingPairs>
  <TitlesOfParts>
    <vt:vector size="33"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Гаус Татьяна</dc:creator>
  <cp:lastModifiedBy>Пользователь Windows Старовойтова</cp:lastModifiedBy>
  <cp:revision>36</cp:revision>
  <dcterms:created xsi:type="dcterms:W3CDTF">2020-10-13T06:17:18Z</dcterms:created>
  <dcterms:modified xsi:type="dcterms:W3CDTF">2020-10-27T12:51:23Z</dcterms:modified>
</cp:coreProperties>
</file>