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8" r:id="rId6"/>
    <p:sldId id="261" r:id="rId7"/>
    <p:sldId id="259" r:id="rId8"/>
    <p:sldId id="262" r:id="rId9"/>
    <p:sldId id="260" r:id="rId10"/>
    <p:sldId id="263" r:id="rId11"/>
    <p:sldId id="266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Рисунок 13" descr="circus-poster-stock-photography-creative-cir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7554" y="3286124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вы знаете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цирк?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6" y="55007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Подготовила: Шевцова И.Н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6840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cap="all" dirty="0" smtClean="0"/>
              <a:t>Просмотр кинофильма «ЦИРК» (1936) Григорий Александров</a:t>
            </a:r>
            <a:endParaRPr lang="ru-RU" cap="all" dirty="0"/>
          </a:p>
        </p:txBody>
      </p:sp>
      <p:pic>
        <p:nvPicPr>
          <p:cNvPr id="3" name="Рисунок 2" descr="365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2895600" cy="2438400"/>
          </a:xfrm>
          <a:prstGeom prst="rect">
            <a:avLst/>
          </a:prstGeom>
        </p:spPr>
      </p:pic>
      <p:pic>
        <p:nvPicPr>
          <p:cNvPr id="4" name="Рисунок 3" descr="3655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2808312" cy="2364894"/>
          </a:xfrm>
          <a:prstGeom prst="rect">
            <a:avLst/>
          </a:prstGeom>
        </p:spPr>
      </p:pic>
      <p:pic>
        <p:nvPicPr>
          <p:cNvPr id="5" name="Рисунок 4" descr="3655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03370"/>
            <a:ext cx="3168352" cy="2668086"/>
          </a:xfrm>
          <a:prstGeom prst="rect">
            <a:avLst/>
          </a:prstGeom>
        </p:spPr>
      </p:pic>
      <p:pic>
        <p:nvPicPr>
          <p:cNvPr id="6" name="Рисунок 5" descr="3656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3206135" cy="26999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fb2f6211ea8fbe928c8f3c7b0729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2857500" cy="1905000"/>
          </a:xfrm>
          <a:prstGeom prst="rect">
            <a:avLst/>
          </a:prstGeom>
        </p:spPr>
      </p:pic>
      <p:pic>
        <p:nvPicPr>
          <p:cNvPr id="3" name="Рисунок 2" descr="36767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59070"/>
            <a:ext cx="3505572" cy="2629179"/>
          </a:xfrm>
          <a:prstGeom prst="rect">
            <a:avLst/>
          </a:prstGeom>
        </p:spPr>
      </p:pic>
      <p:pic>
        <p:nvPicPr>
          <p:cNvPr id="4" name="Рисунок 3" descr="horoshiy-rukovoditel-eto-i-est-dressirovshchik-intervyu-s-direktorom-tsirka-edgardom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3592035" cy="1860674"/>
          </a:xfrm>
          <a:prstGeom prst="rect">
            <a:avLst/>
          </a:prstGeom>
        </p:spPr>
      </p:pic>
      <p:pic>
        <p:nvPicPr>
          <p:cNvPr id="5" name="Рисунок 4" descr="image11029017_be0a26295d9b6cdb322d7a5356c96c2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04664"/>
            <a:ext cx="3563888" cy="2010398"/>
          </a:xfrm>
          <a:prstGeom prst="rect">
            <a:avLst/>
          </a:prstGeom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6" cstate="print"/>
          <a:srcRect l="15350" t="15000" r="27163"/>
          <a:stretch>
            <a:fillRect/>
          </a:stretch>
        </p:blipFill>
        <p:spPr>
          <a:xfrm>
            <a:off x="5076056" y="2996952"/>
            <a:ext cx="3698174" cy="30758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Просмотр мультфильмов «Каникулы </a:t>
            </a:r>
            <a:r>
              <a:rPr lang="ru-RU" dirty="0" err="1" smtClean="0"/>
              <a:t>Банифация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 descr="1e67e6b8a1ba70765a351d19e0af9b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664"/>
            <a:ext cx="3336032" cy="2502024"/>
          </a:xfrm>
          <a:prstGeom prst="rect">
            <a:avLst/>
          </a:prstGeom>
        </p:spPr>
      </p:pic>
      <p:pic>
        <p:nvPicPr>
          <p:cNvPr id="4" name="Рисунок 3" descr="161d7f5714b9b358fc0a140e2d53184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4968213" cy="3726160"/>
          </a:xfrm>
          <a:prstGeom prst="rect">
            <a:avLst/>
          </a:prstGeom>
        </p:spPr>
      </p:pic>
      <p:pic>
        <p:nvPicPr>
          <p:cNvPr id="5" name="Рисунок 4" descr="img_296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645024"/>
            <a:ext cx="3366375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2790aae1de0f76bd29951c6e83f2a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616698" cy="3145520"/>
          </a:xfrm>
          <a:prstGeom prst="rect">
            <a:avLst/>
          </a:prstGeom>
        </p:spPr>
      </p:pic>
      <p:pic>
        <p:nvPicPr>
          <p:cNvPr id="4" name="Рисунок 3" descr="Neulovimyj-fun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4096456" cy="2304256"/>
          </a:xfrm>
          <a:prstGeom prst="rect">
            <a:avLst/>
          </a:prstGeom>
        </p:spPr>
      </p:pic>
      <p:pic>
        <p:nvPicPr>
          <p:cNvPr id="5" name="Рисунок 4" descr="Фунтик_и_сыщики-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02" y="3501008"/>
            <a:ext cx="4192893" cy="3144670"/>
          </a:xfrm>
          <a:prstGeom prst="rect">
            <a:avLst/>
          </a:prstGeom>
        </p:spPr>
      </p:pic>
      <p:pic>
        <p:nvPicPr>
          <p:cNvPr id="6" name="Рисунок 5" descr="regnum_picture_145327215180351_norm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32656"/>
            <a:ext cx="3717032" cy="2808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357166"/>
            <a:ext cx="7786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представление о цирке, как об одном из видов творческой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профессиональной деятельности человека.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1113336"/>
            <a:ext cx="857259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Музыкальная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Способствовать развитию творчества и воображения;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обогащение музыкальных впечатлений детей;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Способствовать развитию умение игрового и делового общения со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сверстниками, желание участвовать в совместной коллективной деятельности; обогащение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словарного запаса по теме; развивать умение участвовать в коллективных разговорах.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Обогащать содержание сюжетных игр детей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основе знакомства с явлениями социальной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действительности и отношениями людей; создавать условия для развития умения сотрудничать со сверстниками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Двигательная активность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содействовать интеграции двигательной и познавательной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на основе движения, игры, сюжета и музыки, вызвать положительные эмоции,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чувства радости, веселья с помощью упражнений.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представления детей об основных источниках и видах опасностей и способах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безопасного поведения; формировать представления о здоровье, полезных привычках, 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мерах профилактики и охраны здоровья.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развивать интерес к познанию простейших зависимостей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объектами (сходства и отличия), порядка следования изменений; активно включать в коллективные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познавательные игры, общения со сверстниками по поводу поиска рациональных способов игровых действий;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развитие у детей творческих способностей в изготовлении элементов декораций для театральной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побуждать и поддерживать личностные проявления в процессе ознакомления с искусством и собственной творческой деятельности;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Восприятие художественной литературы: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обеспечивать совершенствование умений художественно-речевой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 на основе литературных текстов (пересказывать от лица героя, выразительно рассказывать стихи);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Безопасность: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представления детей об основных источниках и видах опасностей и способах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безопасного поведения; формировать представления о здоровье, полезных привычках, о мерах профилактики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охраны здоровья.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Развитие речи и знакомство с окружающим миром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67944" y="332656"/>
            <a:ext cx="4427984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inherit"/>
                <a:cs typeface="Arial" pitchFamily="34" charset="0"/>
              </a:rPr>
              <a:t>Веселые, яркие, пестрые книги о так любимом детьми Цирке!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34343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343434"/>
                </a:solidFill>
                <a:effectLst/>
                <a:latin typeface="inherit"/>
                <a:cs typeface="Arial" pitchFamily="34" charset="0"/>
              </a:rPr>
              <a:t>Приглашаю в небольшое путешествие по цирку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5f91dadcde722324705be3d15304e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2232248" cy="3282717"/>
          </a:xfrm>
          <a:prstGeom prst="rect">
            <a:avLst/>
          </a:prstGeom>
        </p:spPr>
      </p:pic>
      <p:pic>
        <p:nvPicPr>
          <p:cNvPr id="5" name="Рисунок 4" descr="4bb4df90820b16513cc31a451c740b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980728"/>
            <a:ext cx="1872208" cy="2345146"/>
          </a:xfrm>
          <a:prstGeom prst="rect">
            <a:avLst/>
          </a:prstGeom>
        </p:spPr>
      </p:pic>
      <p:pic>
        <p:nvPicPr>
          <p:cNvPr id="6" name="Рисунок 5" descr="21f6cb2c6a57a830c073b42c98275de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836712"/>
            <a:ext cx="1837551" cy="2708920"/>
          </a:xfrm>
          <a:prstGeom prst="rect">
            <a:avLst/>
          </a:prstGeom>
        </p:spPr>
      </p:pic>
      <p:pic>
        <p:nvPicPr>
          <p:cNvPr id="7" name="Рисунок 6" descr="4630d25c8f4e65ce423f6082842bfc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429000"/>
            <a:ext cx="2402196" cy="2929508"/>
          </a:xfrm>
          <a:prstGeom prst="rect">
            <a:avLst/>
          </a:prstGeom>
        </p:spPr>
      </p:pic>
      <p:pic>
        <p:nvPicPr>
          <p:cNvPr id="8" name="Рисунок 7" descr="291c8472473eecedef78aa0e7fca3fc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4365104"/>
            <a:ext cx="2088232" cy="1336469"/>
          </a:xfrm>
          <a:prstGeom prst="rect">
            <a:avLst/>
          </a:prstGeom>
        </p:spPr>
      </p:pic>
      <p:pic>
        <p:nvPicPr>
          <p:cNvPr id="9" name="Рисунок 8" descr="be78cca4d890eb92cba4757daa808a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5157192"/>
            <a:ext cx="1849388" cy="1180526"/>
          </a:xfrm>
          <a:prstGeom prst="rect">
            <a:avLst/>
          </a:prstGeom>
        </p:spPr>
      </p:pic>
      <p:pic>
        <p:nvPicPr>
          <p:cNvPr id="10" name="Рисунок 9" descr="c821153bebb2cd27dd4fc3e907d4c9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88224" y="3861048"/>
            <a:ext cx="2350418" cy="1864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rshak-cirk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7317" cy="2780928"/>
          </a:xfrm>
          <a:prstGeom prst="rect">
            <a:avLst/>
          </a:prstGeom>
        </p:spPr>
      </p:pic>
      <p:pic>
        <p:nvPicPr>
          <p:cNvPr id="5" name="Рисунок 4" descr="marshak-cirk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0"/>
            <a:ext cx="1819090" cy="2351636"/>
          </a:xfrm>
          <a:prstGeom prst="rect">
            <a:avLst/>
          </a:prstGeom>
        </p:spPr>
      </p:pic>
      <p:pic>
        <p:nvPicPr>
          <p:cNvPr id="6" name="Рисунок 5" descr="marshak-cirk-3.jpg"/>
          <p:cNvPicPr>
            <a:picLocks noChangeAspect="1"/>
          </p:cNvPicPr>
          <p:nvPr/>
        </p:nvPicPr>
        <p:blipFill>
          <a:blip r:embed="rId4" cstate="print"/>
          <a:srcRect t="3450"/>
          <a:stretch>
            <a:fillRect/>
          </a:stretch>
        </p:blipFill>
        <p:spPr>
          <a:xfrm>
            <a:off x="4932040" y="260648"/>
            <a:ext cx="1753030" cy="2229742"/>
          </a:xfrm>
          <a:prstGeom prst="rect">
            <a:avLst/>
          </a:prstGeom>
        </p:spPr>
      </p:pic>
      <p:pic>
        <p:nvPicPr>
          <p:cNvPr id="7" name="Рисунок 6" descr="marshak-cirk-4.jpg"/>
          <p:cNvPicPr>
            <a:picLocks noChangeAspect="1"/>
          </p:cNvPicPr>
          <p:nvPr/>
        </p:nvPicPr>
        <p:blipFill>
          <a:blip r:embed="rId5" cstate="print"/>
          <a:srcRect t="2902"/>
          <a:stretch>
            <a:fillRect/>
          </a:stretch>
        </p:blipFill>
        <p:spPr>
          <a:xfrm>
            <a:off x="7020272" y="0"/>
            <a:ext cx="1944216" cy="2481502"/>
          </a:xfrm>
          <a:prstGeom prst="rect">
            <a:avLst/>
          </a:prstGeom>
        </p:spPr>
      </p:pic>
      <p:pic>
        <p:nvPicPr>
          <p:cNvPr id="8" name="Рисунок 7" descr="marshak-cirk-5.jpg"/>
          <p:cNvPicPr>
            <a:picLocks noChangeAspect="1"/>
          </p:cNvPicPr>
          <p:nvPr/>
        </p:nvPicPr>
        <p:blipFill>
          <a:blip r:embed="rId6" cstate="print"/>
          <a:srcRect t="2751"/>
          <a:stretch>
            <a:fillRect/>
          </a:stretch>
        </p:blipFill>
        <p:spPr>
          <a:xfrm>
            <a:off x="0" y="2924944"/>
            <a:ext cx="1584176" cy="2029573"/>
          </a:xfrm>
          <a:prstGeom prst="rect">
            <a:avLst/>
          </a:prstGeom>
        </p:spPr>
      </p:pic>
      <p:pic>
        <p:nvPicPr>
          <p:cNvPr id="9" name="Рисунок 8" descr="marshak-cirk-6.jpg"/>
          <p:cNvPicPr>
            <a:picLocks noChangeAspect="1"/>
          </p:cNvPicPr>
          <p:nvPr/>
        </p:nvPicPr>
        <p:blipFill>
          <a:blip r:embed="rId7" cstate="print"/>
          <a:srcRect t="2751"/>
          <a:stretch>
            <a:fillRect/>
          </a:stretch>
        </p:blipFill>
        <p:spPr>
          <a:xfrm>
            <a:off x="1907704" y="2924944"/>
            <a:ext cx="1459738" cy="1872208"/>
          </a:xfrm>
          <a:prstGeom prst="rect">
            <a:avLst/>
          </a:prstGeom>
        </p:spPr>
      </p:pic>
      <p:pic>
        <p:nvPicPr>
          <p:cNvPr id="10" name="Рисунок 9" descr="marshak-cirk-7.jpg"/>
          <p:cNvPicPr>
            <a:picLocks noChangeAspect="1"/>
          </p:cNvPicPr>
          <p:nvPr/>
        </p:nvPicPr>
        <p:blipFill>
          <a:blip r:embed="rId8" cstate="print"/>
          <a:srcRect t="3801"/>
          <a:stretch>
            <a:fillRect/>
          </a:stretch>
        </p:blipFill>
        <p:spPr>
          <a:xfrm>
            <a:off x="3347864" y="2564904"/>
            <a:ext cx="1656184" cy="2096610"/>
          </a:xfrm>
          <a:prstGeom prst="rect">
            <a:avLst/>
          </a:prstGeom>
        </p:spPr>
      </p:pic>
      <p:pic>
        <p:nvPicPr>
          <p:cNvPr id="11" name="Рисунок 10" descr="marshak-cirk-8.jpg"/>
          <p:cNvPicPr>
            <a:picLocks noChangeAspect="1"/>
          </p:cNvPicPr>
          <p:nvPr/>
        </p:nvPicPr>
        <p:blipFill>
          <a:blip r:embed="rId9" cstate="print"/>
          <a:srcRect t="4851"/>
          <a:stretch>
            <a:fillRect/>
          </a:stretch>
        </p:blipFill>
        <p:spPr>
          <a:xfrm>
            <a:off x="5292080" y="2708920"/>
            <a:ext cx="1753172" cy="2185495"/>
          </a:xfrm>
          <a:prstGeom prst="rect">
            <a:avLst/>
          </a:prstGeom>
        </p:spPr>
      </p:pic>
      <p:pic>
        <p:nvPicPr>
          <p:cNvPr id="12" name="Рисунок 11" descr="marshak-cirk-9.jpg"/>
          <p:cNvPicPr>
            <a:picLocks noChangeAspect="1"/>
          </p:cNvPicPr>
          <p:nvPr/>
        </p:nvPicPr>
        <p:blipFill>
          <a:blip r:embed="rId10" cstate="print"/>
          <a:srcRect t="2751"/>
          <a:stretch>
            <a:fillRect/>
          </a:stretch>
        </p:blipFill>
        <p:spPr>
          <a:xfrm>
            <a:off x="7380312" y="2780928"/>
            <a:ext cx="1364497" cy="1757747"/>
          </a:xfrm>
          <a:prstGeom prst="rect">
            <a:avLst/>
          </a:prstGeom>
        </p:spPr>
      </p:pic>
      <p:pic>
        <p:nvPicPr>
          <p:cNvPr id="13" name="Рисунок 12" descr="marshak-cirk-10.jpg"/>
          <p:cNvPicPr>
            <a:picLocks noChangeAspect="1"/>
          </p:cNvPicPr>
          <p:nvPr/>
        </p:nvPicPr>
        <p:blipFill>
          <a:blip r:embed="rId11" cstate="print"/>
          <a:srcRect t="3801"/>
          <a:stretch>
            <a:fillRect/>
          </a:stretch>
        </p:blipFill>
        <p:spPr>
          <a:xfrm>
            <a:off x="251520" y="5021047"/>
            <a:ext cx="1447883" cy="1836953"/>
          </a:xfrm>
          <a:prstGeom prst="rect">
            <a:avLst/>
          </a:prstGeom>
        </p:spPr>
      </p:pic>
      <p:pic>
        <p:nvPicPr>
          <p:cNvPr id="14" name="Рисунок 13" descr="marshak-cirk-1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07704" y="4941168"/>
            <a:ext cx="1309594" cy="1723350"/>
          </a:xfrm>
          <a:prstGeom prst="rect">
            <a:avLst/>
          </a:prstGeom>
        </p:spPr>
      </p:pic>
      <p:pic>
        <p:nvPicPr>
          <p:cNvPr id="15" name="Рисунок 14" descr="marshak-cirk-1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07904" y="4653136"/>
            <a:ext cx="1525618" cy="2007625"/>
          </a:xfrm>
          <a:prstGeom prst="rect">
            <a:avLst/>
          </a:prstGeom>
        </p:spPr>
      </p:pic>
      <p:pic>
        <p:nvPicPr>
          <p:cNvPr id="16" name="Рисунок 15" descr="marshak-cirk-13.jpg"/>
          <p:cNvPicPr>
            <a:picLocks noChangeAspect="1"/>
          </p:cNvPicPr>
          <p:nvPr/>
        </p:nvPicPr>
        <p:blipFill>
          <a:blip r:embed="rId14" cstate="print"/>
          <a:srcRect t="3801"/>
          <a:stretch>
            <a:fillRect/>
          </a:stretch>
        </p:blipFill>
        <p:spPr>
          <a:xfrm>
            <a:off x="6732240" y="4797152"/>
            <a:ext cx="1400409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57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Артикуляционная гимнастика: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Цирк по улице идет,</a:t>
            </a:r>
            <a:br>
              <a:rPr lang="ru-RU" sz="1100" dirty="0" smtClean="0"/>
            </a:br>
            <a:r>
              <a:rPr lang="ru-RU" sz="1100" dirty="0" smtClean="0"/>
              <a:t>Все стоят, разинув рот! (Открыть рот)</a:t>
            </a:r>
            <a:br>
              <a:rPr lang="ru-RU" sz="1100" dirty="0" smtClean="0"/>
            </a:br>
            <a:r>
              <a:rPr lang="ru-RU" sz="1100" dirty="0" smtClean="0"/>
              <a:t>Цирковое представление</a:t>
            </a:r>
            <a:br>
              <a:rPr lang="ru-RU" sz="1100" dirty="0" smtClean="0"/>
            </a:br>
            <a:r>
              <a:rPr lang="ru-RU" sz="1100" dirty="0" smtClean="0"/>
              <a:t>Нам повысит настроение! (Широкая улыбка)</a:t>
            </a:r>
            <a:br>
              <a:rPr lang="ru-RU" sz="1100" dirty="0" smtClean="0"/>
            </a:br>
            <a:r>
              <a:rPr lang="ru-RU" sz="1100" dirty="0" smtClean="0"/>
              <a:t>А спортсменка-акробатка</a:t>
            </a:r>
            <a:br>
              <a:rPr lang="ru-RU" sz="1100" dirty="0" smtClean="0"/>
            </a:br>
            <a:r>
              <a:rPr lang="ru-RU" sz="1100" dirty="0" smtClean="0"/>
              <a:t>Ловко скачет на лошадке. (Цокаем языком)</a:t>
            </a:r>
            <a:br>
              <a:rPr lang="ru-RU" sz="1100" dirty="0" smtClean="0"/>
            </a:br>
            <a:r>
              <a:rPr lang="ru-RU" sz="1100" dirty="0" smtClean="0"/>
              <a:t>Мишка едет по канату,</a:t>
            </a:r>
            <a:br>
              <a:rPr lang="ru-RU" sz="1100" dirty="0" smtClean="0"/>
            </a:br>
            <a:r>
              <a:rPr lang="ru-RU" sz="1100" dirty="0" smtClean="0"/>
              <a:t>Он получит мед в награду. (Слизываем мед с губ)</a:t>
            </a:r>
            <a:br>
              <a:rPr lang="ru-RU" sz="1100" dirty="0" smtClean="0"/>
            </a:br>
            <a:r>
              <a:rPr lang="ru-RU" sz="1100" dirty="0" smtClean="0"/>
              <a:t>На качели дружно сели,</a:t>
            </a:r>
            <a:br>
              <a:rPr lang="ru-RU" sz="1100" dirty="0" smtClean="0"/>
            </a:br>
            <a:r>
              <a:rPr lang="ru-RU" sz="1100" dirty="0" smtClean="0"/>
              <a:t>Вверх под купол полетели. (Язычок поднимается к носу и опускается к подбородку)</a:t>
            </a:r>
            <a:br>
              <a:rPr lang="ru-RU" sz="1100" dirty="0" smtClean="0"/>
            </a:br>
            <a:r>
              <a:rPr lang="ru-RU" sz="1100" dirty="0" smtClean="0"/>
              <a:t>"Идем в цирк" пальчиковая гимнастика:</a:t>
            </a:r>
            <a:br>
              <a:rPr lang="ru-RU" sz="1100" dirty="0" smtClean="0"/>
            </a:br>
            <a:r>
              <a:rPr lang="ru-RU" sz="1100" dirty="0" smtClean="0"/>
              <a:t>По дорожке мы пойдем -</a:t>
            </a:r>
            <a:br>
              <a:rPr lang="ru-RU" sz="1100" dirty="0" smtClean="0"/>
            </a:br>
            <a:r>
              <a:rPr lang="ru-RU" sz="1100" dirty="0" smtClean="0"/>
              <a:t>В цирк с тобою попадем.</a:t>
            </a:r>
            <a:br>
              <a:rPr lang="ru-RU" sz="1100" dirty="0" smtClean="0"/>
            </a:br>
            <a:r>
              <a:rPr lang="ru-RU" sz="1100" dirty="0" smtClean="0"/>
              <a:t>Выше пальчик поднимай,</a:t>
            </a:r>
            <a:br>
              <a:rPr lang="ru-RU" sz="1100" dirty="0" smtClean="0"/>
            </a:br>
            <a:r>
              <a:rPr lang="ru-RU" sz="1100" dirty="0" smtClean="0"/>
              <a:t>Дружно, весело шагай.</a:t>
            </a:r>
            <a:br>
              <a:rPr lang="ru-RU" sz="1100" dirty="0" smtClean="0"/>
            </a:br>
            <a:r>
              <a:rPr lang="ru-RU" sz="1100" dirty="0" smtClean="0"/>
              <a:t>Руки вместе поменяем</a:t>
            </a:r>
            <a:br>
              <a:rPr lang="ru-RU" sz="1100" dirty="0" smtClean="0"/>
            </a:br>
            <a:r>
              <a:rPr lang="ru-RU" sz="1100" dirty="0" smtClean="0"/>
              <a:t>И обратно зашагаем.</a:t>
            </a:r>
            <a:br>
              <a:rPr lang="ru-RU" sz="1100" dirty="0" smtClean="0"/>
            </a:br>
            <a:r>
              <a:rPr lang="ru-RU" sz="1100" dirty="0" smtClean="0"/>
              <a:t>("Гулять" по столу пальчиками правой, а потом левой руки)</a:t>
            </a:r>
            <a:br>
              <a:rPr lang="ru-RU" sz="1100" dirty="0" smtClean="0"/>
            </a:br>
            <a:endParaRPr lang="ru-RU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2159224" y="3257014"/>
            <a:ext cx="69847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Пальчиковая игра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Мы сегодня не расскажем, /машут отрицательно указательным пальцем</a:t>
            </a:r>
            <a:br>
              <a:rPr lang="ru-RU" sz="1200" dirty="0" smtClean="0"/>
            </a:br>
            <a:r>
              <a:rPr lang="ru-RU" sz="1200" dirty="0" smtClean="0"/>
              <a:t>А гостям всем цирк покажем /круговое движение руками</a:t>
            </a:r>
            <a:br>
              <a:rPr lang="ru-RU" sz="1200" dirty="0" smtClean="0"/>
            </a:br>
            <a:r>
              <a:rPr lang="ru-RU" sz="1200" dirty="0" smtClean="0"/>
              <a:t>Превратились из ребят /руки к себе</a:t>
            </a:r>
            <a:br>
              <a:rPr lang="ru-RU" sz="1200" dirty="0" smtClean="0"/>
            </a:br>
            <a:r>
              <a:rPr lang="ru-RU" sz="1200" dirty="0" smtClean="0"/>
              <a:t>Мы в веселых </a:t>
            </a:r>
            <a:r>
              <a:rPr lang="ru-RU" sz="1200" dirty="0" err="1" smtClean="0"/>
              <a:t>клоунят</a:t>
            </a:r>
            <a:r>
              <a:rPr lang="ru-RU" sz="1200" dirty="0" smtClean="0"/>
              <a:t>. /руки от себя</a:t>
            </a:r>
            <a:br>
              <a:rPr lang="ru-RU" sz="1200" dirty="0" smtClean="0"/>
            </a:br>
            <a:r>
              <a:rPr lang="ru-RU" sz="1200" dirty="0" smtClean="0"/>
              <a:t>Носик длинный отрастили, /указательным палец- на нос</a:t>
            </a:r>
            <a:br>
              <a:rPr lang="ru-RU" sz="1200" dirty="0" smtClean="0"/>
            </a:br>
            <a:r>
              <a:rPr lang="ru-RU" sz="1200" dirty="0" smtClean="0"/>
              <a:t>Этим носом насмешили. /то же другой рукой</a:t>
            </a:r>
            <a:br>
              <a:rPr lang="ru-RU" sz="1200" dirty="0" smtClean="0"/>
            </a:br>
            <a:r>
              <a:rPr lang="ru-RU" sz="1200" dirty="0" smtClean="0"/>
              <a:t>Вот так нос, длинный нос, /большой палец к носу</a:t>
            </a:r>
            <a:br>
              <a:rPr lang="ru-RU" sz="1200" dirty="0" smtClean="0"/>
            </a:br>
            <a:r>
              <a:rPr lang="ru-RU" sz="1200" dirty="0" smtClean="0"/>
              <a:t>Очень долго носик рос. /раскрыть ладонь, пошевелить пальцами</a:t>
            </a:r>
            <a:br>
              <a:rPr lang="ru-RU" sz="1200" dirty="0" smtClean="0"/>
            </a:br>
            <a:r>
              <a:rPr lang="ru-RU" sz="1200" dirty="0" smtClean="0"/>
              <a:t>Развеселые ладошки /показать ладони</a:t>
            </a:r>
            <a:br>
              <a:rPr lang="ru-RU" sz="1200" dirty="0" smtClean="0"/>
            </a:br>
            <a:r>
              <a:rPr lang="ru-RU" sz="1200" dirty="0" smtClean="0"/>
              <a:t>У веселых </a:t>
            </a:r>
            <a:r>
              <a:rPr lang="ru-RU" sz="1200" dirty="0" err="1" smtClean="0"/>
              <a:t>клоунят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Звонко, звонко, очень звонко, /вертикальные взмахи руками с хлопками</a:t>
            </a:r>
            <a:br>
              <a:rPr lang="ru-RU" sz="1200" dirty="0" smtClean="0"/>
            </a:br>
            <a:r>
              <a:rPr lang="ru-RU" sz="1200" dirty="0" smtClean="0"/>
              <a:t>Как тарелочки гремят</a:t>
            </a:r>
            <a:br>
              <a:rPr lang="ru-RU" sz="1200" dirty="0" smtClean="0"/>
            </a:br>
            <a:r>
              <a:rPr lang="ru-RU" sz="1200" dirty="0" smtClean="0"/>
              <a:t>Притаились пальцы – крошки. /пошевелить пальцами</a:t>
            </a:r>
            <a:br>
              <a:rPr lang="ru-RU" sz="1200" dirty="0" smtClean="0"/>
            </a:br>
            <a:r>
              <a:rPr lang="ru-RU" sz="1200" dirty="0" smtClean="0"/>
              <a:t>Пальцы дружно разбежались. /раскрыть ладони</a:t>
            </a:r>
            <a:br>
              <a:rPr lang="ru-RU" sz="1200" dirty="0" smtClean="0"/>
            </a:br>
            <a:r>
              <a:rPr lang="ru-RU" sz="1200" dirty="0" smtClean="0"/>
              <a:t>В кулачки потом собрались. /сжать кулаки</a:t>
            </a:r>
            <a:br>
              <a:rPr lang="ru-RU" sz="1200" dirty="0" smtClean="0"/>
            </a:br>
            <a:r>
              <a:rPr lang="ru-RU" sz="1200" dirty="0" smtClean="0"/>
              <a:t>Развеселые ребята /показать на себя</a:t>
            </a:r>
            <a:br>
              <a:rPr lang="ru-RU" sz="1200" dirty="0" smtClean="0"/>
            </a:br>
            <a:r>
              <a:rPr lang="ru-RU" sz="1200" dirty="0" smtClean="0"/>
              <a:t>Станут мячики кидать, /попеременные взмахи кистями рук</a:t>
            </a:r>
            <a:br>
              <a:rPr lang="ru-RU" sz="1200" dirty="0" smtClean="0"/>
            </a:br>
            <a:r>
              <a:rPr lang="ru-RU" sz="1200" dirty="0" err="1" smtClean="0"/>
              <a:t>Клоунята</a:t>
            </a:r>
            <a:r>
              <a:rPr lang="ru-RU" sz="1200" dirty="0" smtClean="0"/>
              <a:t>, </a:t>
            </a:r>
            <a:r>
              <a:rPr lang="ru-RU" sz="1200" dirty="0" err="1" smtClean="0"/>
              <a:t>клоунята</a:t>
            </a:r>
            <a:r>
              <a:rPr lang="ru-RU" sz="1200" dirty="0" smtClean="0"/>
              <a:t> станут в мячики играть.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Детско</a:t>
            </a:r>
            <a:r>
              <a:rPr lang="ru-RU" dirty="0" smtClean="0"/>
              <a:t>- родительские поделки</a:t>
            </a:r>
            <a:endParaRPr lang="ru-RU" dirty="0"/>
          </a:p>
        </p:txBody>
      </p:sp>
      <p:pic>
        <p:nvPicPr>
          <p:cNvPr id="3" name="Рисунок 2" descr="4516000_91800nothumb500.jpg"/>
          <p:cNvPicPr>
            <a:picLocks noChangeAspect="1"/>
          </p:cNvPicPr>
          <p:nvPr/>
        </p:nvPicPr>
        <p:blipFill>
          <a:blip r:embed="rId2" cstate="print"/>
          <a:srcRect t="12082" b="12082"/>
          <a:stretch>
            <a:fillRect/>
          </a:stretch>
        </p:blipFill>
        <p:spPr>
          <a:xfrm>
            <a:off x="323528" y="908720"/>
            <a:ext cx="3168352" cy="1803475"/>
          </a:xfrm>
          <a:prstGeom prst="rect">
            <a:avLst/>
          </a:prstGeom>
        </p:spPr>
      </p:pic>
      <p:pic>
        <p:nvPicPr>
          <p:cNvPr id="4" name="Рисунок 3" descr="75248232_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3015208" cy="2264756"/>
          </a:xfrm>
          <a:prstGeom prst="rect">
            <a:avLst/>
          </a:prstGeom>
        </p:spPr>
      </p:pic>
      <p:pic>
        <p:nvPicPr>
          <p:cNvPr id="5" name="Рисунок 4" descr="d46c9a00a61531379b335abe4a72c7a8.jpg"/>
          <p:cNvPicPr>
            <a:picLocks noChangeAspect="1"/>
          </p:cNvPicPr>
          <p:nvPr/>
        </p:nvPicPr>
        <p:blipFill>
          <a:blip r:embed="rId4" cstate="print"/>
          <a:srcRect b="8290"/>
          <a:stretch>
            <a:fillRect/>
          </a:stretch>
        </p:blipFill>
        <p:spPr>
          <a:xfrm>
            <a:off x="4211960" y="2924944"/>
            <a:ext cx="2376686" cy="2678388"/>
          </a:xfrm>
          <a:prstGeom prst="rect">
            <a:avLst/>
          </a:prstGeom>
        </p:spPr>
      </p:pic>
      <p:pic>
        <p:nvPicPr>
          <p:cNvPr id="6" name="Рисунок 5" descr="img_5030-001.jpg"/>
          <p:cNvPicPr>
            <a:picLocks noChangeAspect="1"/>
          </p:cNvPicPr>
          <p:nvPr/>
        </p:nvPicPr>
        <p:blipFill>
          <a:blip r:embed="rId5" cstate="print"/>
          <a:srcRect r="5901" b="7476"/>
          <a:stretch>
            <a:fillRect/>
          </a:stretch>
        </p:blipFill>
        <p:spPr>
          <a:xfrm>
            <a:off x="6516216" y="2924944"/>
            <a:ext cx="2125788" cy="2786944"/>
          </a:xfrm>
          <a:prstGeom prst="rect">
            <a:avLst/>
          </a:prstGeom>
        </p:spPr>
      </p:pic>
      <p:pic>
        <p:nvPicPr>
          <p:cNvPr id="7" name="Рисунок 6" descr="img_6094.jpg"/>
          <p:cNvPicPr>
            <a:picLocks noChangeAspect="1"/>
          </p:cNvPicPr>
          <p:nvPr/>
        </p:nvPicPr>
        <p:blipFill>
          <a:blip r:embed="rId6" cstate="print"/>
          <a:srcRect l="16000" r="6001" b="11751"/>
          <a:stretch>
            <a:fillRect/>
          </a:stretch>
        </p:blipFill>
        <p:spPr>
          <a:xfrm>
            <a:off x="6660232" y="332656"/>
            <a:ext cx="2307116" cy="2320280"/>
          </a:xfrm>
          <a:prstGeom prst="rect">
            <a:avLst/>
          </a:prstGeom>
        </p:spPr>
      </p:pic>
      <p:pic>
        <p:nvPicPr>
          <p:cNvPr id="8" name="Рисунок 7" descr="Made-by-Joel-Circus-Riders-Kids-Craft-1.jpg"/>
          <p:cNvPicPr>
            <a:picLocks noChangeAspect="1"/>
          </p:cNvPicPr>
          <p:nvPr/>
        </p:nvPicPr>
        <p:blipFill>
          <a:blip r:embed="rId7" cstate="print"/>
          <a:srcRect l="21650" t="8790" r="21650" b="7369"/>
          <a:stretch>
            <a:fillRect/>
          </a:stretch>
        </p:blipFill>
        <p:spPr>
          <a:xfrm>
            <a:off x="683568" y="4581128"/>
            <a:ext cx="1944216" cy="1911813"/>
          </a:xfrm>
          <a:prstGeom prst="rect">
            <a:avLst/>
          </a:prstGeom>
        </p:spPr>
      </p:pic>
      <p:pic>
        <p:nvPicPr>
          <p:cNvPr id="9" name="Рисунок 8" descr="Made-by-Joel-Paper-City-Circus-3.jpg"/>
          <p:cNvPicPr>
            <a:picLocks noChangeAspect="1"/>
          </p:cNvPicPr>
          <p:nvPr/>
        </p:nvPicPr>
        <p:blipFill>
          <a:blip r:embed="rId8" cstate="print"/>
          <a:srcRect l="6311" t="10084" r="2809"/>
          <a:stretch>
            <a:fillRect/>
          </a:stretch>
        </p:blipFill>
        <p:spPr>
          <a:xfrm>
            <a:off x="1258486" y="2780928"/>
            <a:ext cx="2845969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Цирковая труппа из втулок</a:t>
            </a:r>
            <a:endParaRPr lang="ru-RU" dirty="0"/>
          </a:p>
        </p:txBody>
      </p:sp>
      <p:pic>
        <p:nvPicPr>
          <p:cNvPr id="3" name="Рисунок 2" descr="10.03.2012 12-52-59_0013.jpg"/>
          <p:cNvPicPr>
            <a:picLocks noChangeAspect="1"/>
          </p:cNvPicPr>
          <p:nvPr/>
        </p:nvPicPr>
        <p:blipFill>
          <a:blip r:embed="rId2" cstate="print"/>
          <a:srcRect t="3883" b="17059"/>
          <a:stretch>
            <a:fillRect/>
          </a:stretch>
        </p:blipFill>
        <p:spPr>
          <a:xfrm>
            <a:off x="3851920" y="476672"/>
            <a:ext cx="4318000" cy="2448272"/>
          </a:xfrm>
          <a:prstGeom prst="rect">
            <a:avLst/>
          </a:prstGeom>
        </p:spPr>
      </p:pic>
      <p:pic>
        <p:nvPicPr>
          <p:cNvPr id="4" name="Рисунок 3" descr="10.03.2012 12-53-41_0015.jpg"/>
          <p:cNvPicPr>
            <a:picLocks noChangeAspect="1"/>
          </p:cNvPicPr>
          <p:nvPr/>
        </p:nvPicPr>
        <p:blipFill>
          <a:blip r:embed="rId3" cstate="print"/>
          <a:srcRect b="6951"/>
          <a:stretch>
            <a:fillRect/>
          </a:stretch>
        </p:blipFill>
        <p:spPr>
          <a:xfrm>
            <a:off x="251520" y="908720"/>
            <a:ext cx="3250248" cy="4032448"/>
          </a:xfrm>
          <a:prstGeom prst="rect">
            <a:avLst/>
          </a:prstGeom>
        </p:spPr>
      </p:pic>
      <p:pic>
        <p:nvPicPr>
          <p:cNvPr id="5" name="Рисунок 4" descr="10.03.2012 12-54-22_0018.jpg"/>
          <p:cNvPicPr>
            <a:picLocks noChangeAspect="1"/>
          </p:cNvPicPr>
          <p:nvPr/>
        </p:nvPicPr>
        <p:blipFill>
          <a:blip r:embed="rId4" cstate="print"/>
          <a:srcRect b="5901"/>
          <a:stretch>
            <a:fillRect/>
          </a:stretch>
        </p:blipFill>
        <p:spPr>
          <a:xfrm>
            <a:off x="3131840" y="2924944"/>
            <a:ext cx="2764182" cy="3384376"/>
          </a:xfrm>
          <a:prstGeom prst="rect">
            <a:avLst/>
          </a:prstGeom>
        </p:spPr>
      </p:pic>
      <p:pic>
        <p:nvPicPr>
          <p:cNvPr id="6" name="Рисунок 5" descr="10.03.2012 12-54-48_0020.jpg"/>
          <p:cNvPicPr>
            <a:picLocks noChangeAspect="1"/>
          </p:cNvPicPr>
          <p:nvPr/>
        </p:nvPicPr>
        <p:blipFill>
          <a:blip r:embed="rId5" cstate="print"/>
          <a:srcRect b="5901"/>
          <a:stretch>
            <a:fillRect/>
          </a:stretch>
        </p:blipFill>
        <p:spPr>
          <a:xfrm>
            <a:off x="5724128" y="2780928"/>
            <a:ext cx="2568614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Поделка </a:t>
            </a:r>
          </a:p>
          <a:p>
            <a:r>
              <a:rPr lang="ru-RU" dirty="0" smtClean="0"/>
              <a:t>«Акробаты»</a:t>
            </a:r>
            <a:endParaRPr lang="ru-RU" dirty="0"/>
          </a:p>
        </p:txBody>
      </p:sp>
      <p:pic>
        <p:nvPicPr>
          <p:cNvPr id="3" name="Рисунок 2" descr="chloe.JPG"/>
          <p:cNvPicPr>
            <a:picLocks noChangeAspect="1"/>
          </p:cNvPicPr>
          <p:nvPr/>
        </p:nvPicPr>
        <p:blipFill>
          <a:blip r:embed="rId2" cstate="print"/>
          <a:srcRect b="4641"/>
          <a:stretch>
            <a:fillRect/>
          </a:stretch>
        </p:blipFill>
        <p:spPr>
          <a:xfrm>
            <a:off x="0" y="2996952"/>
            <a:ext cx="2857500" cy="3633192"/>
          </a:xfrm>
          <a:prstGeom prst="rect">
            <a:avLst/>
          </a:prstGeom>
        </p:spPr>
      </p:pic>
      <p:pic>
        <p:nvPicPr>
          <p:cNvPr id="4" name="Рисунок 3" descr="darcy.JPG"/>
          <p:cNvPicPr>
            <a:picLocks noChangeAspect="1"/>
          </p:cNvPicPr>
          <p:nvPr/>
        </p:nvPicPr>
        <p:blipFill>
          <a:blip r:embed="rId3" cstate="print"/>
          <a:srcRect b="4641"/>
          <a:stretch>
            <a:fillRect/>
          </a:stretch>
        </p:blipFill>
        <p:spPr>
          <a:xfrm>
            <a:off x="2051720" y="188640"/>
            <a:ext cx="2695575" cy="3633192"/>
          </a:xfrm>
          <a:prstGeom prst="rect">
            <a:avLst/>
          </a:prstGeom>
        </p:spPr>
      </p:pic>
      <p:pic>
        <p:nvPicPr>
          <p:cNvPr id="5" name="Рисунок 4" descr="mackenzie-1.JPG"/>
          <p:cNvPicPr>
            <a:picLocks noChangeAspect="1"/>
          </p:cNvPicPr>
          <p:nvPr/>
        </p:nvPicPr>
        <p:blipFill>
          <a:blip r:embed="rId4" cstate="print"/>
          <a:srcRect b="4641"/>
          <a:stretch>
            <a:fillRect/>
          </a:stretch>
        </p:blipFill>
        <p:spPr>
          <a:xfrm>
            <a:off x="6156176" y="332656"/>
            <a:ext cx="2724150" cy="3633192"/>
          </a:xfrm>
          <a:prstGeom prst="rect">
            <a:avLst/>
          </a:prstGeom>
        </p:spPr>
      </p:pic>
      <p:pic>
        <p:nvPicPr>
          <p:cNvPr id="6" name="Рисунок 5" descr="tiahnaacrobat.JPG"/>
          <p:cNvPicPr>
            <a:picLocks noChangeAspect="1"/>
          </p:cNvPicPr>
          <p:nvPr/>
        </p:nvPicPr>
        <p:blipFill>
          <a:blip r:embed="rId5" cstate="print"/>
          <a:srcRect b="4641"/>
          <a:stretch>
            <a:fillRect/>
          </a:stretch>
        </p:blipFill>
        <p:spPr>
          <a:xfrm>
            <a:off x="3851920" y="2924944"/>
            <a:ext cx="2714625" cy="3633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Рабочие листы по теме</a:t>
            </a:r>
            <a:endParaRPr lang="ru-RU" dirty="0"/>
          </a:p>
        </p:txBody>
      </p:sp>
      <p:pic>
        <p:nvPicPr>
          <p:cNvPr id="4" name="Рисунок 3" descr="177585_10055-700x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1785150" cy="1821582"/>
          </a:xfrm>
          <a:prstGeom prst="rect">
            <a:avLst/>
          </a:prstGeom>
        </p:spPr>
      </p:pic>
      <p:pic>
        <p:nvPicPr>
          <p:cNvPr id="5" name="Рисунок 4" descr="682536_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548680"/>
            <a:ext cx="1872208" cy="2238683"/>
          </a:xfrm>
          <a:prstGeom prst="rect">
            <a:avLst/>
          </a:prstGeom>
        </p:spPr>
      </p:pic>
      <p:pic>
        <p:nvPicPr>
          <p:cNvPr id="6" name="Рисунок 5" descr="108970691_0003.jpg"/>
          <p:cNvPicPr>
            <a:picLocks noChangeAspect="1"/>
          </p:cNvPicPr>
          <p:nvPr/>
        </p:nvPicPr>
        <p:blipFill>
          <a:blip r:embed="rId4" cstate="print"/>
          <a:srcRect l="14802" t="8902" r="5620" b="12147"/>
          <a:stretch>
            <a:fillRect/>
          </a:stretch>
        </p:blipFill>
        <p:spPr>
          <a:xfrm>
            <a:off x="4788024" y="260648"/>
            <a:ext cx="1800200" cy="2527204"/>
          </a:xfrm>
          <a:prstGeom prst="rect">
            <a:avLst/>
          </a:prstGeom>
        </p:spPr>
      </p:pic>
      <p:pic>
        <p:nvPicPr>
          <p:cNvPr id="7" name="Рисунок 6" descr="1379138659_azw7dnmg6i8lwys.jpg"/>
          <p:cNvPicPr>
            <a:picLocks noChangeAspect="1"/>
          </p:cNvPicPr>
          <p:nvPr/>
        </p:nvPicPr>
        <p:blipFill>
          <a:blip r:embed="rId5" cstate="print"/>
          <a:srcRect l="10360" t="6801" r="3282" b="6801"/>
          <a:stretch>
            <a:fillRect/>
          </a:stretch>
        </p:blipFill>
        <p:spPr>
          <a:xfrm>
            <a:off x="395536" y="3429000"/>
            <a:ext cx="1976620" cy="2592288"/>
          </a:xfrm>
          <a:prstGeom prst="rect">
            <a:avLst/>
          </a:prstGeom>
        </p:spPr>
      </p:pic>
      <p:pic>
        <p:nvPicPr>
          <p:cNvPr id="8" name="Рисунок 7" descr="65237349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356992"/>
            <a:ext cx="2016621" cy="2823980"/>
          </a:xfrm>
          <a:prstGeom prst="rect">
            <a:avLst/>
          </a:prstGeom>
        </p:spPr>
      </p:pic>
      <p:pic>
        <p:nvPicPr>
          <p:cNvPr id="9" name="Рисунок 8" descr="cb6a6b7634df9a369dd141d851979cd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636912"/>
            <a:ext cx="3110945" cy="37663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9" descr="-dmNuX2dW5k.jpg"/>
          <p:cNvPicPr>
            <a:picLocks noChangeAspect="1"/>
          </p:cNvPicPr>
          <p:nvPr/>
        </p:nvPicPr>
        <p:blipFill>
          <a:blip r:embed="rId8" cstate="print"/>
          <a:srcRect t="10101" b="2751"/>
          <a:stretch>
            <a:fillRect/>
          </a:stretch>
        </p:blipFill>
        <p:spPr>
          <a:xfrm>
            <a:off x="7236296" y="548680"/>
            <a:ext cx="1577154" cy="19442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Инна Шевцова</cp:lastModifiedBy>
  <cp:revision>7</cp:revision>
  <dcterms:created xsi:type="dcterms:W3CDTF">2018-02-22T03:05:58Z</dcterms:created>
  <dcterms:modified xsi:type="dcterms:W3CDTF">2020-01-27T04:51:25Z</dcterms:modified>
</cp:coreProperties>
</file>