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5" r:id="rId2"/>
    <p:sldId id="267" r:id="rId3"/>
    <p:sldId id="268" r:id="rId4"/>
    <p:sldId id="269" r:id="rId5"/>
    <p:sldId id="270" r:id="rId6"/>
    <p:sldId id="271" r:id="rId7"/>
    <p:sldId id="272" r:id="rId8"/>
    <p:sldId id="273" r:id="rId9"/>
    <p:sldId id="274" r:id="rId10"/>
    <p:sldId id="275" r:id="rId11"/>
    <p:sldId id="276" r:id="rId12"/>
    <p:sldId id="279" r:id="rId13"/>
    <p:sldId id="285" r:id="rId14"/>
    <p:sldId id="280" r:id="rId15"/>
    <p:sldId id="281" r:id="rId16"/>
    <p:sldId id="282" r:id="rId17"/>
    <p:sldId id="283" r:id="rId18"/>
    <p:sldId id="284" r:id="rId19"/>
    <p:sldId id="278" r:id="rId20"/>
    <p:sldId id="277" r:id="rId2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8000"/>
    <a:srgbClr val="860000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4" d="100"/>
          <a:sy n="74" d="100"/>
        </p:scale>
        <p:origin x="-354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24.01.2020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24.01.2020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24.01.2020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24.01.2020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15.jpeg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openxmlformats.org/officeDocument/2006/relationships/image" Target="../media/image35.jpeg"/><Relationship Id="rId7" Type="http://schemas.openxmlformats.org/officeDocument/2006/relationships/image" Target="../media/image3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10" Type="http://schemas.openxmlformats.org/officeDocument/2006/relationships/image" Target="../media/image42.jpeg"/><Relationship Id="rId4" Type="http://schemas.openxmlformats.org/officeDocument/2006/relationships/image" Target="../media/image36.jpeg"/><Relationship Id="rId9" Type="http://schemas.openxmlformats.org/officeDocument/2006/relationships/image" Target="../media/image4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Admin\Рабочий стол\фоны для презентаций\0001-002-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WordArt 7"/>
          <p:cNvSpPr>
            <a:spLocks noChangeArrowheads="1" noChangeShapeType="1" noTextEdit="1"/>
          </p:cNvSpPr>
          <p:nvPr/>
        </p:nvSpPr>
        <p:spPr bwMode="auto">
          <a:xfrm rot="10800000" flipV="1">
            <a:off x="5984133" y="326328"/>
            <a:ext cx="2690633" cy="362055"/>
          </a:xfrm>
          <a:prstGeom prst="rect">
            <a:avLst/>
          </a:prstGeom>
        </p:spPr>
        <p:txBody>
          <a:bodyPr wrap="none" fromWordArt="1">
            <a:prstTxWarp prst="textArchUp">
              <a:avLst>
                <a:gd name="adj" fmla="val 10739414"/>
              </a:avLst>
            </a:prstTxWarp>
          </a:bodyPr>
          <a:lstStyle/>
          <a:p>
            <a:pPr algn="ctr" rtl="0"/>
            <a:endParaRPr lang="ru-RU" sz="1800" b="1" kern="10" spc="0" dirty="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0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1169428" scaled="1"/>
              </a:gradFill>
              <a:effectLst/>
              <a:latin typeface="Arial"/>
              <a:cs typeface="Arial"/>
            </a:endParaRPr>
          </a:p>
        </p:txBody>
      </p:sp>
      <p:sp>
        <p:nvSpPr>
          <p:cNvPr id="7" name="WordArt 11"/>
          <p:cNvSpPr>
            <a:spLocks noChangeArrowheads="1" noChangeShapeType="1" noTextEdit="1"/>
          </p:cNvSpPr>
          <p:nvPr/>
        </p:nvSpPr>
        <p:spPr bwMode="auto">
          <a:xfrm>
            <a:off x="5220072" y="1628801"/>
            <a:ext cx="3454694" cy="360038"/>
          </a:xfrm>
          <a:prstGeom prst="rect">
            <a:avLst/>
          </a:prstGeom>
        </p:spPr>
        <p:txBody>
          <a:bodyPr wrap="none" fromWordArt="1">
            <a:prstTxWarp prst="textArchDown">
              <a:avLst>
                <a:gd name="adj" fmla="val 21574426"/>
              </a:avLst>
            </a:prstTxWarp>
          </a:bodyPr>
          <a:lstStyle/>
          <a:p>
            <a:pPr algn="ctr" rtl="0"/>
            <a:r>
              <a:rPr lang="ru-RU" b="1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1169428" scaled="1"/>
                </a:gradFill>
                <a:latin typeface="Arial"/>
                <a:cs typeface="Arial"/>
              </a:rPr>
              <a:t>«Добрая фея»</a:t>
            </a:r>
            <a:endParaRPr lang="ru-RU" sz="1800" b="1" kern="10" spc="0" dirty="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0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1169428" scaled="1"/>
              </a:gradFill>
              <a:effectLst/>
              <a:latin typeface="Arial"/>
              <a:cs typeface="Arial"/>
            </a:endParaRPr>
          </a:p>
        </p:txBody>
      </p:sp>
      <p:pic>
        <p:nvPicPr>
          <p:cNvPr id="8" name="Содержимое 4" descr="фея.jpg"/>
          <p:cNvPicPr>
            <a:picLocks noChangeAspect="1"/>
          </p:cNvPicPr>
          <p:nvPr/>
        </p:nvPicPr>
        <p:blipFill>
          <a:blip r:embed="rId3" cstate="print"/>
          <a:srcRect l="1446" t="5625" r="2528" b="3749"/>
          <a:stretch>
            <a:fillRect/>
          </a:stretch>
        </p:blipFill>
        <p:spPr>
          <a:xfrm rot="16200000">
            <a:off x="6443363" y="707098"/>
            <a:ext cx="1008112" cy="835293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glow rad="228600">
              <a:schemeClr val="accent3">
                <a:satMod val="175000"/>
                <a:alpha val="40000"/>
              </a:schemeClr>
            </a:glow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scene3d>
            <a:camera prst="obliqueBottomRight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9" name="WordArt 12"/>
          <p:cNvSpPr>
            <a:spLocks noChangeArrowheads="1" noChangeShapeType="1" noTextEdit="1"/>
          </p:cNvSpPr>
          <p:nvPr/>
        </p:nvSpPr>
        <p:spPr bwMode="auto">
          <a:xfrm>
            <a:off x="5076056" y="326327"/>
            <a:ext cx="3672408" cy="1086449"/>
          </a:xfrm>
          <a:prstGeom prst="rect">
            <a:avLst/>
          </a:prstGeom>
        </p:spPr>
        <p:txBody>
          <a:bodyPr wrap="none" fromWordArt="1">
            <a:prstTxWarp prst="textArchUp">
              <a:avLst>
                <a:gd name="adj" fmla="val 10800000"/>
              </a:avLst>
            </a:prstTxWarp>
          </a:bodyPr>
          <a:lstStyle/>
          <a:p>
            <a:pPr algn="ctr" rtl="0"/>
            <a:r>
              <a:rPr lang="ru-RU" sz="4400" b="1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C00000"/>
                </a:solidFill>
                <a:latin typeface="Arial"/>
                <a:cs typeface="Arial"/>
              </a:rPr>
              <a:t>МБДОУ  «Детский  сад № 45</a:t>
            </a:r>
            <a:endParaRPr lang="ru-RU" sz="4400" b="1" kern="10" spc="0" dirty="0">
              <a:ln w="12700">
                <a:solidFill>
                  <a:srgbClr val="EAEAEA"/>
                </a:solidFill>
                <a:round/>
                <a:headEnd/>
                <a:tailEnd/>
              </a:ln>
              <a:solidFill>
                <a:srgbClr val="C00000"/>
              </a:solidFill>
              <a:effectLst/>
              <a:latin typeface="Arial"/>
              <a:cs typeface="Arial"/>
            </a:endParaRPr>
          </a:p>
        </p:txBody>
      </p:sp>
      <p:pic>
        <p:nvPicPr>
          <p:cNvPr id="10" name="Рисунок 9" descr="C:\Users\Lenovo\Desktop\20180815_104524.jpg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 rot="10800000">
            <a:off x="5464864" y="4349395"/>
            <a:ext cx="3729170" cy="26056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3" name="TextBox 2"/>
          <p:cNvSpPr txBox="1"/>
          <p:nvPr/>
        </p:nvSpPr>
        <p:spPr>
          <a:xfrm>
            <a:off x="755576" y="1988839"/>
            <a:ext cx="8136904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2400" b="1" dirty="0" smtClean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</a:endParaRPr>
          </a:p>
          <a:p>
            <a:pPr algn="ctr"/>
            <a:r>
              <a:rPr lang="ru-RU" sz="24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Муниципальное </a:t>
            </a:r>
            <a:r>
              <a:rPr lang="ru-RU" sz="24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бюджетное дошкольное образовательное учреждение </a:t>
            </a:r>
            <a:r>
              <a:rPr lang="en-US" sz="24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lang="ru-RU" sz="24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«Детский сад комбинированного вида № </a:t>
            </a:r>
            <a:r>
              <a:rPr lang="ru-RU" sz="24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45 «Добрая </a:t>
            </a:r>
            <a:r>
              <a:rPr lang="ru-RU" sz="24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фея»</a:t>
            </a:r>
            <a:endParaRPr lang="ru-RU" sz="2400" dirty="0">
              <a:solidFill>
                <a:srgbClr val="7030A0"/>
              </a:solidFill>
              <a:latin typeface="Monotype Corsiva" panose="03010101010201010101" pitchFamily="66" charset="0"/>
            </a:endParaRPr>
          </a:p>
          <a:p>
            <a:pPr algn="ctr"/>
            <a:endParaRPr lang="ru-RU" sz="1000" b="1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</a:endParaRPr>
          </a:p>
          <a:p>
            <a:pPr algn="ctr"/>
            <a:r>
              <a:rPr lang="ru-RU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«</a:t>
            </a:r>
            <a:r>
              <a:rPr lang="ru-RU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Карусель профессий»</a:t>
            </a:r>
          </a:p>
          <a:p>
            <a:pPr algn="ctr"/>
            <a:r>
              <a:rPr lang="ru-RU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дополнительная общеразвивающая программа по ранней профориентации детей старшего дошкольного возраста</a:t>
            </a:r>
            <a:endParaRPr lang="en-US" sz="2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7018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Admin\Рабочий стол\фоны для презентаций\0001-002-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6" y="0"/>
            <a:ext cx="9144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259632" y="335846"/>
            <a:ext cx="770485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/>
              <a:t> </a:t>
            </a:r>
            <a:endParaRPr lang="ru-RU" sz="2000" dirty="0"/>
          </a:p>
          <a:p>
            <a:endParaRPr lang="ru-RU" sz="2000" b="1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1115616" y="188640"/>
            <a:ext cx="7848872" cy="62478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2400" b="1" i="1" dirty="0"/>
          </a:p>
          <a:p>
            <a:pPr algn="ctr"/>
            <a:r>
              <a:rPr lang="ru-RU" sz="2400" b="1" i="1" dirty="0" smtClean="0"/>
              <a:t> </a:t>
            </a:r>
            <a:r>
              <a:rPr lang="ru-RU" sz="24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Ожидаемые результаты по реализации программы     у детей </a:t>
            </a:r>
            <a:r>
              <a:rPr lang="ru-RU" sz="2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старшего дошкольного возраста (6-7 лет</a:t>
            </a:r>
            <a:r>
              <a:rPr lang="ru-RU" sz="24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 algn="ctr"/>
            <a:endParaRPr lang="ru-RU" sz="2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сформировано целостное представление о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значимости труда взрослых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для общества, чувство уважения к людям разных профессий и результатам их труда;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заложены основы формирования позиции гражданина своей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страны (вклад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в развитие семьи,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города);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расширены и систематизированы представления о различных видах труда взрослых, связанных с удовлетворением потребностей людей, общества и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государства;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расширены и систематизированы представления об актуальных современных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профессиях региона; 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сформировано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представление о видах производственного и обслуживающего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труда,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о связи результатов деятельности людей различных профессий.</a:t>
            </a:r>
          </a:p>
          <a:p>
            <a:r>
              <a:rPr lang="ru-RU" sz="2000" b="1" dirty="0"/>
              <a:t> </a:t>
            </a:r>
            <a:endParaRPr lang="ru-RU" sz="2000" dirty="0"/>
          </a:p>
          <a:p>
            <a:pPr algn="ctr"/>
            <a:endParaRPr lang="ru-RU" sz="2400" b="1" dirty="0" smtClean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4497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Admin\Рабочий стол\фоны для презентаций\0001-002-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0552"/>
            <a:ext cx="9144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259632" y="335846"/>
            <a:ext cx="770485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/>
              <a:t> </a:t>
            </a:r>
            <a:endParaRPr lang="ru-RU" sz="2000" dirty="0"/>
          </a:p>
          <a:p>
            <a:endParaRPr lang="ru-RU" sz="2000" b="1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1115616" y="188640"/>
            <a:ext cx="7848872" cy="45858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Презентация итогов реализации программы, полученных </a:t>
            </a:r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результатов осуществляется через:</a:t>
            </a:r>
            <a:endParaRPr lang="ru-RU" sz="2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представление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презентационных мероприятий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в СМИ, на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сайте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ДОО;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проведение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методических дней;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представление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работы на городских научно-практических конференциях,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заседаниях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муниципальных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педагогических формирований, семинарах-практикумах;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публикации материалов в СМИ;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презентации детских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проектов;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участие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конкурсах;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у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частие в образовательных форумах.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b="1" dirty="0"/>
              <a:t> </a:t>
            </a:r>
            <a:endParaRPr lang="ru-RU" sz="2000" dirty="0"/>
          </a:p>
          <a:p>
            <a:pPr algn="ctr"/>
            <a:endParaRPr lang="ru-RU" sz="2400" b="1" dirty="0" smtClean="0">
              <a:solidFill>
                <a:srgbClr val="FF0000"/>
              </a:solidFill>
            </a:endParaRPr>
          </a:p>
        </p:txBody>
      </p:sp>
      <p:pic>
        <p:nvPicPr>
          <p:cNvPr id="5" name="Рисунок 4" descr="C:\Documents and Settings\Владелец\Рабочий стол\диплом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4194447"/>
            <a:ext cx="1657309" cy="2412738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Рисунок 8" descr="C:\Documents and Settings\Admin\Рабочий стол\Е.Ю\Диплом Е.Ю. Лучшее мероприятие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4"/>
          <a:stretch/>
        </p:blipFill>
        <p:spPr bwMode="auto">
          <a:xfrm>
            <a:off x="3692842" y="4221088"/>
            <a:ext cx="1758315" cy="240621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Рисунок 9" descr="C:\Documents and Settings\Admin\Рабочий стол\ПРОФОРИЕНТИРОВАНИЕ 2019\Дипломы педагогов за 2018-2019гг по профориентированию\Дошколенок 2019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2708920"/>
            <a:ext cx="2880320" cy="177755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Рисунок 10" descr="C:\Documents and Settings\Admin\Рабочий стол\ПРОФОРИЕНТИРОВАНИЕ 2019\Дипломы педагогов за 2018-2019гг по профориентированию\2019DKuzbassa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3" y="4581128"/>
            <a:ext cx="2812217" cy="211588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5047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Admin\Рабочий стол\фоны для презентаций\0001-002-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0552"/>
            <a:ext cx="9144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259632" y="335846"/>
            <a:ext cx="770485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/>
              <a:t> </a:t>
            </a:r>
            <a:endParaRPr lang="ru-RU" sz="2000" dirty="0"/>
          </a:p>
          <a:p>
            <a:endParaRPr lang="ru-RU" sz="2000" b="1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1115616" y="188640"/>
            <a:ext cx="7848872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Семинары-практикумы для педагогов города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b="1" dirty="0"/>
              <a:t> </a:t>
            </a:r>
            <a:endParaRPr lang="ru-RU" sz="2000" dirty="0"/>
          </a:p>
          <a:p>
            <a:pPr algn="ctr"/>
            <a:endParaRPr lang="ru-RU" sz="2400" b="1" dirty="0" smtClean="0">
              <a:solidFill>
                <a:srgbClr val="FF0000"/>
              </a:solidFill>
            </a:endParaRPr>
          </a:p>
        </p:txBody>
      </p:sp>
      <p:pic>
        <p:nvPicPr>
          <p:cNvPr id="15" name="Picture 2" descr="J:\ПРОФОРИЕНТИРОВАНИЕ 2018 новое\Фото профориентирование\DSC0779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0764" y="778614"/>
            <a:ext cx="3853210" cy="289039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Рисунок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2" t="-2288" r="22" b="11809"/>
          <a:stretch/>
        </p:blipFill>
        <p:spPr bwMode="auto">
          <a:xfrm>
            <a:off x="1854222" y="3704023"/>
            <a:ext cx="4266646" cy="2895330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19" name="Picture 2" descr="C:\Documents and Settings\Admin\Рабочий стол\2018-2019\Документы на Образцовый дс 2019\Региональная площадка Халецкой\фото с площадки\DSCN0287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86" t="-302" b="19302"/>
          <a:stretch/>
        </p:blipFill>
        <p:spPr bwMode="auto">
          <a:xfrm>
            <a:off x="4797911" y="708085"/>
            <a:ext cx="4366965" cy="285526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Рисунок 19" descr="C:\Documents and Settings\Admin\Рабочий стол\ПРОФЕССИИ кабинет\профориентирование диагностика\Семинар 23.05.2019\Фото семинар\IMG_20190523_114507.jpg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62"/>
          <a:stretch/>
        </p:blipFill>
        <p:spPr bwMode="auto">
          <a:xfrm>
            <a:off x="6372200" y="3563348"/>
            <a:ext cx="2592288" cy="314022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934054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Admin\Рабочий стол\фоны для презентаций\0001-002-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164" y="0"/>
            <a:ext cx="9144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259632" y="335846"/>
            <a:ext cx="770485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/>
              <a:t> </a:t>
            </a:r>
            <a:endParaRPr lang="ru-RU" sz="2000" dirty="0"/>
          </a:p>
          <a:p>
            <a:endParaRPr lang="ru-RU" sz="2000" b="1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1115616" y="188640"/>
            <a:ext cx="784887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Презентация проекта «</a:t>
            </a:r>
            <a:r>
              <a:rPr lang="ru-RU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Лэпбук</a:t>
            </a:r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как часто предметно-пространственной развивающей среды ДОУ»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4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806"/>
          <a:stretch/>
        </p:blipFill>
        <p:spPr bwMode="auto">
          <a:xfrm>
            <a:off x="4977318" y="1141913"/>
            <a:ext cx="3987169" cy="248659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5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622"/>
          <a:stretch/>
        </p:blipFill>
        <p:spPr bwMode="auto">
          <a:xfrm>
            <a:off x="593531" y="3861048"/>
            <a:ext cx="3970306" cy="271103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 descr="C:\Documents and Settings\Admin\Рабочий стол\ПРОФОРИЕНТИРОВАНИЕ 2019\Мастер-класс\Фото лэпбуков\Поворот 20190109_12212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6176" y="1043732"/>
            <a:ext cx="4091142" cy="229928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2896" y="3941697"/>
            <a:ext cx="4311591" cy="242526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24203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Admin\Рабочий стол\фоны для презентаций\0001-002-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4" y="-32590"/>
            <a:ext cx="9144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259632" y="335846"/>
            <a:ext cx="770485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/>
              <a:t> </a:t>
            </a:r>
            <a:endParaRPr lang="ru-RU" sz="2000" dirty="0"/>
          </a:p>
          <a:p>
            <a:endParaRPr lang="ru-RU" sz="2000" b="1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467544" y="188640"/>
            <a:ext cx="8496944" cy="10464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Презентация кабинета </a:t>
            </a:r>
            <a:r>
              <a:rPr lang="ru-RU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профориентирования</a:t>
            </a:r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«</a:t>
            </a:r>
            <a:r>
              <a:rPr lang="ru-RU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Профиград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0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Цель</a:t>
            </a:r>
            <a:r>
              <a:rPr lang="ru-RU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ru-RU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формирование представлений детей старшего дошкольного возраста о профессиях посредством овладения элементарными трудовыми действиями</a:t>
            </a:r>
            <a:r>
              <a:rPr lang="ru-RU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dirty="0">
              <a:solidFill>
                <a:schemeClr val="tx2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259632" y="1268760"/>
            <a:ext cx="3600400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ru-RU" sz="16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Кабинет представляет собой систему студий (творческих мастерских) .</a:t>
            </a:r>
          </a:p>
          <a:p>
            <a:pPr>
              <a:buNone/>
            </a:pPr>
            <a:r>
              <a:rPr lang="ru-RU" sz="16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Информация и дидактический материал систематизирован  по профессиям в блоки по признаку различий их объектных систем (</a:t>
            </a:r>
            <a:r>
              <a:rPr lang="ru-RU" sz="16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Е.А.Климов</a:t>
            </a:r>
            <a:r>
              <a:rPr lang="ru-RU" sz="16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>
              <a:buNone/>
            </a:pPr>
            <a:r>
              <a:rPr lang="ru-RU" sz="16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- человек – живая природа (</a:t>
            </a:r>
            <a:r>
              <a:rPr lang="ru-RU" sz="16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Ч-П</a:t>
            </a:r>
            <a:r>
              <a:rPr lang="ru-RU" sz="16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>
              <a:buNone/>
            </a:pPr>
            <a:r>
              <a:rPr lang="ru-RU" sz="16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- человек – техника (Ч-Т)</a:t>
            </a:r>
          </a:p>
          <a:p>
            <a:pPr>
              <a:buNone/>
            </a:pPr>
            <a:r>
              <a:rPr lang="ru-RU" sz="16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- человек-человек (Ч-Ч)</a:t>
            </a:r>
          </a:p>
          <a:p>
            <a:pPr>
              <a:buNone/>
            </a:pPr>
            <a:r>
              <a:rPr lang="ru-RU" sz="16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- человек – знаковая система (Ч-З)</a:t>
            </a:r>
          </a:p>
          <a:p>
            <a:pPr>
              <a:buNone/>
            </a:pPr>
            <a:r>
              <a:rPr lang="ru-RU" sz="16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- человек – художественный образ </a:t>
            </a:r>
          </a:p>
          <a:p>
            <a:pPr>
              <a:buNone/>
            </a:pPr>
            <a:r>
              <a:rPr lang="ru-RU" sz="16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(Ч-Х)</a:t>
            </a:r>
          </a:p>
        </p:txBody>
      </p:sp>
      <p:pic>
        <p:nvPicPr>
          <p:cNvPr id="11" name="Рисунок 10" descr="C:\Documents and Settings\Admin\Рабочий стол\ПРОФЕССИИ кабинет\кабинет\3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5716" y="4966477"/>
            <a:ext cx="2808312" cy="16873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Рисунок 11" descr="C:\Documents and Settings\Admin\Рабочий стол\ПРОФЕССИИ кабинет\кабинет\1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4966479"/>
            <a:ext cx="2731132" cy="16873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Рисунок 12" descr="C:\Documents and Settings\Admin\Рабочий стол\ПРОФЕССИИ кабинет\профориентирование диагностика\Семинар 23.05.2019\Фото семинар\IMG_20190523_110728.jpg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66"/>
          <a:stretch/>
        </p:blipFill>
        <p:spPr bwMode="auto">
          <a:xfrm>
            <a:off x="6588224" y="1268760"/>
            <a:ext cx="2376264" cy="265973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4" name="Рисунок 13" descr="C:\Documents and Settings\Admin\Рабочий стол\ПРОФЕССИИ кабинет\кабинет\2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3460" y="2949644"/>
            <a:ext cx="2772308" cy="180644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17385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Admin\Рабочий стол\фоны для презентаций\0001-002-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4" y="-32590"/>
            <a:ext cx="9144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259632" y="335846"/>
            <a:ext cx="770485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/>
              <a:t> </a:t>
            </a:r>
            <a:endParaRPr lang="ru-RU" sz="2000" dirty="0"/>
          </a:p>
          <a:p>
            <a:endParaRPr lang="ru-RU" sz="2000" b="1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467544" y="188640"/>
            <a:ext cx="849694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Кузбасский образовательный форум - 2019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043608" y="689790"/>
            <a:ext cx="3312368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Коллектив нашего детского сада представил свой опыт работы в направлении ранней </a:t>
            </a: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профориентации. </a:t>
            </a:r>
          </a:p>
          <a:p>
            <a:pPr>
              <a:buNone/>
            </a:pP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Педагоги</a:t>
            </a:r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показали </a:t>
            </a:r>
            <a:r>
              <a:rPr lang="ru-RU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мастер-классы </a:t>
            </a:r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по </a:t>
            </a:r>
            <a:r>
              <a:rPr lang="ru-RU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темам: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«Изготовление </a:t>
            </a:r>
            <a:r>
              <a:rPr lang="ru-RU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лэпбука</a:t>
            </a:r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и работа с ним в направлении ранней профориентации детей старшего дошкольного возраста»;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«</a:t>
            </a:r>
            <a:r>
              <a:rPr lang="ru-RU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Лэпбук</a:t>
            </a:r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как эффективный способ систематизации знаний детей о мире профессий взрослых»;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«</a:t>
            </a:r>
            <a:r>
              <a:rPr lang="ru-RU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Лэпбук</a:t>
            </a:r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как часть предметно-пространственной развивающей среды ДОО».</a:t>
            </a:r>
          </a:p>
        </p:txBody>
      </p:sp>
      <p:pic>
        <p:nvPicPr>
          <p:cNvPr id="15" name="Picture 3" descr="C:\Documents and Settings\Admin\Рабочий стол\2018-2019\Документы на Образцовый дс 2019\Профориентирование\Образовательный форум 2019\image (3)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096"/>
          <a:stretch/>
        </p:blipFill>
        <p:spPr bwMode="auto">
          <a:xfrm>
            <a:off x="4067944" y="4115590"/>
            <a:ext cx="2575719" cy="270981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C:\Users\LG\Desktop\Фото сад\IMG-20190219-WA000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04248" y="662285"/>
            <a:ext cx="2197868" cy="29304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Picture 2" descr="C:\Documents and Settings\Admin\Рабочий стол\2018-2019\Документы на Образцовый дс 2019\Профориентирование\Образовательный форум 2019\image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689790"/>
            <a:ext cx="2448754" cy="330267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3" descr="C:\Users\LG\Desktop\Фото сад\IMG-20190219-WA0024.jpg"/>
          <p:cNvPicPr>
            <a:picLocks noChangeAspect="1" noChangeArrowheads="1"/>
          </p:cNvPicPr>
          <p:nvPr/>
        </p:nvPicPr>
        <p:blipFill rotWithShape="1">
          <a:blip r:embed="rId6"/>
          <a:srcRect l="7427"/>
          <a:stretch/>
        </p:blipFill>
        <p:spPr bwMode="auto">
          <a:xfrm>
            <a:off x="6804248" y="3536725"/>
            <a:ext cx="2197868" cy="32021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264775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Admin\Рабочий стол\фоны для презентаций\0001-002-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7507"/>
            <a:ext cx="928801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259632" y="335846"/>
            <a:ext cx="770485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/>
              <a:t> </a:t>
            </a:r>
            <a:endParaRPr lang="ru-RU" sz="2000" dirty="0"/>
          </a:p>
          <a:p>
            <a:endParaRPr lang="ru-RU" sz="2000" b="1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1043608" y="188640"/>
            <a:ext cx="792088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Опыт работы педагогов представлен на Всероссийском смотре-конкурсе «Образцовый детский сад 2018-2019»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Рисунок 11" descr="C:\Documents and Settings\Admin\Рабочий стол\Е.Ю\Диплом победителя Образцовый детский сад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979712" y="1124744"/>
            <a:ext cx="2520280" cy="33912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Рисунок 13" descr="C:\Documents and Settings\Admin\Рабочий стол\2018-2019\Документы на Образцовый дс 2019\Сертификаты грант\Сертификат победителя Образцовый детский сад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2015731"/>
            <a:ext cx="2520280" cy="35001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Рисунок 15" descr="C:\Documents and Settings\Admin\Рабочий стол\2018-2019\Документы на Образцовый дс 2019\Сертификаты грант\Удостоверение победителя Образцовый детский сад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0335" y="3140968"/>
            <a:ext cx="2616591" cy="345638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49066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Admin\Рабочий стол\фоны для презентаций\0001-002-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4" y="-32590"/>
            <a:ext cx="9144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259632" y="335846"/>
            <a:ext cx="770485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/>
              <a:t> </a:t>
            </a:r>
            <a:endParaRPr lang="ru-RU" sz="2000" dirty="0"/>
          </a:p>
          <a:p>
            <a:endParaRPr lang="ru-RU" sz="2000" b="1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5543748" y="188640"/>
            <a:ext cx="342074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Победители детских городских конкурсов и научно-практических конференций 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043608" y="689790"/>
            <a:ext cx="331236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endParaRPr lang="ru-RU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Рисунок 9" descr="C:\Documents and Settings\Владелец\Рабочий стол\ПРОФОРИЕНТИРОВАНИЕ 2019\Единый день профориентации\Практическая конференция для дошкольников\Видео Игнат\IMG-20180404-WA0016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28" r="15159"/>
          <a:stretch/>
        </p:blipFill>
        <p:spPr bwMode="auto">
          <a:xfrm>
            <a:off x="1471782" y="51060"/>
            <a:ext cx="4143404" cy="32861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2" descr="C:\Users\LG\Desktop\i.jpg"/>
          <p:cNvPicPr>
            <a:picLocks noChangeAspect="1" noChangeArrowheads="1"/>
          </p:cNvPicPr>
          <p:nvPr/>
        </p:nvPicPr>
        <p:blipFill rotWithShape="1">
          <a:blip r:embed="rId4"/>
          <a:srcRect b="5520"/>
          <a:stretch/>
        </p:blipFill>
        <p:spPr bwMode="auto">
          <a:xfrm>
            <a:off x="5740877" y="2111455"/>
            <a:ext cx="3376946" cy="42585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 descr="C:\Users\LG\Desktop\Семинар 23.05.2019\IMG_20190516_112058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00344" y="3500438"/>
            <a:ext cx="4286280" cy="31789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459059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Admin\Рабочий стол\фоны для презентаций\0001-002-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91" y="30114"/>
            <a:ext cx="9144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259632" y="335846"/>
            <a:ext cx="770485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/>
              <a:t> </a:t>
            </a:r>
            <a:endParaRPr lang="ru-RU" sz="2000" dirty="0"/>
          </a:p>
          <a:p>
            <a:endParaRPr lang="ru-RU" sz="2000" b="1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1403648" y="188640"/>
            <a:ext cx="756084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Дети – участники и победители </a:t>
            </a:r>
          </a:p>
          <a:p>
            <a:pPr algn="ctr"/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городских конкурсов и фестивалей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043608" y="689790"/>
            <a:ext cx="331236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endParaRPr lang="ru-RU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Рисунок 8" descr="C:\Documents and Settings\Admin\Рабочий стол\ПРОФЕССИИ кабинет\IMG-20190424-WA0009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513"/>
          <a:stretch/>
        </p:blipFill>
        <p:spPr bwMode="auto">
          <a:xfrm>
            <a:off x="5283662" y="1101958"/>
            <a:ext cx="3680825" cy="2491248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</p:spPr>
      </p:pic>
      <p:pic>
        <p:nvPicPr>
          <p:cNvPr id="13" name="Рисунок 12" descr="C:\Documents and Settings\Admin\Рабочий стол\Фото сад\20190416_100519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3717032"/>
            <a:ext cx="3924436" cy="2993554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</p:spPr>
      </p:pic>
      <p:pic>
        <p:nvPicPr>
          <p:cNvPr id="14" name="Рисунок 13" descr="C:\Documents and Settings\Admin\Рабочий стол\Мониторинг ПДД\фото\DSCN0588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8575" y="3717033"/>
            <a:ext cx="3835425" cy="2863508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</p:spPr>
      </p:pic>
      <p:pic>
        <p:nvPicPr>
          <p:cNvPr id="15" name="Рисунок 14" descr="C:\Documents and Settings\Admin\Рабочий стол\Мониторинг ПДД\image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124744"/>
            <a:ext cx="3976935" cy="2373074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3337423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Admin\Рабочий стол\фоны для презентаций\0001-002-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0552"/>
            <a:ext cx="9144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259632" y="335846"/>
            <a:ext cx="770485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/>
              <a:t> </a:t>
            </a:r>
            <a:endParaRPr lang="ru-RU" sz="2000" dirty="0"/>
          </a:p>
          <a:p>
            <a:endParaRPr lang="ru-RU" sz="2000" b="1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1115616" y="188640"/>
            <a:ext cx="7848872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Презентация итогов реализации </a:t>
            </a:r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программы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b="1" dirty="0"/>
              <a:t> </a:t>
            </a:r>
            <a:endParaRPr lang="ru-RU" sz="2000" dirty="0"/>
          </a:p>
          <a:p>
            <a:pPr algn="ctr"/>
            <a:endParaRPr lang="ru-RU" sz="2400" b="1" dirty="0" smtClean="0">
              <a:solidFill>
                <a:srgbClr val="FF0000"/>
              </a:solidFill>
            </a:endParaRPr>
          </a:p>
        </p:txBody>
      </p:sp>
      <p:pic>
        <p:nvPicPr>
          <p:cNvPr id="9" name="Рисунок 8" descr="C:\Documents and Settings\Владелец\Рабочий стол\Изображение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7368" y="628973"/>
            <a:ext cx="1822323" cy="284097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5" descr="C:\Users\Lenovo\Desktop\Фото, видео профориентирование\Дипломы МБДОУ № 45\Изображение 00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8442" y="930040"/>
            <a:ext cx="1878955" cy="2583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C:\Users\Lenovo\Desktop\Фото, видео профориентирование\Дипломы МБДОУ № 45\Изображение 00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4182" y="730146"/>
            <a:ext cx="1972016" cy="2711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C:\Users\Lenovo\Desktop\Фото, видео профориентирование\Дипломы МБДОУ № 45\Изображение 004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3520812"/>
            <a:ext cx="2107717" cy="2898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3" descr="C:\Users\Lenovo\Desktop\Фото, видео профориентирование\Дипломы МБДОУ № 45\Изображение 001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6092" y="3453663"/>
            <a:ext cx="2303914" cy="3168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C:\Documents and Settings\Admin\Рабочий стол\Scan 2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3454" y="3791777"/>
            <a:ext cx="1924490" cy="2646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 descr="C:\Documents and Settings\Admin\Рабочий стол\Scan 1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6198" y="930040"/>
            <a:ext cx="1917123" cy="2636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C:\Documents and Settings\Admin\Рабочий стол\Scan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4588" y="3992175"/>
            <a:ext cx="1890375" cy="2599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9329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Admin\Рабочий стол\фоны для презентаций\0001-002-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57" y="-11467"/>
            <a:ext cx="9144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475656" y="404664"/>
            <a:ext cx="73448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403648" y="58847"/>
            <a:ext cx="756084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/>
              <a:t> </a:t>
            </a:r>
          </a:p>
        </p:txBody>
      </p:sp>
      <p:pic>
        <p:nvPicPr>
          <p:cNvPr id="4" name="Picture 2" descr="C:\Documents and Settings\Admin\Рабочий стол\титульник программы проф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1777" y="217415"/>
            <a:ext cx="2519527" cy="3464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355976" y="243513"/>
            <a:ext cx="4608512" cy="37548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b="1" dirty="0" smtClean="0">
              <a:solidFill>
                <a:srgbClr val="FF0000"/>
              </a:solidFill>
            </a:endParaRPr>
          </a:p>
          <a:p>
            <a:pPr algn="ctr"/>
            <a:r>
              <a:rPr lang="ru-RU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«Карусель профессий»</a:t>
            </a:r>
            <a:endParaRPr lang="en-US" sz="28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</a:t>
            </a:r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ополнительная общеразвивающая программа по ранней профориентации детей старшего дошкольного возраста</a:t>
            </a:r>
            <a:endParaRPr lang="en-US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Цель:</a:t>
            </a:r>
            <a:endParaRPr lang="en-US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Создание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в ДОУ действенной системы профориентации, направленной на формирование у дошкольников первичного представления о мире профессий и ценностного отношения к труду.</a:t>
            </a:r>
          </a:p>
          <a:p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1979712" y="3682280"/>
            <a:ext cx="6984776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Задачи:</a:t>
            </a:r>
            <a:endParaRPr lang="ru-RU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dirty="0">
                <a:latin typeface="Times New Roman" pitchFamily="18" charset="0"/>
                <a:cs typeface="Times New Roman" pitchFamily="18" charset="0"/>
              </a:rPr>
              <a:t>1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. Создать организационные, материально-технические, научно-методические, нормативно-правовые, кадровые условия для реализации системы ранней профориентации в ДОУ.</a:t>
            </a:r>
          </a:p>
          <a:p>
            <a:pPr algn="just"/>
            <a:r>
              <a:rPr lang="ru-RU" b="1" dirty="0">
                <a:latin typeface="Times New Roman" pitchFamily="18" charset="0"/>
                <a:cs typeface="Times New Roman" pitchFamily="18" charset="0"/>
              </a:rPr>
              <a:t>2. Создать банк диагностического инструментария для проведения мониторинга эффективности работы в направлении ранней профессиональной ориентации воспитанников.</a:t>
            </a:r>
          </a:p>
          <a:p>
            <a:pPr algn="just"/>
            <a:r>
              <a:rPr lang="ru-RU" b="1" dirty="0">
                <a:latin typeface="Times New Roman" pitchFamily="18" charset="0"/>
                <a:cs typeface="Times New Roman" pitchFamily="18" charset="0"/>
              </a:rPr>
              <a:t>3. Сформировать у старших дошколь­ников ценностное отношение к труду через вовлечение их в различные виды познава­тельной, игровой, общественно полез­ной, досуговой деятельности.</a:t>
            </a:r>
          </a:p>
        </p:txBody>
      </p:sp>
    </p:spTree>
    <p:extLst>
      <p:ext uri="{BB962C8B-B14F-4D97-AF65-F5344CB8AC3E}">
        <p14:creationId xmlns:p14="http://schemas.microsoft.com/office/powerpoint/2010/main" val="4129896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Admin\Рабочий стол\фоны для презентаций\0001-002-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259632" y="335846"/>
            <a:ext cx="770485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/>
              <a:t> </a:t>
            </a:r>
            <a:endParaRPr lang="ru-RU" sz="2000" dirty="0"/>
          </a:p>
          <a:p>
            <a:endParaRPr lang="ru-RU" sz="2000" b="1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1115616" y="188640"/>
            <a:ext cx="784887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2000" dirty="0"/>
          </a:p>
          <a:p>
            <a:r>
              <a:rPr lang="ru-RU" sz="2000" b="1" dirty="0"/>
              <a:t> </a:t>
            </a:r>
            <a:endParaRPr lang="ru-RU" sz="2000" dirty="0"/>
          </a:p>
          <a:p>
            <a:pPr algn="ctr"/>
            <a:endParaRPr lang="ru-RU" sz="2400" b="1" dirty="0" smtClean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23528" y="188640"/>
            <a:ext cx="8640960" cy="120032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/>
              <a:t>           </a:t>
            </a:r>
          </a:p>
          <a:p>
            <a:pPr algn="ctr"/>
            <a:r>
              <a:rPr lang="ru-RU" sz="2400" b="1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  <a:t>Муниципальное бюджетное дошкольное образовательное учреждение «Детский сад комбинированного вида № 45 «Добрая фея»</a:t>
            </a:r>
            <a:endParaRPr lang="ru-RU" sz="2400" b="1" dirty="0">
              <a:solidFill>
                <a:srgbClr val="C0000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11560" y="4509120"/>
            <a:ext cx="8352928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b="1" dirty="0" smtClean="0">
              <a:solidFill>
                <a:schemeClr val="accent3">
                  <a:lumMod val="50000"/>
                </a:schemeClr>
              </a:solidFill>
              <a:latin typeface="Monotype Corsiva" panose="03010101010201010101" pitchFamily="66" charset="0"/>
            </a:endParaRPr>
          </a:p>
          <a:p>
            <a:pPr algn="ctr"/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  <a:latin typeface="Monotype Corsiva" panose="03010101010201010101" pitchFamily="66" charset="0"/>
              </a:rPr>
              <a:t>652873</a:t>
            </a:r>
            <a:r>
              <a:rPr lang="ru-RU" b="1" dirty="0">
                <a:solidFill>
                  <a:schemeClr val="accent3">
                    <a:lumMod val="50000"/>
                  </a:schemeClr>
                </a:solidFill>
                <a:latin typeface="Monotype Corsiva" panose="03010101010201010101" pitchFamily="66" charset="0"/>
              </a:rPr>
              <a:t>, Кемеровская обл., </a:t>
            </a:r>
            <a:br>
              <a:rPr lang="ru-RU" b="1" dirty="0">
                <a:solidFill>
                  <a:schemeClr val="accent3">
                    <a:lumMod val="50000"/>
                  </a:schemeClr>
                </a:solidFill>
                <a:latin typeface="Monotype Corsiva" panose="03010101010201010101" pitchFamily="66" charset="0"/>
              </a:rPr>
            </a:br>
            <a:r>
              <a:rPr lang="ru-RU" b="1" dirty="0">
                <a:solidFill>
                  <a:schemeClr val="accent3">
                    <a:lumMod val="50000"/>
                  </a:schemeClr>
                </a:solidFill>
                <a:latin typeface="Monotype Corsiva" panose="03010101010201010101" pitchFamily="66" charset="0"/>
              </a:rPr>
              <a:t>г. Междуреченск, ул. Брянская, 16</a:t>
            </a:r>
            <a:br>
              <a:rPr lang="ru-RU" b="1" dirty="0">
                <a:solidFill>
                  <a:schemeClr val="accent3">
                    <a:lumMod val="50000"/>
                  </a:schemeClr>
                </a:solidFill>
                <a:latin typeface="Monotype Corsiva" panose="03010101010201010101" pitchFamily="66" charset="0"/>
              </a:rPr>
            </a:br>
            <a:r>
              <a:rPr lang="ru-RU" b="1" dirty="0">
                <a:solidFill>
                  <a:schemeClr val="accent3">
                    <a:lumMod val="50000"/>
                  </a:schemeClr>
                </a:solidFill>
                <a:latin typeface="Monotype Corsiva" panose="03010101010201010101" pitchFamily="66" charset="0"/>
              </a:rPr>
              <a:t>тел</a:t>
            </a:r>
            <a:r>
              <a:rPr lang="en-US" b="1" dirty="0">
                <a:solidFill>
                  <a:schemeClr val="accent3">
                    <a:lumMod val="50000"/>
                  </a:schemeClr>
                </a:solidFill>
                <a:latin typeface="Monotype Corsiva" panose="03010101010201010101" pitchFamily="66" charset="0"/>
              </a:rPr>
              <a:t>.:8 (38475) </a:t>
            </a:r>
            <a:r>
              <a:rPr lang="ru-RU" b="1" dirty="0">
                <a:solidFill>
                  <a:schemeClr val="accent3">
                    <a:lumMod val="50000"/>
                  </a:schemeClr>
                </a:solidFill>
                <a:latin typeface="Monotype Corsiva" panose="03010101010201010101" pitchFamily="66" charset="0"/>
              </a:rPr>
              <a:t>3</a:t>
            </a:r>
            <a:r>
              <a:rPr lang="en-US" b="1" dirty="0">
                <a:solidFill>
                  <a:schemeClr val="accent3">
                    <a:lumMod val="50000"/>
                  </a:schemeClr>
                </a:solidFill>
                <a:latin typeface="Monotype Corsiva" panose="03010101010201010101" pitchFamily="66" charset="0"/>
              </a:rPr>
              <a:t>-</a:t>
            </a:r>
            <a:r>
              <a:rPr lang="ru-RU" b="1" dirty="0">
                <a:solidFill>
                  <a:schemeClr val="accent3">
                    <a:lumMod val="50000"/>
                  </a:schemeClr>
                </a:solidFill>
                <a:latin typeface="Monotype Corsiva" panose="03010101010201010101" pitchFamily="66" charset="0"/>
              </a:rPr>
              <a:t>91</a:t>
            </a:r>
            <a:r>
              <a:rPr lang="en-US" b="1" dirty="0">
                <a:solidFill>
                  <a:schemeClr val="accent3">
                    <a:lumMod val="50000"/>
                  </a:schemeClr>
                </a:solidFill>
                <a:latin typeface="Monotype Corsiva" panose="03010101010201010101" pitchFamily="66" charset="0"/>
              </a:rPr>
              <a:t>-</a:t>
            </a:r>
            <a:r>
              <a:rPr lang="ru-RU" b="1" dirty="0">
                <a:solidFill>
                  <a:schemeClr val="accent3">
                    <a:lumMod val="50000"/>
                  </a:schemeClr>
                </a:solidFill>
                <a:latin typeface="Monotype Corsiva" panose="03010101010201010101" pitchFamily="66" charset="0"/>
              </a:rPr>
              <a:t>45</a:t>
            </a:r>
            <a:r>
              <a:rPr lang="en-US" b="1" dirty="0">
                <a:solidFill>
                  <a:schemeClr val="accent3">
                    <a:lumMod val="50000"/>
                  </a:schemeClr>
                </a:solidFill>
                <a:latin typeface="Monotype Corsiva" panose="03010101010201010101" pitchFamily="66" charset="0"/>
              </a:rPr>
              <a:t>, </a:t>
            </a:r>
            <a:r>
              <a:rPr lang="ru-RU" b="1" dirty="0">
                <a:solidFill>
                  <a:schemeClr val="accent3">
                    <a:lumMod val="50000"/>
                  </a:schemeClr>
                </a:solidFill>
                <a:latin typeface="Monotype Corsiva" panose="03010101010201010101" pitchFamily="66" charset="0"/>
              </a:rPr>
              <a:t>3-37-87</a:t>
            </a:r>
            <a:br>
              <a:rPr lang="ru-RU" b="1" dirty="0">
                <a:solidFill>
                  <a:schemeClr val="accent3">
                    <a:lumMod val="50000"/>
                  </a:schemeClr>
                </a:solidFill>
                <a:latin typeface="Monotype Corsiva" panose="03010101010201010101" pitchFamily="66" charset="0"/>
              </a:rPr>
            </a:br>
            <a:r>
              <a:rPr lang="en-US" b="1" dirty="0">
                <a:solidFill>
                  <a:schemeClr val="accent3">
                    <a:lumMod val="50000"/>
                  </a:schemeClr>
                </a:solidFill>
                <a:latin typeface="Monotype Corsiva" panose="03010101010201010101" pitchFamily="66" charset="0"/>
              </a:rPr>
              <a:t>E- mail: ronjina_na@mail.ru</a:t>
            </a:r>
            <a:r>
              <a:rPr lang="ru-RU" sz="2000" b="1" u="sng" dirty="0">
                <a:solidFill>
                  <a:schemeClr val="accent3">
                    <a:lumMod val="50000"/>
                  </a:schemeClr>
                </a:solidFill>
                <a:latin typeface="Monotype Corsiva" panose="03010101010201010101" pitchFamily="66" charset="0"/>
              </a:rPr>
              <a:t/>
            </a:r>
            <a:br>
              <a:rPr lang="ru-RU" sz="2000" b="1" u="sng" dirty="0">
                <a:solidFill>
                  <a:schemeClr val="accent3">
                    <a:lumMod val="50000"/>
                  </a:schemeClr>
                </a:solidFill>
                <a:latin typeface="Monotype Corsiva" panose="03010101010201010101" pitchFamily="66" charset="0"/>
              </a:rPr>
            </a:br>
            <a:endParaRPr lang="ru-RU" sz="2000" u="sng" dirty="0">
              <a:latin typeface="Monotype Corsiva" panose="03010101010201010101" pitchFamily="66" charset="0"/>
            </a:endParaRPr>
          </a:p>
        </p:txBody>
      </p:sp>
      <p:pic>
        <p:nvPicPr>
          <p:cNvPr id="7" name="Рисунок 6" descr="C:\Users\Lenovo\Desktop\20180815_104524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0800000">
            <a:off x="2879809" y="1532983"/>
            <a:ext cx="3708414" cy="3192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1286193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Admin\Рабочий стол\фоны для презентаций\0001-002-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066" y="0"/>
            <a:ext cx="9144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331640" y="188640"/>
            <a:ext cx="7632848" cy="590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en-US" sz="2400" b="1" dirty="0" smtClean="0">
              <a:solidFill>
                <a:srgbClr val="FF0000"/>
              </a:solidFill>
            </a:endParaRPr>
          </a:p>
          <a:p>
            <a:pPr algn="ctr"/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Принципы</a:t>
            </a:r>
            <a:r>
              <a:rPr lang="ru-RU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положенные в основу программы</a:t>
            </a:r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ctr"/>
            <a:endParaRPr lang="ru-RU" sz="2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b="1" dirty="0">
                <a:latin typeface="Times New Roman" pitchFamily="18" charset="0"/>
                <a:cs typeface="Times New Roman" pitchFamily="18" charset="0"/>
              </a:rPr>
              <a:t>Принцип интеграции образовательных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областей.</a:t>
            </a:r>
          </a:p>
          <a:p>
            <a:pPr algn="just"/>
            <a:endParaRPr lang="ru-RU" b="1" dirty="0">
              <a:latin typeface="Times New Roman" pitchFamily="18" charset="0"/>
              <a:cs typeface="Times New Roman" pitchFamily="18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b="1" dirty="0">
                <a:latin typeface="Times New Roman" pitchFamily="18" charset="0"/>
                <a:cs typeface="Times New Roman" pitchFamily="18" charset="0"/>
              </a:rPr>
              <a:t>Принцип опоры на ведущую деятельность реализуется в органической связи игры с другими специфически детскими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видами деятельности.</a:t>
            </a:r>
          </a:p>
          <a:p>
            <a:pPr algn="just"/>
            <a:endParaRPr lang="ru-RU" b="1" dirty="0">
              <a:latin typeface="Times New Roman" pitchFamily="18" charset="0"/>
              <a:cs typeface="Times New Roman" pitchFamily="18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b="1" dirty="0">
                <a:latin typeface="Times New Roman" pitchFamily="18" charset="0"/>
                <a:cs typeface="Times New Roman" pitchFamily="18" charset="0"/>
              </a:rPr>
              <a:t>Принцип сотрудничества и сотворчества прослеживается в единении взрослого и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ребёнка.</a:t>
            </a:r>
          </a:p>
          <a:p>
            <a:pPr algn="just"/>
            <a:endParaRPr lang="ru-RU" b="1" dirty="0">
              <a:latin typeface="Times New Roman" pitchFamily="18" charset="0"/>
              <a:cs typeface="Times New Roman" pitchFamily="18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b="1" dirty="0">
                <a:latin typeface="Times New Roman" pitchFamily="18" charset="0"/>
                <a:cs typeface="Times New Roman" pitchFamily="18" charset="0"/>
              </a:rPr>
              <a:t>Принцип учёта возрастных особенностей и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системности.</a:t>
            </a:r>
          </a:p>
          <a:p>
            <a:pPr algn="just"/>
            <a:endParaRPr lang="ru-RU" b="1" dirty="0">
              <a:latin typeface="Times New Roman" pitchFamily="18" charset="0"/>
              <a:cs typeface="Times New Roman" pitchFamily="18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b="1" dirty="0">
                <a:latin typeface="Times New Roman" pitchFamily="18" charset="0"/>
                <a:cs typeface="Times New Roman" pitchFamily="18" charset="0"/>
              </a:rPr>
              <a:t>Принцип активного включения детей в практическую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деятельность.</a:t>
            </a:r>
          </a:p>
          <a:p>
            <a:pPr algn="just"/>
            <a:endParaRPr lang="ru-RU" b="1" dirty="0">
              <a:latin typeface="Times New Roman" pitchFamily="18" charset="0"/>
              <a:cs typeface="Times New Roman" pitchFamily="18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b="1" dirty="0">
                <a:latin typeface="Times New Roman" pitchFamily="18" charset="0"/>
                <a:cs typeface="Times New Roman" pitchFamily="18" charset="0"/>
              </a:rPr>
              <a:t>Принцип развития личностных качеств направлен на формирование позитивного уважительного отношения к профессиям, к труду взрослых.</a:t>
            </a:r>
          </a:p>
        </p:txBody>
      </p:sp>
    </p:spTree>
    <p:extLst>
      <p:ext uri="{BB962C8B-B14F-4D97-AF65-F5344CB8AC3E}">
        <p14:creationId xmlns:p14="http://schemas.microsoft.com/office/powerpoint/2010/main" val="4270271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Admin\Рабочий стол\фоны для презентаций\0001-002-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066" y="0"/>
            <a:ext cx="9144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331640" y="188640"/>
            <a:ext cx="7632848" cy="66479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Механизм </a:t>
            </a:r>
            <a:r>
              <a:rPr lang="ru-RU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реализации </a:t>
            </a:r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программы</a:t>
            </a:r>
          </a:p>
          <a:p>
            <a:pPr algn="ctr"/>
            <a:endParaRPr lang="ru-RU" sz="2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Формирование первичных  представлений  о  труде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взрослых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осуществляется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в ходе режимных моментов, в совместной и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самостоятельной-игровой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деятельности в соответствии с учебным планом ДОУ. </a:t>
            </a:r>
          </a:p>
          <a:p>
            <a:pPr algn="just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Все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темы мероприятий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связаны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между собой логически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и представляют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систему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мероприятий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по трём основным линиям:</a:t>
            </a:r>
          </a:p>
          <a:p>
            <a:pPr marL="342900" lvl="0" indent="-342900" algn="just">
              <a:buFont typeface="Arial" panose="020B0604020202020204" pitchFamily="34" charset="0"/>
              <a:buChar char="•"/>
            </a:pP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приближение детей к труду взрослых 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(НОД по формированию представлений о труде людей разных профессий; сюжетно-ролевые игры, игры-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квесты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, игровые ситуации и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др.);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  <a:p>
            <a:pPr marL="342900" lvl="0" indent="-342900" algn="just">
              <a:buFont typeface="Arial" panose="020B0604020202020204" pitchFamily="34" charset="0"/>
              <a:buChar char="•"/>
            </a:pP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приближение труда взрослых к детям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(дни открытых дверей, встречи с интересными людьми, виртуальные экскурсии на предприятия; семейные гостиные «Горжусь профессией своей», «Трудовая династия»);</a:t>
            </a:r>
          </a:p>
          <a:p>
            <a:pPr marL="342900" lvl="0" indent="-342900" algn="just">
              <a:buFont typeface="Arial" panose="020B0604020202020204" pitchFamily="34" charset="0"/>
              <a:buChar char="•"/>
            </a:pP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совместная деятельность детей и взрослых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(совместная трудовая  деятельность  взрослого  и  ребенка, организация практических трудовых действий; познавательно-исследовательская проектная деятельность ребенка; защита совместных творческих проектов и т.д.).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3674876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Admin\Рабочий стол\фоны для презентаций\0001-002-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123728" y="188640"/>
            <a:ext cx="6840760" cy="58785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2400" b="1" dirty="0" smtClean="0">
              <a:solidFill>
                <a:srgbClr val="FF0000"/>
              </a:solidFill>
            </a:endParaRPr>
          </a:p>
          <a:p>
            <a:pPr algn="ctr"/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Основные </a:t>
            </a:r>
            <a:r>
              <a:rPr lang="ru-RU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формы и методы работы, используемые в </a:t>
            </a:r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программе</a:t>
            </a:r>
          </a:p>
          <a:p>
            <a:pPr algn="ctr"/>
            <a:endParaRPr lang="ru-RU" sz="2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       Профессиональная ориентация 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осуществляется с помощью активных методов (общественно-полезный труд, познавательные часы, индивидуальные беседы). Центральное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место 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отводится сюжетно-ролевой игре. </a:t>
            </a:r>
          </a:p>
          <a:p>
            <a:pPr algn="just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       </a:t>
            </a:r>
          </a:p>
          <a:p>
            <a:pPr algn="just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       На 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занятиях активно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используются подвижные игры, элементы </a:t>
            </a:r>
            <a:r>
              <a:rPr lang="ru-RU" sz="2000" b="1" dirty="0" err="1" smtClean="0">
                <a:latin typeface="Times New Roman" pitchFamily="18" charset="0"/>
                <a:cs typeface="Times New Roman" pitchFamily="18" charset="0"/>
              </a:rPr>
              <a:t>психогимнастики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продуктивные виды деятельности, словесные игры, дидактические игры,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графические задания. </a:t>
            </a:r>
          </a:p>
          <a:p>
            <a:pPr algn="just"/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       </a:t>
            </a:r>
          </a:p>
          <a:p>
            <a:pPr algn="just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       В ходе 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режимных моментов, в совместной и самостоятельной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игровой 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деятельности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используются творческие мастерские, тесты, тренинги, викторины и др.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1436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Admin\Рабочий стол\фоны для презентаций\0001-002-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8" y="0"/>
            <a:ext cx="9144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051720" y="335846"/>
            <a:ext cx="6912768" cy="64940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Основные </a:t>
            </a:r>
            <a:r>
              <a:rPr lang="ru-RU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условия реализации </a:t>
            </a:r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программы</a:t>
            </a:r>
          </a:p>
          <a:p>
            <a:pPr algn="ctr"/>
            <a:endParaRPr lang="ru-RU" sz="2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участие 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социальных партнеров, </a:t>
            </a:r>
            <a:endParaRPr lang="ru-RU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специальная 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организация развивающей среды в ДОУ, </a:t>
            </a:r>
            <a:endParaRPr lang="ru-RU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взаимодействие 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с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родителями (законными представителями),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формирование 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положительного отношения к рабочим профессиям в информационном пространстве города. </a:t>
            </a:r>
            <a:endParaRPr lang="ru-RU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Ресурсное обеспечение </a:t>
            </a:r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программы</a:t>
            </a:r>
          </a:p>
          <a:p>
            <a:pPr algn="ctr"/>
            <a:endParaRPr lang="ru-RU" sz="2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             Для 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реализации программы необходимо ресурсное обеспечение, которое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включает: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нормативно-правовое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, </a:t>
            </a:r>
            <a:endParaRPr lang="ru-RU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кадровое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, </a:t>
            </a:r>
            <a:endParaRPr lang="ru-RU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финансово 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– экономическое, </a:t>
            </a:r>
            <a:endParaRPr lang="ru-RU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материально-техническое,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организационно-педагогическое 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обеспечение.</a:t>
            </a:r>
          </a:p>
          <a:p>
            <a:endParaRPr lang="ru-RU" sz="2000" b="1" dirty="0"/>
          </a:p>
        </p:txBody>
      </p:sp>
    </p:spTree>
    <p:extLst>
      <p:ext uri="{BB962C8B-B14F-4D97-AF65-F5344CB8AC3E}">
        <p14:creationId xmlns:p14="http://schemas.microsoft.com/office/powerpoint/2010/main" val="1010152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Admin\Рабочий стол\фоны для презентаций\0001-002-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8" y="0"/>
            <a:ext cx="9144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051720" y="335846"/>
            <a:ext cx="6912768" cy="71711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Мониторинг уровня эффективности реализации содержания </a:t>
            </a:r>
            <a:r>
              <a:rPr lang="ru-RU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программы по направлениям:</a:t>
            </a:r>
            <a:endParaRPr lang="ru-RU" sz="2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Наличие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рабочих программ педагогов по ознакомлению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детей с профессиями взрослых;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Наличие обновлений в предметно-развивающей профессионально-ориентированной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среде;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Наличие научно-методического сопровождения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;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Включенность родителей и представителей предприятий города в образовательный процесс;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Сформированность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интегративных качеств личности старших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дошкольников;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Уровень  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сформированности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  у   воспитанников   представлений  о профессиях членов своей семьи,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основных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профессиях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города, значении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профессиональной деятельности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взрослых в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развитии города.</a:t>
            </a:r>
          </a:p>
          <a:p>
            <a:pPr algn="ctr"/>
            <a:r>
              <a:rPr lang="ru-RU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Методы мониторинга:</a:t>
            </a:r>
            <a:endParaRPr lang="ru-RU" sz="2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педагогическое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наблюдение;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анализ результатов деятельности детей, педагогов;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анкетирование педагогов и родителей;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беседы с детьми.</a:t>
            </a:r>
          </a:p>
          <a:p>
            <a:r>
              <a:rPr lang="ru-RU" sz="2000" b="1" dirty="0"/>
              <a:t> </a:t>
            </a:r>
            <a:endParaRPr lang="ru-RU" sz="2000" dirty="0"/>
          </a:p>
          <a:p>
            <a:endParaRPr lang="ru-RU" sz="2000" b="1" dirty="0"/>
          </a:p>
        </p:txBody>
      </p:sp>
    </p:spTree>
    <p:extLst>
      <p:ext uri="{BB962C8B-B14F-4D97-AF65-F5344CB8AC3E}">
        <p14:creationId xmlns:p14="http://schemas.microsoft.com/office/powerpoint/2010/main" val="345680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Admin\Рабочий стол\фоны для презентаций\0001-002-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224" y="-99392"/>
            <a:ext cx="9144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259632" y="335846"/>
            <a:ext cx="770485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/>
              <a:t> </a:t>
            </a:r>
            <a:endParaRPr lang="ru-RU" sz="2000" dirty="0"/>
          </a:p>
          <a:p>
            <a:endParaRPr lang="ru-RU" sz="2000" b="1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1115616" y="188640"/>
            <a:ext cx="7848872" cy="72943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Ожидаемые результаты </a:t>
            </a:r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по реализации </a:t>
            </a:r>
            <a:r>
              <a:rPr lang="ru-RU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программы </a:t>
            </a:r>
            <a:endParaRPr lang="ru-RU" sz="24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 algn="ctr">
              <a:buFont typeface="Wingdings" pitchFamily="2" charset="2"/>
              <a:buChar char="ü"/>
            </a:pPr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на </a:t>
            </a:r>
            <a:r>
              <a:rPr lang="ru-RU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административно – управленческом уровне:</a:t>
            </a:r>
            <a:endParaRPr lang="ru-RU" sz="2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Реализована модель взаимодействия ДОУ с социальными   партнерами   и   родительской  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общественностью.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Созданы условия для укрепления партнёрских взаимоотношений.</a:t>
            </a:r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Созданы условия для повышения уровня компетенции родителей,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проявления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творческой инициативы и интереса к ранней профориентации воспитанников.</a:t>
            </a:r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Созданы условия по ранней профессиональной ориентации воспитанников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342900" indent="109538" algn="just">
              <a:buFont typeface="Wingdings" pitchFamily="2" charset="2"/>
              <a:buChar char="ü"/>
            </a:pPr>
            <a:r>
              <a:rPr lang="ru-RU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на </a:t>
            </a:r>
            <a:r>
              <a:rPr lang="ru-RU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организационно-методическом </a:t>
            </a:r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уровне:</a:t>
            </a:r>
            <a:endParaRPr lang="ru-RU" sz="2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С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оздана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профессионально-ориентированная развивающая среда, направленная на развитие задатков и реализацию способностей дошкольников в разных сферах детской деятельности.</a:t>
            </a:r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На участке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ДОО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размещено новое игровое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оборудование.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Создан банк методического сопровождения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ранней профориентации дошкольников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Создано методическое пособие к программе «Карусель профессий» с приложением: банк виртуальных экскурсий на предприятия города.</a:t>
            </a:r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Разработано комплексно-тематическое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планирование.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Создана система мониторинга эффективности реализации проекта, разработаны критерии и показатели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эффективности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ознакомления дошкольников с трудом взрослых.</a:t>
            </a:r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39735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Admin\Рабочий стол\фоны для презентаций\0001-002-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224" y="-99392"/>
            <a:ext cx="9144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259632" y="335846"/>
            <a:ext cx="770485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/>
              <a:t> </a:t>
            </a:r>
            <a:endParaRPr lang="ru-RU" sz="2000" dirty="0"/>
          </a:p>
          <a:p>
            <a:endParaRPr lang="ru-RU" sz="2000" b="1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1835696" y="188640"/>
            <a:ext cx="6912768" cy="63709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en-US" sz="2400" b="1" dirty="0">
              <a:solidFill>
                <a:srgbClr val="FF0000"/>
              </a:solidFill>
            </a:endParaRPr>
          </a:p>
          <a:p>
            <a:pPr marL="342900" indent="-342900" algn="ctr">
              <a:buFont typeface="Wingdings" pitchFamily="2" charset="2"/>
              <a:buChar char="ü"/>
            </a:pPr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на </a:t>
            </a:r>
            <a:r>
              <a:rPr lang="ru-RU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воспитательно</a:t>
            </a:r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-образовательном </a:t>
            </a:r>
            <a:r>
              <a:rPr lang="ru-RU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уровне</a:t>
            </a:r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ctr"/>
            <a:endParaRPr lang="ru-RU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Повышен уровень компетенции педагогов по направлению использования современных форм, методов и средств воспитательной работы.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Разработаны перспективно-тематические планы работы, конспекты тематических и интегрированных занятий, картотеки игр по гражданско-патриотическому воспитанию.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Отработано содержание образовательной деятельности с детьми по формированию у них знаний о профессиях родного города.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Внедрены в работу новые формы взаимодействия с семьей: «Гость группы: встречи с людьми разных профессий»; создание семейных проектов «Кем быть», «Один день на работе у мамы (папы)» и др.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Созданы условия для проявления интереса у дошкольников к познанию ими мира профессий, к раннему профессиональному самоопределению.</a:t>
            </a:r>
          </a:p>
          <a:p>
            <a:r>
              <a:rPr lang="ru-RU" b="1" i="1" dirty="0">
                <a:latin typeface="Times New Roman" pitchFamily="18" charset="0"/>
                <a:cs typeface="Times New Roman" pitchFamily="18" charset="0"/>
              </a:rPr>
              <a:t> 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400" b="1" dirty="0" smtClean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3561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388</TotalTime>
  <Words>1160</Words>
  <Application>Microsoft Office PowerPoint</Application>
  <PresentationFormat>Экран (4:3)</PresentationFormat>
  <Paragraphs>160</Paragraphs>
  <Slides>20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1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cp:lastModifiedBy>Admin</cp:lastModifiedBy>
  <cp:revision>42</cp:revision>
  <dcterms:modified xsi:type="dcterms:W3CDTF">2020-01-24T06:01:39Z</dcterms:modified>
</cp:coreProperties>
</file>