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0" r:id="rId1"/>
    <p:sldMasterId id="2147483859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9" r:id="rId4"/>
    <p:sldId id="260" r:id="rId5"/>
    <p:sldId id="261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2D8"/>
    <a:srgbClr val="EEFD91"/>
    <a:srgbClr val="F4D8EF"/>
    <a:srgbClr val="F7FECE"/>
    <a:srgbClr val="E8F599"/>
    <a:srgbClr val="FBBDF8"/>
    <a:srgbClr val="FDDBFB"/>
    <a:srgbClr val="F3FACA"/>
    <a:srgbClr val="D5ED43"/>
    <a:srgbClr val="756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3" autoAdjust="0"/>
  </p:normalViewPr>
  <p:slideViewPr>
    <p:cSldViewPr snapToGrid="0">
      <p:cViewPr>
        <p:scale>
          <a:sx n="73" d="100"/>
          <a:sy n="73" d="100"/>
        </p:scale>
        <p:origin x="-292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975D4BA-7D45-4905-BBF4-27B9F233BC3B}" type="datetimeFigureOut">
              <a:rPr lang="ru-RU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857209C-B00A-4EF7-B51F-4055FC758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27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517241-C2EE-4544-B046-8A22D1BE72FE}" type="datetimeFigureOut">
              <a:rPr lang="ru-RU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E3A3A9-B6E4-424D-BDC4-F52CDED1F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53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860177-3BA5-409B-8C48-5051ED6B29D4}" type="slidenum">
              <a:rPr 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1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9A75AA-A3E2-4277-B1EC-A69F94230DC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8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7491-6D41-4BD0-B36F-C0711F5B20BC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F1D1-DCF2-47D5-B8AB-2A72BE191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7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C385-4B99-48F6-B8D0-8A481C0232B9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2D6-103C-45B4-AC4E-575595E1D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28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C385-4B99-48F6-B8D0-8A481C0232B9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2D6-103C-45B4-AC4E-575595E1D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1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C385-4B99-48F6-B8D0-8A481C0232B9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2D6-103C-45B4-AC4E-575595E1D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472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C385-4B99-48F6-B8D0-8A481C0232B9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2D6-103C-45B4-AC4E-575595E1D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65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C385-4B99-48F6-B8D0-8A481C0232B9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2D6-103C-45B4-AC4E-575595E1D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7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05E3-F2EF-4928-9F47-76C93B61E44B}" type="datetimeFigureOut">
              <a:rPr lang="en-US"/>
              <a:pPr>
                <a:defRPr/>
              </a:pPr>
              <a:t>9/9/2019</a:t>
            </a:fld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7E152-6357-4730-B6D9-8A825E2FFA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0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ru-RU" sz="1200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ru-RU" sz="1400" b="0" dirty="0" smtClean="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9893D-CADE-409B-82B2-290895486525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2CCB-0C86-4406-AF85-E8E361981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7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C385-4B99-48F6-B8D0-8A481C0232B9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2D6-103C-45B4-AC4E-575595E1D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3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C385-4B99-48F6-B8D0-8A481C0232B9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2D6-103C-45B4-AC4E-575595E1D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70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C385-4B99-48F6-B8D0-8A481C0232B9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2D6-103C-45B4-AC4E-575595E1D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06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C385-4B99-48F6-B8D0-8A481C0232B9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2D6-103C-45B4-AC4E-575595E1D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1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C385-4B99-48F6-B8D0-8A481C0232B9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2D6-103C-45B4-AC4E-575595E1D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C385-4B99-48F6-B8D0-8A481C0232B9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2D6-103C-45B4-AC4E-575595E1D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8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0"/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3FA168-B9D1-40A2-A518-41826B630F94}" type="datetimeFigureOut">
              <a:rPr lang="en-US"/>
              <a:pPr>
                <a:defRPr/>
              </a:pPr>
              <a:t>9/9/2019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72BE60-BA03-4651-84D4-6B86906E6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0500" y="568325"/>
            <a:ext cx="1166813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1093450" y="6510338"/>
            <a:ext cx="1057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75685B"/>
                </a:solidFill>
              </a:rPr>
              <a:t>Vikusik46 </a:t>
            </a:r>
            <a:endParaRPr lang="ru-RU" sz="1600" dirty="0" smtClean="0">
              <a:solidFill>
                <a:srgbClr val="75685B"/>
              </a:solidFill>
            </a:endParaRPr>
          </a:p>
        </p:txBody>
      </p:sp>
      <p:pic>
        <p:nvPicPr>
          <p:cNvPr id="1034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688" y="5033963"/>
            <a:ext cx="11318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2200" y="4749800"/>
            <a:ext cx="224631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6" r:id="rId2"/>
    <p:sldLayoutId id="2147483858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4C385-4B99-48F6-B8D0-8A481C0232B9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7F2D6-103C-45B4-AC4E-575595E1D0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169458" y="4312024"/>
            <a:ext cx="3406589" cy="2061883"/>
          </a:xfrm>
          <a:prstGeom prst="roundRect">
            <a:avLst/>
          </a:prstGeom>
          <a:solidFill>
            <a:srgbClr val="E8F599"/>
          </a:solidFill>
          <a:ln>
            <a:noFill/>
          </a:ln>
          <a:effectLst>
            <a:glow>
              <a:schemeClr val="accent1">
                <a:alpha val="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32765" y="3505732"/>
            <a:ext cx="3924235" cy="1655762"/>
          </a:xfrm>
        </p:spPr>
        <p:txBody>
          <a:bodyPr/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узыкальный руководитель</a:t>
            </a:r>
          </a:p>
          <a:p>
            <a:pPr algn="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Гаус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088776" y="1488142"/>
            <a:ext cx="8256496" cy="17568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i="1" kern="10" spc="0" dirty="0" smtClean="0">
                <a:ln w="9525">
                  <a:solidFill>
                    <a:srgbClr val="548DD4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«РАСТЕМ  И  РАЗВИВАЕМСЯ </a:t>
            </a:r>
          </a:p>
          <a:p>
            <a:pPr algn="ctr" rtl="0">
              <a:buNone/>
            </a:pPr>
            <a:r>
              <a:rPr lang="ru-RU" sz="3600" i="1" kern="10" spc="0" dirty="0" smtClean="0">
                <a:ln w="9525">
                  <a:solidFill>
                    <a:srgbClr val="548DD4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                        С МУЗЫКОЙ»</a:t>
            </a:r>
            <a:endParaRPr lang="ru-RU" sz="3600" i="1" kern="10" spc="0" dirty="0">
              <a:ln w="9525">
                <a:solidFill>
                  <a:srgbClr val="548DD4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9059" y="584409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4423" y="4312024"/>
            <a:ext cx="1640542" cy="2061883"/>
          </a:xfrm>
          <a:prstGeom prst="rect">
            <a:avLst/>
          </a:prstGeom>
          <a:solidFill>
            <a:srgbClr val="E8F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Картинки по запросу картинки дети слушают музыку"/>
          <p:cNvPicPr>
            <a:picLocks noChangeAspect="1" noChangeArrowheads="1"/>
          </p:cNvPicPr>
          <p:nvPr/>
        </p:nvPicPr>
        <p:blipFill>
          <a:blip r:embed="rId3">
            <a:lum bright="-16000" contrast="3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0" l="0" r="100000">
                        <a14:backgroundMark x1="53287" y1="68537" x2="80280" y2="79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3" y="2055638"/>
            <a:ext cx="5761129" cy="480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634703" y="290456"/>
            <a:ext cx="10766612" cy="57912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/>
              <a:t>Известно</a:t>
            </a:r>
            <a:r>
              <a:rPr lang="ru-RU" sz="1800" dirty="0"/>
              <a:t>, что музыка играет большую роль в развитии детей. Ребенок </a:t>
            </a:r>
            <a:r>
              <a:rPr lang="ru-RU" sz="1800" dirty="0" smtClean="0"/>
              <a:t>познает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 </a:t>
            </a:r>
            <a:r>
              <a:rPr lang="ru-RU" sz="1800" dirty="0"/>
              <a:t>мир </a:t>
            </a:r>
            <a:r>
              <a:rPr lang="ru-RU" sz="1800" dirty="0" smtClean="0"/>
              <a:t> глазами </a:t>
            </a:r>
            <a:r>
              <a:rPr lang="ru-RU" sz="1800" dirty="0"/>
              <a:t>и </a:t>
            </a:r>
            <a:r>
              <a:rPr lang="ru-RU" sz="1800" dirty="0" smtClean="0"/>
              <a:t>ушами</a:t>
            </a:r>
            <a:r>
              <a:rPr lang="ru-RU" sz="1800" dirty="0"/>
              <a:t>. Мир насыщен звуками </a:t>
            </a:r>
            <a:r>
              <a:rPr lang="ru-RU" sz="1800" dirty="0" smtClean="0"/>
              <a:t> (</a:t>
            </a:r>
            <a:r>
              <a:rPr lang="ru-RU" sz="1800" dirty="0"/>
              <a:t>шум волн, шелест леса, журчание </a:t>
            </a:r>
            <a:r>
              <a:rPr lang="ru-RU" sz="1800" dirty="0" smtClean="0"/>
              <a:t>ручья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 </a:t>
            </a:r>
            <a:r>
              <a:rPr lang="ru-RU" sz="1800" dirty="0"/>
              <a:t>и </a:t>
            </a:r>
            <a:r>
              <a:rPr lang="ru-RU" sz="1800" dirty="0" smtClean="0"/>
              <a:t>  так </a:t>
            </a:r>
            <a:r>
              <a:rPr lang="ru-RU" sz="1800" dirty="0"/>
              <a:t>далее). Наблюдая </a:t>
            </a:r>
            <a:r>
              <a:rPr lang="ru-RU" sz="1800" dirty="0" smtClean="0"/>
              <a:t>за </a:t>
            </a:r>
            <a:r>
              <a:rPr lang="ru-RU" sz="1800" dirty="0"/>
              <a:t>грудным ребенком мы отмечаем, какую радость </a:t>
            </a:r>
            <a:r>
              <a:rPr lang="ru-RU" sz="1800" dirty="0" smtClean="0"/>
              <a:t>испытывает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 ребенок   от </a:t>
            </a:r>
            <a:r>
              <a:rPr lang="ru-RU" sz="1800" dirty="0"/>
              <a:t>звуков, </a:t>
            </a:r>
            <a:r>
              <a:rPr lang="ru-RU" sz="1800" dirty="0" smtClean="0"/>
              <a:t>  будь </a:t>
            </a:r>
            <a:r>
              <a:rPr lang="ru-RU" sz="1800" dirty="0"/>
              <a:t>то голос </a:t>
            </a:r>
            <a:r>
              <a:rPr lang="ru-RU" sz="1800" dirty="0" smtClean="0"/>
              <a:t>матери </a:t>
            </a:r>
            <a:r>
              <a:rPr lang="ru-RU" sz="1800" dirty="0"/>
              <a:t>или мелодия часов. Ведь музыка - это </a:t>
            </a:r>
            <a:endParaRPr lang="ru-RU" sz="18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специфический </a:t>
            </a:r>
            <a:r>
              <a:rPr lang="ru-RU" sz="1800" dirty="0"/>
              <a:t>язык. Как и присуще любому языку</a:t>
            </a:r>
            <a:r>
              <a:rPr lang="ru-RU" sz="1800" dirty="0" smtClean="0"/>
              <a:t>,  он полон </a:t>
            </a:r>
            <a:r>
              <a:rPr lang="ru-RU" sz="1800" dirty="0"/>
              <a:t>смысла, интонацией; артикуляционными и грамматическими особенностями. Поэтому очень важно воодушевлять детей </a:t>
            </a:r>
            <a:r>
              <a:rPr lang="ru-RU" sz="1800" dirty="0" smtClean="0"/>
              <a:t> музыкой</a:t>
            </a:r>
            <a:r>
              <a:rPr lang="ru-RU" sz="1800" dirty="0"/>
              <a:t>. Нужно научить детей познавать мир музыкальными жизнеощущениями.  </a:t>
            </a:r>
            <a:r>
              <a:rPr lang="ru-RU" sz="1800" dirty="0" smtClean="0"/>
              <a:t>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smtClean="0"/>
              <a:t>В </a:t>
            </a:r>
            <a:r>
              <a:rPr lang="ru-RU" sz="1800" b="1" dirty="0"/>
              <a:t>окружении звуков</a:t>
            </a:r>
            <a:endParaRPr lang="ru-RU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	Возможно</a:t>
            </a:r>
            <a:r>
              <a:rPr lang="ru-RU" sz="1800" dirty="0"/>
              <a:t>, люди прошлого были в чем-то счастливее нас. Но в одном нам, несомненно, повезло больше: у нас есть музыка. Современные проигрыватели, магнитофоны, радио позволяют нам не расставаться с музыкой никогда. Мелодии разных жанров и стилей сопровождают нашу жизнь, превращаясь в постоянного спутника, в компании которого мы взрослеем, мечтаем, влюбляемся, разочаровываемся, меняемся… Каждая новая полоса в нашей жизни имеет свое звучание - у кого-то в юности была эпоха битлов, у кого-то - эра Шопена... У кого-то вся жизнь проходит под знаком </a:t>
            </a:r>
            <a:r>
              <a:rPr lang="ru-RU" sz="1800" dirty="0" smtClean="0"/>
              <a:t> русского   шансона</a:t>
            </a:r>
            <a:r>
              <a:rPr lang="ru-RU" sz="1800" dirty="0"/>
              <a:t>. От чего зависит выбор? </a:t>
            </a:r>
            <a:endParaRPr lang="ru-RU" sz="18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От </a:t>
            </a:r>
            <a:r>
              <a:rPr lang="ru-RU" sz="1800" dirty="0"/>
              <a:t>типа личности? Это не ответ. Ведь </a:t>
            </a:r>
            <a:r>
              <a:rPr lang="ru-RU" sz="1800" dirty="0" smtClean="0"/>
              <a:t>тип  личности    тоже   откуда-то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берется</a:t>
            </a:r>
            <a:r>
              <a:rPr lang="ru-RU" sz="1800" dirty="0"/>
              <a:t>. Возможно, разгадка в том, какую музыку мы </a:t>
            </a:r>
            <a:r>
              <a:rPr lang="ru-RU" sz="1800" dirty="0" smtClean="0"/>
              <a:t> слушали </a:t>
            </a:r>
            <a:r>
              <a:rPr lang="ru-RU" sz="1800" dirty="0"/>
              <a:t>в те </a:t>
            </a:r>
            <a:r>
              <a:rPr lang="ru-RU" sz="1800" dirty="0" smtClean="0"/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времена</a:t>
            </a:r>
            <a:r>
              <a:rPr lang="ru-RU" sz="1800" dirty="0"/>
              <a:t>, </a:t>
            </a:r>
            <a:r>
              <a:rPr lang="ru-RU" sz="1800" dirty="0" smtClean="0"/>
              <a:t>  когда </a:t>
            </a:r>
            <a:r>
              <a:rPr lang="ru-RU" sz="1800" dirty="0"/>
              <a:t>еще не имели музыкальных пристрастий и даже </a:t>
            </a:r>
            <a:r>
              <a:rPr lang="ru-RU" sz="1800" dirty="0" smtClean="0"/>
              <a:t> не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умели    самостоятельно   включать </a:t>
            </a:r>
            <a:r>
              <a:rPr lang="ru-RU" sz="1800" dirty="0"/>
              <a:t>магнитофон. То есть в далеком </a:t>
            </a:r>
            <a:endParaRPr lang="ru-RU" sz="18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детстве</a:t>
            </a:r>
            <a:r>
              <a:rPr lang="ru-RU" sz="18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63389" y="4760259"/>
            <a:ext cx="1210236" cy="1613647"/>
          </a:xfrm>
          <a:prstGeom prst="rect">
            <a:avLst/>
          </a:prstGeom>
          <a:solidFill>
            <a:srgbClr val="E8F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671" y="476667"/>
            <a:ext cx="10963835" cy="58449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570" b="1" dirty="0" smtClean="0"/>
              <a:t>Секреты </a:t>
            </a:r>
            <a:r>
              <a:rPr lang="ru-RU" sz="1570" b="1" dirty="0"/>
              <a:t>радости</a:t>
            </a:r>
            <a:endParaRPr lang="ru-RU" sz="157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70" dirty="0" smtClean="0"/>
              <a:t>	</a:t>
            </a:r>
            <a:r>
              <a:rPr lang="ru-RU" sz="1550" dirty="0" smtClean="0"/>
              <a:t>Музыка</a:t>
            </a:r>
            <a:r>
              <a:rPr lang="ru-RU" sz="1550" dirty="0"/>
              <a:t>, окружающая недавно родившегося ребенка, становится частью его </a:t>
            </a:r>
            <a:endParaRPr lang="ru-RU" sz="155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50" dirty="0" smtClean="0"/>
              <a:t>мира</a:t>
            </a:r>
            <a:r>
              <a:rPr lang="ru-RU" sz="1550" dirty="0"/>
              <a:t>. Он еще не </a:t>
            </a:r>
            <a:r>
              <a:rPr lang="ru-RU" sz="1550" dirty="0" smtClean="0"/>
              <a:t>умеет   </a:t>
            </a:r>
            <a:r>
              <a:rPr lang="ru-RU" sz="1550" dirty="0"/>
              <a:t>слушать </a:t>
            </a:r>
            <a:r>
              <a:rPr lang="ru-RU" sz="1550" dirty="0" smtClean="0"/>
              <a:t> музыку</a:t>
            </a:r>
            <a:r>
              <a:rPr lang="ru-RU" sz="1550" dirty="0"/>
              <a:t>, чувствовать ритм или настроение мелодии, </a:t>
            </a:r>
            <a:endParaRPr lang="ru-RU" sz="155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50" dirty="0" smtClean="0"/>
              <a:t>но </a:t>
            </a:r>
            <a:r>
              <a:rPr lang="ru-RU" sz="1550" dirty="0"/>
              <a:t>уже что-то воспринимает, впитывает. Музыка, </a:t>
            </a:r>
            <a:r>
              <a:rPr lang="ru-RU" sz="1550" dirty="0" smtClean="0"/>
              <a:t> растворенная  </a:t>
            </a:r>
            <a:r>
              <a:rPr lang="ru-RU" sz="1550" dirty="0"/>
              <a:t>в пространстве, как </a:t>
            </a:r>
            <a:endParaRPr lang="ru-RU" sz="155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50" dirty="0" smtClean="0"/>
              <a:t>вливающийся </a:t>
            </a:r>
            <a:r>
              <a:rPr lang="ru-RU" sz="1550" dirty="0"/>
              <a:t>в комнату младенца солнечный свет, проникает в детское </a:t>
            </a:r>
            <a:r>
              <a:rPr lang="ru-RU" sz="1550" dirty="0" smtClean="0"/>
              <a:t> подсознание</a:t>
            </a:r>
            <a:r>
              <a:rPr lang="ru-RU" sz="1550" dirty="0"/>
              <a:t>. </a:t>
            </a:r>
            <a:endParaRPr lang="ru-RU" sz="155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50" dirty="0" smtClean="0"/>
              <a:t>Так </a:t>
            </a:r>
            <a:r>
              <a:rPr lang="ru-RU" sz="1550" dirty="0"/>
              <a:t>же, как цвет обоев в детской,  незаметно влияет на настроение малыша. Даже странно, что</a:t>
            </a:r>
            <a:r>
              <a:rPr lang="ru-RU" sz="1550" dirty="0" smtClean="0"/>
              <a:t>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50" dirty="0" smtClean="0"/>
              <a:t>уделяя </a:t>
            </a:r>
            <a:r>
              <a:rPr lang="ru-RU" sz="1550" dirty="0"/>
              <a:t>большое </a:t>
            </a:r>
            <a:r>
              <a:rPr lang="ru-RU" sz="1550" dirty="0" smtClean="0"/>
              <a:t> внимание </a:t>
            </a:r>
            <a:r>
              <a:rPr lang="ru-RU" sz="1550" dirty="0"/>
              <a:t>оформлению интерьера, уровню освещенности детской комнаты, даже фактуре игрушек, мы часто </a:t>
            </a:r>
            <a:r>
              <a:rPr lang="ru-RU" sz="1550" dirty="0" smtClean="0"/>
              <a:t> упускаем </a:t>
            </a:r>
            <a:r>
              <a:rPr lang="ru-RU" sz="1550" dirty="0"/>
              <a:t>из виду музыку. Между тем, психологи давно заметили, что разные мелодии совершенно по-разному действуют на настроение ребенка, </a:t>
            </a:r>
            <a:r>
              <a:rPr lang="ru-RU" sz="1550" dirty="0" smtClean="0"/>
              <a:t>то есть,  </a:t>
            </a:r>
            <a:r>
              <a:rPr lang="ru-RU" sz="1550" dirty="0"/>
              <a:t>превращаясь в постоянный фон, по-разному влияют на формирование личности. Причем специалисты единодушны: после детских песенок и традиционных колыбельных наиболее благотворно на детскую психику воздействует классическая музыка. Ребенок, с детства живущий в окружении мелодий Вивальди, Моцарта и Баха, оказывается в явном выигрыше по сравнению со сверстниками, пассивно слушающими ритмы "Русского радио". У классических мелодий есть несколько явных преимуществ: гармония, благородство интонации и поразительное богатство оттенков – все,  что помогает маленькому человеку, привыкающему слушать такую музыку, стать подлинно культурным.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50" dirty="0"/>
              <a:t> </a:t>
            </a:r>
            <a:r>
              <a:rPr lang="ru-RU" sz="1550" dirty="0" smtClean="0"/>
              <a:t>          Между </a:t>
            </a:r>
            <a:r>
              <a:rPr lang="ru-RU" sz="1550" dirty="0"/>
              <a:t>тем современную музыку, как хорошую, так и самую плохую, слушать проще - она обладает плюсами, присущими именно нашему времени: четким ритмом и динамикой. Привыкнуть к ней не составляет труда. Полюбить и начать слушать классическую музыку часто приходится учиться. И в этом ребенку стоит </a:t>
            </a:r>
            <a:r>
              <a:rPr lang="ru-RU" sz="1550" dirty="0" smtClean="0"/>
              <a:t> немного </a:t>
            </a:r>
            <a:r>
              <a:rPr lang="ru-RU" sz="1550" dirty="0"/>
              <a:t>помочь. Прежде всего, важно определиться, какую музыку лучше слушать в самом начале </a:t>
            </a:r>
            <a:r>
              <a:rPr lang="ru-RU" sz="1550" dirty="0" smtClean="0"/>
              <a:t> жизни</a:t>
            </a:r>
            <a:r>
              <a:rPr lang="ru-RU" sz="1550" dirty="0"/>
              <a:t>. Есть некоторые </a:t>
            </a:r>
            <a:endParaRPr lang="ru-RU" sz="155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50" dirty="0" smtClean="0"/>
              <a:t>правила</a:t>
            </a:r>
            <a:r>
              <a:rPr lang="ru-RU" sz="1550" dirty="0"/>
              <a:t>. В частности</a:t>
            </a:r>
            <a:r>
              <a:rPr lang="ru-RU" sz="1550" dirty="0" smtClean="0"/>
              <a:t>,  детям </a:t>
            </a:r>
            <a:r>
              <a:rPr lang="ru-RU" sz="1550" dirty="0"/>
              <a:t>младше трех лет не рекомендуется слушать </a:t>
            </a:r>
            <a:r>
              <a:rPr lang="ru-RU" sz="1550" dirty="0" smtClean="0"/>
              <a:t>грустные</a:t>
            </a:r>
            <a:r>
              <a:rPr lang="ru-RU" sz="1550" dirty="0"/>
              <a:t>, тревожные и </a:t>
            </a:r>
            <a:endParaRPr lang="ru-RU" sz="155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50" dirty="0" smtClean="0"/>
              <a:t>трагические </a:t>
            </a:r>
            <a:r>
              <a:rPr lang="ru-RU" sz="1550" dirty="0"/>
              <a:t>мелодии - пусть даже </a:t>
            </a:r>
            <a:r>
              <a:rPr lang="ru-RU" sz="1550" dirty="0" smtClean="0"/>
              <a:t> зачастую </a:t>
            </a:r>
            <a:r>
              <a:rPr lang="ru-RU" sz="1550" dirty="0"/>
              <a:t>они самые красивые. Возможно, </a:t>
            </a:r>
            <a:r>
              <a:rPr lang="ru-RU" sz="1550" dirty="0" smtClean="0"/>
              <a:t>когда </a:t>
            </a:r>
            <a:r>
              <a:rPr lang="ru-RU" sz="1550" dirty="0"/>
              <a:t>эти малыши </a:t>
            </a:r>
            <a:endParaRPr lang="ru-RU" sz="155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50" dirty="0" smtClean="0"/>
              <a:t>вырастут</a:t>
            </a:r>
            <a:r>
              <a:rPr lang="ru-RU" sz="1550" dirty="0"/>
              <a:t>, </a:t>
            </a:r>
            <a:r>
              <a:rPr lang="ru-RU" sz="1550" dirty="0" smtClean="0"/>
              <a:t>они </a:t>
            </a:r>
            <a:r>
              <a:rPr lang="ru-RU" sz="1550" dirty="0"/>
              <a:t>(как и их родители) будут </a:t>
            </a:r>
            <a:r>
              <a:rPr lang="ru-RU" sz="1550" dirty="0" smtClean="0"/>
              <a:t>  предпочитать </a:t>
            </a:r>
            <a:r>
              <a:rPr lang="ru-RU" sz="1550" dirty="0"/>
              <a:t>именно минор и трагическую экспрессию. </a:t>
            </a:r>
            <a:endParaRPr lang="ru-RU" sz="155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50" dirty="0" smtClean="0"/>
              <a:t>Но </a:t>
            </a:r>
            <a:r>
              <a:rPr lang="ru-RU" sz="1550" dirty="0"/>
              <a:t>маленькие меломаны, как правило, тяготеют </a:t>
            </a:r>
            <a:r>
              <a:rPr lang="ru-RU" sz="1550" dirty="0" smtClean="0"/>
              <a:t>к  выбору </a:t>
            </a:r>
            <a:r>
              <a:rPr lang="ru-RU" sz="1550" dirty="0"/>
              <a:t>светлых, умиротворенных и </a:t>
            </a:r>
            <a:r>
              <a:rPr lang="ru-RU" sz="1550" dirty="0" smtClean="0"/>
              <a:t>оптимистичных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50" dirty="0" smtClean="0"/>
              <a:t>интонаций</a:t>
            </a:r>
            <a:r>
              <a:rPr lang="ru-RU" sz="1550" dirty="0"/>
              <a:t>. И они правы! По мнению психологов</a:t>
            </a:r>
            <a:r>
              <a:rPr lang="ru-RU" sz="1550" dirty="0" smtClean="0"/>
              <a:t>, </a:t>
            </a:r>
            <a:r>
              <a:rPr lang="ru-RU" sz="1550" dirty="0"/>
              <a:t>такая </a:t>
            </a:r>
            <a:r>
              <a:rPr lang="ru-RU" sz="1550" dirty="0" smtClean="0"/>
              <a:t> музыка </a:t>
            </a:r>
            <a:r>
              <a:rPr lang="ru-RU" sz="1550" dirty="0"/>
              <a:t>создает у малышей позитивный </a:t>
            </a:r>
            <a:r>
              <a:rPr lang="ru-RU" sz="1550" dirty="0" smtClean="0"/>
              <a:t>настрой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50" dirty="0" smtClean="0"/>
              <a:t> </a:t>
            </a:r>
            <a:r>
              <a:rPr lang="ru-RU" sz="1550" dirty="0"/>
              <a:t>и помогает им ощущать жизнь как уютный и радостный мир.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62565" y="519953"/>
            <a:ext cx="1792941" cy="1398494"/>
          </a:xfrm>
          <a:prstGeom prst="rect">
            <a:avLst/>
          </a:prstGeom>
          <a:solidFill>
            <a:srgbClr val="E93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100000" l="0" r="99667">
                        <a14:backgroundMark x1="3833" y1="47368" x2="6500" y2="97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99"/>
          <a:stretch/>
        </p:blipFill>
        <p:spPr bwMode="auto">
          <a:xfrm>
            <a:off x="8739106" y="22411"/>
            <a:ext cx="2979246" cy="18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82518" y="537882"/>
            <a:ext cx="1264023" cy="1423755"/>
          </a:xfrm>
          <a:prstGeom prst="rect">
            <a:avLst/>
          </a:prstGeom>
          <a:solidFill>
            <a:srgbClr val="E93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389" y="3514165"/>
            <a:ext cx="1901391" cy="2859741"/>
          </a:xfrm>
          <a:prstGeom prst="rect">
            <a:avLst/>
          </a:prstGeom>
          <a:solidFill>
            <a:srgbClr val="E8F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205" y="507658"/>
            <a:ext cx="10883153" cy="585395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/>
              <a:t>            </a:t>
            </a:r>
            <a:r>
              <a:rPr lang="ru-RU" sz="1600" dirty="0" smtClean="0"/>
              <a:t>Самый </a:t>
            </a:r>
            <a:r>
              <a:rPr lang="ru-RU" sz="1600" dirty="0"/>
              <a:t>подходящий для маленьких любителей музыки композитор </a:t>
            </a:r>
            <a:r>
              <a:rPr lang="ru-RU" sz="1600" dirty="0" smtClean="0"/>
              <a:t>– </a:t>
            </a:r>
            <a:r>
              <a:rPr lang="ru-RU" sz="1600" b="1" dirty="0" smtClean="0"/>
              <a:t>Вольфганг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/>
              <a:t>Амадей Моцарт. </a:t>
            </a:r>
            <a:r>
              <a:rPr lang="ru-RU" sz="1600" dirty="0" smtClean="0"/>
              <a:t>Его творчество - вообще любопытная  загадка.  Многочисленные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исследования  психологов </a:t>
            </a:r>
            <a:r>
              <a:rPr lang="ru-RU" sz="1600" dirty="0"/>
              <a:t>показывают, что музыка </a:t>
            </a:r>
            <a:r>
              <a:rPr lang="ru-RU" sz="1600" dirty="0" smtClean="0"/>
              <a:t> Моцарта</a:t>
            </a:r>
            <a:r>
              <a:rPr lang="ru-RU" sz="1600" dirty="0"/>
              <a:t>, </a:t>
            </a:r>
            <a:r>
              <a:rPr lang="ru-RU" sz="1600" dirty="0" smtClean="0"/>
              <a:t> гармоничная</a:t>
            </a:r>
            <a:r>
              <a:rPr lang="ru-RU" sz="1600" dirty="0"/>
              <a:t>, светлая </a:t>
            </a:r>
            <a:endParaRPr lang="ru-RU" sz="16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и </a:t>
            </a:r>
            <a:r>
              <a:rPr lang="ru-RU" sz="1600" dirty="0"/>
              <a:t>изысканно простая, </a:t>
            </a:r>
            <a:r>
              <a:rPr lang="ru-RU" sz="1600" dirty="0" smtClean="0"/>
              <a:t> оказывает </a:t>
            </a:r>
            <a:r>
              <a:rPr lang="ru-RU" sz="1600" dirty="0"/>
              <a:t>сильнейшее </a:t>
            </a:r>
            <a:r>
              <a:rPr lang="ru-RU" sz="1600" dirty="0" smtClean="0"/>
              <a:t> положительное </a:t>
            </a:r>
            <a:r>
              <a:rPr lang="ru-RU" sz="1600" dirty="0"/>
              <a:t>влияние на </a:t>
            </a:r>
            <a:r>
              <a:rPr lang="ru-RU" sz="1600" dirty="0" smtClean="0"/>
              <a:t>развитие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детской </a:t>
            </a:r>
            <a:r>
              <a:rPr lang="ru-RU" sz="1600" dirty="0"/>
              <a:t>психики, </a:t>
            </a:r>
            <a:r>
              <a:rPr lang="ru-RU" sz="1600" dirty="0" smtClean="0"/>
              <a:t>творческого  начала и  интеллекта</a:t>
            </a:r>
            <a:r>
              <a:rPr lang="ru-RU" sz="1600" dirty="0"/>
              <a:t>. </a:t>
            </a:r>
            <a:r>
              <a:rPr lang="ru-RU" sz="1600" dirty="0" smtClean="0"/>
              <a:t> Кстати</a:t>
            </a:r>
            <a:r>
              <a:rPr lang="ru-RU" sz="1600" dirty="0"/>
              <a:t>, благотворна музыка </a:t>
            </a:r>
            <a:r>
              <a:rPr lang="ru-RU" sz="1600" dirty="0" smtClean="0"/>
              <a:t>Моцарта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не </a:t>
            </a:r>
            <a:r>
              <a:rPr lang="ru-RU" sz="1600" dirty="0"/>
              <a:t>только для детей. В чем состоит </a:t>
            </a:r>
            <a:r>
              <a:rPr lang="ru-RU" sz="1600" dirty="0" smtClean="0"/>
              <a:t>  секрет </a:t>
            </a:r>
            <a:r>
              <a:rPr lang="ru-RU" sz="1600" dirty="0"/>
              <a:t>именно моцартовских мелодий - неизвестно. </a:t>
            </a:r>
            <a:endParaRPr lang="ru-RU" sz="16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Но </a:t>
            </a:r>
            <a:r>
              <a:rPr lang="ru-RU" sz="1600" dirty="0"/>
              <a:t>он существует. Одна из версий сводится к тому, что Моцарт, ставший композитором в </a:t>
            </a:r>
            <a:endParaRPr lang="ru-RU" sz="16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четыре </a:t>
            </a:r>
            <a:r>
              <a:rPr lang="ru-RU" sz="1600" dirty="0"/>
              <a:t>года, перенес в свою музыку чистое детское восприятие действительности. </a:t>
            </a:r>
            <a:endParaRPr lang="ru-RU" sz="16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Хотя</a:t>
            </a:r>
            <a:r>
              <a:rPr lang="ru-RU" sz="1600" dirty="0"/>
              <a:t>, конечно, считать Моцарта только "солнечным композитором" было бы </a:t>
            </a:r>
            <a:r>
              <a:rPr lang="ru-RU" sz="1600" dirty="0" smtClean="0"/>
              <a:t>ошибкой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 </a:t>
            </a:r>
            <a:r>
              <a:rPr lang="ru-RU" sz="1600" dirty="0"/>
              <a:t>- в его творчестве достаточно и подлинно трагических произведений. Детям же </a:t>
            </a:r>
            <a:r>
              <a:rPr lang="ru-RU" sz="1600" dirty="0" smtClean="0"/>
              <a:t>больше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всего </a:t>
            </a:r>
            <a:r>
              <a:rPr lang="ru-RU" sz="1600" dirty="0"/>
              <a:t>нравятся его "Маленькая ночная серенада", Турецкий марш, а также арии из опер "Волшебная флейта", "Дон Жуан", "Свадьба Фигаро".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	                             Еще </a:t>
            </a:r>
            <a:r>
              <a:rPr lang="ru-RU" sz="1600" dirty="0"/>
              <a:t>один композитор, чье творчество несомненно понравится детям, - </a:t>
            </a:r>
            <a:r>
              <a:rPr lang="ru-RU" sz="1600" b="1" dirty="0"/>
              <a:t>Петр </a:t>
            </a:r>
            <a:r>
              <a:rPr lang="ru-RU" sz="1600" b="1" dirty="0" smtClean="0"/>
              <a:t>Ильич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/>
              <a:t> </a:t>
            </a:r>
            <a:r>
              <a:rPr lang="ru-RU" sz="1600" b="1" dirty="0" smtClean="0"/>
              <a:t>                               Чайковский. </a:t>
            </a:r>
            <a:r>
              <a:rPr lang="ru-RU" sz="1600" dirty="0" smtClean="0"/>
              <a:t>Причем</a:t>
            </a:r>
            <a:r>
              <a:rPr lang="ru-RU" sz="1600" dirty="0"/>
              <a:t>, возможно, фрагменты из его балетов "Спящая красавица</a:t>
            </a:r>
            <a:r>
              <a:rPr lang="ru-RU" sz="1600" dirty="0" smtClean="0"/>
              <a:t>",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                                "Щелкунчик", "Лебединое озеро" будут иметь даже больший успех, чем пьесы из "Детского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                                </a:t>
            </a:r>
            <a:r>
              <a:rPr lang="ru-RU" sz="1600" dirty="0"/>
              <a:t>альбома" и "Времен года</a:t>
            </a:r>
            <a:r>
              <a:rPr lang="ru-RU" sz="1600" dirty="0" smtClean="0"/>
              <a:t>".  Впрочем</a:t>
            </a:r>
            <a:r>
              <a:rPr lang="ru-RU" sz="1600" dirty="0"/>
              <a:t>, все эти произведения Чайковского обладают </a:t>
            </a:r>
            <a:r>
              <a:rPr lang="ru-RU" sz="1600" dirty="0" smtClean="0"/>
              <a:t>одним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</a:t>
            </a:r>
            <a:r>
              <a:rPr lang="ru-RU" sz="1600" dirty="0"/>
              <a:t>огромным для начинающего меломана достоинством - они активно вовлекают слушателя </a:t>
            </a:r>
            <a:r>
              <a:rPr lang="ru-RU" sz="1600" dirty="0" smtClean="0"/>
              <a:t>в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</a:t>
            </a:r>
            <a:r>
              <a:rPr lang="ru-RU" sz="1600" dirty="0"/>
              <a:t>свою среду, предлагая ему либо представить себе картины природы и окунуться в </a:t>
            </a:r>
            <a:endParaRPr lang="ru-RU" sz="16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мир  старинных </a:t>
            </a:r>
            <a:r>
              <a:rPr lang="ru-RU" sz="1600" dirty="0"/>
              <a:t>сезонных развлечений ("Времена года"), либо придумать </a:t>
            </a:r>
            <a:r>
              <a:rPr lang="ru-RU" sz="1600" dirty="0" smtClean="0"/>
              <a:t>какие- то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                                истории </a:t>
            </a:r>
            <a:r>
              <a:rPr lang="ru-RU" sz="1600" dirty="0"/>
              <a:t>и совершить маленькое музыкальное путешествие по странам </a:t>
            </a:r>
            <a:r>
              <a:rPr lang="ru-RU" sz="1600" dirty="0" smtClean="0"/>
              <a:t>мира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("</a:t>
            </a:r>
            <a:r>
              <a:rPr lang="ru-RU" sz="1600" dirty="0"/>
              <a:t>Детский </a:t>
            </a:r>
            <a:r>
              <a:rPr lang="ru-RU" sz="1600" dirty="0" smtClean="0"/>
              <a:t> альбом</a:t>
            </a:r>
            <a:r>
              <a:rPr lang="ru-RU" sz="1600" dirty="0"/>
              <a:t>"), </a:t>
            </a:r>
            <a:r>
              <a:rPr lang="ru-RU" sz="1600" dirty="0" smtClean="0"/>
              <a:t> либо</a:t>
            </a:r>
            <a:r>
              <a:rPr lang="ru-RU" sz="1600" dirty="0"/>
              <a:t>… просто потанцевать. Надо признать, что в </a:t>
            </a:r>
            <a:r>
              <a:rPr lang="ru-RU" sz="1600" dirty="0" smtClean="0"/>
              <a:t>музыке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</a:t>
            </a:r>
            <a:r>
              <a:rPr lang="ru-RU" sz="1600" dirty="0"/>
              <a:t>балетов Чайковского </a:t>
            </a:r>
            <a:r>
              <a:rPr lang="ru-RU" sz="1600" dirty="0" smtClean="0"/>
              <a:t> есть </a:t>
            </a:r>
            <a:r>
              <a:rPr lang="ru-RU" sz="1600" dirty="0"/>
              <a:t>нечто </a:t>
            </a:r>
            <a:r>
              <a:rPr lang="ru-RU" sz="1600" dirty="0" smtClean="0"/>
              <a:t> такое</a:t>
            </a:r>
            <a:r>
              <a:rPr lang="ru-RU" sz="1600" dirty="0"/>
              <a:t>, что не может оставить </a:t>
            </a:r>
            <a:r>
              <a:rPr lang="ru-RU" sz="1600" dirty="0" smtClean="0"/>
              <a:t>равнодушной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</a:t>
            </a:r>
            <a:r>
              <a:rPr lang="ru-RU" sz="1550" dirty="0"/>
              <a:t>ни одну девочку, мечтающую стать </a:t>
            </a:r>
            <a:r>
              <a:rPr lang="ru-RU" sz="1550" dirty="0" smtClean="0"/>
              <a:t>  балериной</a:t>
            </a:r>
            <a:r>
              <a:rPr lang="ru-RU" sz="1550" dirty="0"/>
              <a:t>, - а может быть, и не только </a:t>
            </a:r>
            <a:endParaRPr lang="ru-RU" sz="155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50" dirty="0"/>
              <a:t> </a:t>
            </a:r>
            <a:r>
              <a:rPr lang="ru-RU" sz="1550" dirty="0" smtClean="0"/>
              <a:t>                               такую     девочку</a:t>
            </a:r>
            <a:r>
              <a:rPr lang="ru-RU" sz="1550" dirty="0"/>
              <a:t>.</a:t>
            </a:r>
          </a:p>
          <a:p>
            <a:endParaRPr lang="ru-RU" sz="1800" dirty="0"/>
          </a:p>
        </p:txBody>
      </p:sp>
      <p:pic>
        <p:nvPicPr>
          <p:cNvPr id="3079" name="Picture 7" descr="Картинки по запросу портрет Чайковски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67" l="0" r="99556">
                        <a14:foregroundMark x1="41333" y1="75833" x2="48889" y2="82833"/>
                        <a14:foregroundMark x1="65556" y1="74667" x2="60667" y2="81333"/>
                        <a14:foregroundMark x1="46889" y1="56000" x2="64444" y2="68167"/>
                        <a14:foregroundMark x1="8000" y1="81500" x2="26667" y2="96000"/>
                        <a14:backgroundMark x1="20444" y1="62000" x2="3556" y2="71000"/>
                        <a14:backgroundMark x1="73778" y1="56000" x2="74222" y2="7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411"/>
          <a:stretch/>
        </p:blipFill>
        <p:spPr bwMode="auto">
          <a:xfrm flipH="1">
            <a:off x="685967" y="3514803"/>
            <a:ext cx="185569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407804" y="535577"/>
            <a:ext cx="2107581" cy="2455817"/>
          </a:xfrm>
          <a:prstGeom prst="rect">
            <a:avLst/>
          </a:prstGeom>
          <a:solidFill>
            <a:srgbClr val="F4D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628" y="415201"/>
            <a:ext cx="3414183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319657" y="535577"/>
            <a:ext cx="1188718" cy="1280160"/>
          </a:xfrm>
          <a:prstGeom prst="rect">
            <a:avLst/>
          </a:prstGeom>
          <a:solidFill>
            <a:srgbClr val="E93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0818" y="452205"/>
            <a:ext cx="11142617" cy="581297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dirty="0"/>
              <a:t>Домашний концерт</a:t>
            </a:r>
            <a:endParaRPr lang="ru-RU" sz="1500" dirty="0"/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 smtClean="0"/>
              <a:t>		</a:t>
            </a:r>
            <a:r>
              <a:rPr lang="ru-RU" sz="1400" dirty="0" smtClean="0"/>
              <a:t>Однако </a:t>
            </a:r>
            <a:r>
              <a:rPr lang="ru-RU" sz="1400" dirty="0"/>
              <a:t>выбор музыки - только полдела. Поначалу музыке суждено оставаться в жизни малыша только фоном, на который почти не обращают внимания. Взрослые часто уже не помнят особенностей детского восприятия музыки, которое состоит в том, что совсем маленькие дети музыку как бы не слышат - они не реагируют на нее, спокойно занимаясь своими делами: играют, рисуют… Конечно, даже такое пассивное слушание откладывается в подсознании. Однако ребенку можно помочь "услышать" музыку, чтобы ее восприятие было более осмысленным и доставляло осознанное удовольствие. Самый простой прием: предложить малышу потанцевать или помаршировать под ритмичную музыку, вместе или в компании с игрушкой - а может быть, посмотреть, как танцует мама. Другой испытанный способ заинтересовать - игра "На что это похоже?", когда ребенок попробует угадать, что он слышит в музыке: шелест дождя, пение птиц, походку разных животных… </a:t>
            </a:r>
            <a:r>
              <a:rPr lang="ru-RU" sz="1400" dirty="0" smtClean="0"/>
              <a:t>Пьесы</a:t>
            </a:r>
            <a:r>
              <a:rPr lang="ru-RU" sz="1400" dirty="0"/>
              <a:t>, не имеющие явного сюжета, по-своему хороши тем, что со временем ребенок сможет придумать к ним любую историю с самыми удивительными приключениями - и даже нарисовать к ней картинку.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/>
              <a:t>		Любимая </a:t>
            </a:r>
            <a:r>
              <a:rPr lang="ru-RU" sz="1400" dirty="0"/>
              <a:t>музыка может стать изысканным обрамлением дня. Однажды выбранные красивые мелодии могут служить приглашением к столу, дневной и вечерней колыбельными, фоном для занятий, например, рисованием - достаточно короткого узнаваемого фрагмента. Важно не "перегрузить" малыша музыкой, не утомить - музыка </a:t>
            </a:r>
            <a:r>
              <a:rPr lang="ru-RU" sz="1400" dirty="0" smtClean="0"/>
              <a:t>должна доставлять </a:t>
            </a:r>
            <a:r>
              <a:rPr lang="ru-RU" sz="1400" dirty="0"/>
              <a:t>удовольствие, </a:t>
            </a:r>
            <a:endParaRPr lang="ru-RU" sz="1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 </a:t>
            </a:r>
            <a:r>
              <a:rPr lang="ru-RU" sz="1400" dirty="0" smtClean="0"/>
              <a:t>   а </a:t>
            </a:r>
            <a:r>
              <a:rPr lang="ru-RU" sz="1400" dirty="0"/>
              <a:t>не превращаться в докучливый шум. Постепенно ребенок </a:t>
            </a:r>
            <a:r>
              <a:rPr lang="ru-RU" sz="1400" dirty="0" smtClean="0"/>
              <a:t>привыкает  к жизни   под </a:t>
            </a:r>
            <a:r>
              <a:rPr lang="ru-RU" sz="1400" dirty="0"/>
              <a:t>музыку - причем под очень </a:t>
            </a:r>
            <a:r>
              <a:rPr lang="ru-RU" sz="1400" dirty="0" smtClean="0"/>
              <a:t>хорошую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/>
              <a:t>     музыку</a:t>
            </a:r>
            <a:r>
              <a:rPr lang="ru-RU" sz="1400" dirty="0"/>
              <a:t>. Он начинает различать оттенки и </a:t>
            </a:r>
            <a:r>
              <a:rPr lang="ru-RU" sz="1400" dirty="0" smtClean="0"/>
              <a:t>красоту   </a:t>
            </a:r>
            <a:r>
              <a:rPr lang="ru-RU" sz="1400" dirty="0"/>
              <a:t>мелодий. Его мир становится богаче, а чувства - тоньше. Со временем, лет </a:t>
            </a:r>
            <a:r>
              <a:rPr lang="ru-RU" sz="1400" dirty="0" smtClean="0"/>
              <a:t>с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трех</a:t>
            </a:r>
            <a:r>
              <a:rPr lang="ru-RU" sz="1400" dirty="0"/>
              <a:t>, он </a:t>
            </a:r>
            <a:r>
              <a:rPr lang="ru-RU" sz="1400" dirty="0" smtClean="0"/>
              <a:t>сможет  слушать </a:t>
            </a:r>
            <a:r>
              <a:rPr lang="ru-RU" sz="1400" dirty="0"/>
              <a:t>музыку уже без дополнительных игр и уловок - "</a:t>
            </a:r>
            <a:r>
              <a:rPr lang="ru-RU" sz="1400" dirty="0" smtClean="0"/>
              <a:t>давай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потанцуем</a:t>
            </a:r>
            <a:r>
              <a:rPr lang="ru-RU" sz="1400" dirty="0"/>
              <a:t>", "на что это похоже"… Многие малыши к этому времени осваивают </a:t>
            </a:r>
            <a:r>
              <a:rPr lang="ru-RU" sz="1400" dirty="0" smtClean="0"/>
              <a:t>кнопочки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</a:t>
            </a:r>
            <a:r>
              <a:rPr lang="ru-RU" sz="1400" dirty="0"/>
              <a:t>музыкального центра и сами начинают ставить себе диски. Когда ребенок сможет </a:t>
            </a:r>
            <a:r>
              <a:rPr lang="ru-RU" sz="1400" dirty="0" smtClean="0"/>
              <a:t>с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удовольствием </a:t>
            </a:r>
            <a:r>
              <a:rPr lang="ru-RU" sz="1400" dirty="0"/>
              <a:t>слушать музыку больше получаса, можно будет устроить </a:t>
            </a:r>
            <a:r>
              <a:rPr lang="ru-RU" sz="1400" dirty="0" smtClean="0"/>
              <a:t>красивый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домашний </a:t>
            </a:r>
            <a:r>
              <a:rPr lang="ru-RU" sz="1400" dirty="0"/>
              <a:t>концерт: отложить все дела, нарядно одеться, погасить верхний </a:t>
            </a:r>
            <a:endParaRPr lang="ru-RU" sz="1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свет</a:t>
            </a:r>
            <a:r>
              <a:rPr lang="ru-RU" sz="1400" dirty="0"/>
              <a:t>, </a:t>
            </a:r>
            <a:r>
              <a:rPr lang="ru-RU" sz="1400" dirty="0" smtClean="0"/>
              <a:t>зажечь свечи </a:t>
            </a:r>
            <a:r>
              <a:rPr lang="ru-RU" sz="1400" dirty="0"/>
              <a:t>и всей семьей молча послушать какое-нибудь </a:t>
            </a:r>
            <a:endParaRPr lang="ru-RU" sz="1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классическое </a:t>
            </a:r>
            <a:r>
              <a:rPr lang="ru-RU" sz="1400" dirty="0"/>
              <a:t>произведение, удобно устроившись в креслах. </a:t>
            </a:r>
            <a:endParaRPr lang="ru-RU" sz="1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Самые </a:t>
            </a:r>
            <a:r>
              <a:rPr lang="ru-RU" sz="1400" dirty="0"/>
              <a:t>"продвинутые" маленькие любители музыки лет в пять-шесть </a:t>
            </a:r>
            <a:endParaRPr lang="ru-RU" sz="1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впервые </a:t>
            </a:r>
            <a:r>
              <a:rPr lang="ru-RU" sz="1400" dirty="0"/>
              <a:t>попадают на концерты. Правда, многим приятнее слушать </a:t>
            </a:r>
            <a:endParaRPr lang="ru-RU" sz="1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музыку </a:t>
            </a:r>
            <a:r>
              <a:rPr lang="ru-RU" sz="1400" dirty="0"/>
              <a:t>дома: в конце концов, где, как не дома, можно вскочить с места </a:t>
            </a:r>
            <a:endParaRPr lang="ru-RU" sz="1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и </a:t>
            </a:r>
            <a:r>
              <a:rPr lang="ru-RU" sz="1400" dirty="0"/>
              <a:t>потанцевать под мелодию, захватившую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тебя?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7742" y="4022976"/>
            <a:ext cx="3344092" cy="2325188"/>
          </a:xfrm>
          <a:prstGeom prst="rect">
            <a:avLst/>
          </a:prstGeom>
          <a:solidFill>
            <a:srgbClr val="EEF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-11000" contrast="12000"/>
          </a:blip>
          <a:srcRect/>
          <a:stretch>
            <a:fillRect/>
          </a:stretch>
        </p:blipFill>
        <p:spPr bwMode="auto">
          <a:xfrm>
            <a:off x="750063" y="3661443"/>
            <a:ext cx="3009281" cy="287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92332" y="483326"/>
            <a:ext cx="10868298" cy="5693637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/>
              <a:t>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	</a:t>
            </a:r>
            <a:r>
              <a:rPr lang="ru-RU" sz="1800" dirty="0" smtClean="0"/>
              <a:t>	Разумеется</a:t>
            </a:r>
            <a:r>
              <a:rPr lang="ru-RU" sz="1800" dirty="0"/>
              <a:t>, было бы очень здорово, если бы в доме иногда звучала </a:t>
            </a:r>
            <a:endParaRPr lang="ru-RU" sz="18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живая   музыка</a:t>
            </a:r>
            <a:r>
              <a:rPr lang="ru-RU" sz="1800" dirty="0"/>
              <a:t>, </a:t>
            </a:r>
            <a:r>
              <a:rPr lang="ru-RU" sz="1800" dirty="0" smtClean="0"/>
              <a:t>то </a:t>
            </a:r>
            <a:r>
              <a:rPr lang="ru-RU" sz="1800" dirty="0"/>
              <a:t>есть кто-то из взрослых играл хотя бы простенькие мелодии на </a:t>
            </a:r>
            <a:endParaRPr lang="ru-RU" sz="18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фортепиано</a:t>
            </a:r>
            <a:r>
              <a:rPr lang="ru-RU" sz="1800" dirty="0"/>
              <a:t>, </a:t>
            </a:r>
            <a:r>
              <a:rPr lang="ru-RU" sz="1800" dirty="0" smtClean="0"/>
              <a:t>  гитаре</a:t>
            </a:r>
            <a:r>
              <a:rPr lang="ru-RU" sz="1800" dirty="0"/>
              <a:t>, аккордеоне, скрипке или флейте. Некоторые, самые простые </a:t>
            </a:r>
            <a:endParaRPr lang="ru-RU" sz="18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музыкальные   инструменты</a:t>
            </a:r>
            <a:r>
              <a:rPr lang="ru-RU" sz="1800" dirty="0"/>
              <a:t>, может освоить и малыш: барабан, маракас, трещотку,  </a:t>
            </a:r>
            <a:endParaRPr lang="ru-RU" sz="18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металлофон</a:t>
            </a:r>
            <a:r>
              <a:rPr lang="ru-RU" sz="1800" dirty="0"/>
              <a:t>, дудочку. </a:t>
            </a:r>
            <a:r>
              <a:rPr lang="ru-RU" sz="1800" dirty="0" smtClean="0"/>
              <a:t>  Это </a:t>
            </a:r>
            <a:r>
              <a:rPr lang="ru-RU" sz="1800" dirty="0"/>
              <a:t>стоит сделать, несмотря даже на то, что самые простые инструменты, такие, как, например, треугольник, вообще не издают звуков музыки - они лишь производят звуки. Но звуки красивые, и умение слышать их красоту - тоже признак настоящей культуры. Ведь мир полон волшебных звуков, нужно только услышать их.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	Первые </a:t>
            </a:r>
            <a:r>
              <a:rPr lang="ru-RU" sz="1800" dirty="0"/>
              <a:t>музыкальные впечатления должны быть светлыми, логичными и не агрессивными. Ребенку важна мелодия, которую он сможет  со временем попытаться повторить, то есть простые гармонии, приятные на слух. Самый простой вариант - это купить "сборный" диск с популярными классическими ариями в исполнении таких звезд, как Хосе Каррерас, Монтсеррат Кабалье, Мария Каллас и др. Не отказывайте себе и ребенку в удовольствии послушать классический джаз! Ученые установили, что дети, слушающие музыку менее агрессивны, более уверенны в себе и окружающей обстановке, у них увеличивается способность </a:t>
            </a:r>
            <a:r>
              <a:rPr lang="ru-RU" sz="1800" dirty="0" smtClean="0"/>
              <a:t>к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</a:t>
            </a:r>
            <a:r>
              <a:rPr lang="ru-RU" sz="1800" dirty="0"/>
              <a:t>концентрации. Музыка помогает воспитывать гармоничное сочетание </a:t>
            </a:r>
            <a:endParaRPr lang="ru-RU" sz="18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умственно </a:t>
            </a:r>
            <a:r>
              <a:rPr lang="ru-RU" sz="1800" dirty="0"/>
              <a:t>и физического развития, нравственной чистоты и эстетического </a:t>
            </a:r>
            <a:endParaRPr lang="ru-RU" sz="18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отношения </a:t>
            </a:r>
            <a:r>
              <a:rPr lang="ru-RU" sz="1800" dirty="0"/>
              <a:t>к жизни и искусству, то способствует формированию </a:t>
            </a:r>
            <a:r>
              <a:rPr lang="ru-RU" sz="1800" dirty="0" smtClean="0"/>
              <a:t>целостной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</a:t>
            </a:r>
            <a:r>
              <a:rPr lang="ru-RU" sz="1800" dirty="0"/>
              <a:t>личности. закладывает первоначальные основы культуры будущего человека.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1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0" name="Picture 14" descr="http://www.playcast.ru/uploads/2016/04/06/1815257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5185" y="1175657"/>
            <a:ext cx="8960599" cy="3357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«Музыка» 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39" id="{FB58EAC8-2F62-4C17-8AD3-E6AD22DE5C23}" vid="{A5305D44-523E-4A5F-AD56-52F83020767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39" id="{FB58EAC8-2F62-4C17-8AD3-E6AD22DE5C23}" vid="{CC550006-5DA9-4882-B33F-ED79E1F89D4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«Музыка» 5</Template>
  <TotalTime>155</TotalTime>
  <Words>175</Words>
  <Application>Microsoft Office PowerPoint</Application>
  <PresentationFormat>Произвольный</PresentationFormat>
  <Paragraphs>84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Шаблон «Музыка» 5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keywords>пользовательские шаблоны;шаблоны музыка;шаблоны для создания презентации;шаблоны музыкальные</cp:keywords>
  <cp:lastModifiedBy>Гаус Татьяна</cp:lastModifiedBy>
  <cp:revision>21</cp:revision>
  <dcterms:created xsi:type="dcterms:W3CDTF">2017-02-15T00:40:54Z</dcterms:created>
  <dcterms:modified xsi:type="dcterms:W3CDTF">2019-09-09T04:47:22Z</dcterms:modified>
</cp:coreProperties>
</file>