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6" r:id="rId3"/>
    <p:sldId id="279" r:id="rId4"/>
    <p:sldId id="282" r:id="rId5"/>
    <p:sldId id="280" r:id="rId6"/>
    <p:sldId id="281" r:id="rId7"/>
    <p:sldId id="258" r:id="rId8"/>
    <p:sldId id="278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7" r:id="rId25"/>
    <p:sldId id="259" r:id="rId26"/>
    <p:sldId id="260" r:id="rId27"/>
  </p:sldIdLst>
  <p:sldSz cx="10440988" cy="756126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5143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0287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5430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057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571750" algn="l" defTabSz="10287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3086100" algn="l" defTabSz="10287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600450" algn="l" defTabSz="10287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4114800" algn="l" defTabSz="10287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2142" y="-540"/>
      </p:cViewPr>
      <p:guideLst>
        <p:guide orient="horz" pos="2382"/>
        <p:guide pos="328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3074" y="2348893"/>
            <a:ext cx="887484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6148" y="4284716"/>
            <a:ext cx="7308692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0BE8F-F8A7-4A9A-A8A9-1CA62F1785CE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69473-7082-4D0B-8107-3993F52BB9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59A05-40E3-48E6-8C46-2541706DE365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39F0D-79BF-4946-8ABE-07E075AD0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69716" y="302802"/>
            <a:ext cx="2349222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2050" y="302802"/>
            <a:ext cx="6873650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2488B-6E9A-4A67-9989-E680C7371E85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5C429-6EDE-404E-B2E7-9B408A1344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7B5C5-B0ED-4241-8178-9BE37900E967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14083-551C-439A-9E82-ECC179B46B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766" y="4858812"/>
            <a:ext cx="8874840" cy="1501751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4766" y="3204786"/>
            <a:ext cx="887484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D1A8E-09FB-4553-8BDD-55E07A81F1FC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CBFE-7690-4D68-8AF8-7725F4AB44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2050" y="1764295"/>
            <a:ext cx="4611436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07502" y="1764295"/>
            <a:ext cx="4611436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C0248-401E-4534-BE39-79423BF5186E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A5D3-DA93-47ED-9B14-BDE340ED0B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49" y="1692533"/>
            <a:ext cx="4613250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2049" y="2397901"/>
            <a:ext cx="4613250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03877" y="1692533"/>
            <a:ext cx="4615062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03877" y="2397901"/>
            <a:ext cx="4615062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A4ADD-51BC-4BA0-8FC4-DB1CE7AF8C07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BCBB2-BDA2-4386-A516-E8E2C1CD5B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BF520-6BB0-4CEB-A118-6317C6C7CD89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8814C-3529-4D7E-83E2-1A6CFD3141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785EA-D51A-41D0-8E59-A2E514F5EF56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680B2-9E8D-4C6B-B74A-4C69B7C45B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0" y="301050"/>
            <a:ext cx="3435013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82136" y="301051"/>
            <a:ext cx="5836802" cy="6453328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050" y="1582265"/>
            <a:ext cx="3435013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A0930-C638-4E0C-9459-17082A855B7D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D7821-9CB4-4764-8F85-8835A8D0D0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6507" y="5292884"/>
            <a:ext cx="6264593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46507" y="675613"/>
            <a:ext cx="6264593" cy="4536758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4350" indent="0">
              <a:buNone/>
              <a:defRPr sz="3200"/>
            </a:lvl2pPr>
            <a:lvl3pPr marL="1028700" indent="0">
              <a:buNone/>
              <a:defRPr sz="2700"/>
            </a:lvl3pPr>
            <a:lvl4pPr marL="1543050" indent="0">
              <a:buNone/>
              <a:defRPr sz="2300"/>
            </a:lvl4pPr>
            <a:lvl5pPr marL="2057400" indent="0">
              <a:buNone/>
              <a:defRPr sz="2300"/>
            </a:lvl5pPr>
            <a:lvl6pPr marL="2571750" indent="0">
              <a:buNone/>
              <a:defRPr sz="2300"/>
            </a:lvl6pPr>
            <a:lvl7pPr marL="3086100" indent="0">
              <a:buNone/>
              <a:defRPr sz="2300"/>
            </a:lvl7pPr>
            <a:lvl8pPr marL="3600450" indent="0">
              <a:buNone/>
              <a:defRPr sz="2300"/>
            </a:lvl8pPr>
            <a:lvl9pPr marL="4114800" indent="0">
              <a:buNone/>
              <a:defRPr sz="23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46507" y="5917739"/>
            <a:ext cx="6264593" cy="887398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24646-D9B6-4906-BB65-51C16F18D363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25295-D5D6-4E0E-9D20-077477FD6B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22050" y="302801"/>
            <a:ext cx="9396889" cy="126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870" tIns="51435" rIns="102870" bIns="514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22050" y="1764295"/>
            <a:ext cx="9396889" cy="499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2049" y="7008171"/>
            <a:ext cx="2436231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053671-D5E6-43D2-8039-12A8B95C89C2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67338" y="7008171"/>
            <a:ext cx="3306313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82708" y="7008171"/>
            <a:ext cx="2436231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C922C3-19A9-46D0-9B6F-0AF65651E8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7272466"/>
            <a:ext cx="1785104" cy="28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2870" tIns="51435" rIns="102870" bIns="51435" anchor="ctr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4833" y="208286"/>
            <a:ext cx="10031324" cy="706593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33" name="Рисунок 8" descr="4642a07e5088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86402" y="5606187"/>
            <a:ext cx="2061008" cy="1613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5pPr>
      <a:lvl6pPr marL="514350" algn="ctr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6pPr>
      <a:lvl7pPr marL="1028700" algn="ctr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7pPr>
      <a:lvl8pPr marL="1543050" algn="ctr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8pPr>
      <a:lvl9pPr marL="2057400" algn="ctr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9pPr>
    </p:titleStyle>
    <p:bodyStyle>
      <a:lvl1pPr marL="385763" indent="-3857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88.gi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package" Target="../embeddings/Microsoft_PowerPoint_Slide1.sld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конкурс\Горизонтальные фоны-шаблоны\Горизонтальные фоны - шаблоны_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5413" y="0"/>
            <a:ext cx="10691813" cy="75596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34148" y="494483"/>
            <a:ext cx="9549739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2000" b="1" dirty="0" smtClean="0">
                <a:latin typeface="+mn-lt"/>
              </a:rPr>
              <a:t>«Детский сад комбинированного вида  № 6 «Ромашка»</a:t>
            </a:r>
          </a:p>
          <a:p>
            <a:pPr algn="ctr"/>
            <a:endParaRPr lang="ru-RU" sz="2000" b="1" dirty="0" smtClean="0">
              <a:latin typeface="+mn-lt"/>
            </a:endParaRPr>
          </a:p>
          <a:p>
            <a:pPr algn="ctr"/>
            <a:endParaRPr lang="ru-RU" sz="2000" dirty="0" smtClean="0">
              <a:latin typeface="+mn-lt"/>
            </a:endParaRPr>
          </a:p>
          <a:p>
            <a:pPr algn="ctr"/>
            <a:endParaRPr lang="ru-RU" sz="2000" dirty="0" smtClean="0">
              <a:latin typeface="+mn-lt"/>
            </a:endParaRPr>
          </a:p>
          <a:p>
            <a:pPr algn="ctr"/>
            <a:endParaRPr lang="ru-RU" sz="2000" dirty="0" smtClean="0">
              <a:latin typeface="+mn-lt"/>
            </a:endParaRPr>
          </a:p>
          <a:p>
            <a:pPr algn="ctr"/>
            <a:endParaRPr lang="ru-RU" sz="2000" dirty="0" smtClean="0">
              <a:latin typeface="+mn-lt"/>
            </a:endParaRPr>
          </a:p>
          <a:p>
            <a:pPr algn="ctr"/>
            <a:endParaRPr lang="ru-RU" sz="2000" dirty="0" smtClean="0">
              <a:latin typeface="+mn-lt"/>
            </a:endParaRPr>
          </a:p>
          <a:p>
            <a:pPr algn="ctr"/>
            <a:endParaRPr lang="ru-RU" sz="2000" dirty="0" smtClean="0">
              <a:latin typeface="+mn-lt"/>
            </a:endParaRPr>
          </a:p>
          <a:p>
            <a:pPr algn="ctr"/>
            <a:endParaRPr lang="ru-RU" sz="2000" dirty="0" smtClean="0">
              <a:latin typeface="+mn-lt"/>
            </a:endParaRPr>
          </a:p>
          <a:p>
            <a:pPr algn="ctr"/>
            <a:r>
              <a:rPr lang="ru-RU" sz="2000" dirty="0" smtClean="0">
                <a:solidFill>
                  <a:srgbClr val="0070C0"/>
                </a:solidFill>
                <a:latin typeface="Arial Black" pitchFamily="34" charset="0"/>
              </a:rPr>
              <a:t>ЭКОЛОГИЧЕСКОЕ ОБРАЗОВАНИЕ В ДОШКОЛЬНОЙ ОБРАЗОВАТЕЛЬНОЙ ОРГАНИЗАЦИИ</a:t>
            </a:r>
            <a:endParaRPr lang="ru-RU" sz="2000" b="1" dirty="0" smtClean="0">
              <a:solidFill>
                <a:srgbClr val="0070C0"/>
              </a:solidFill>
              <a:latin typeface="Century Gothic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2000" b="1" dirty="0">
              <a:solidFill>
                <a:srgbClr val="0070C0"/>
              </a:solidFill>
              <a:latin typeface="Century Gothic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2000" b="1" dirty="0" smtClean="0">
              <a:solidFill>
                <a:srgbClr val="0070C0"/>
              </a:solidFill>
              <a:latin typeface="Century Gothic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2000" b="1" dirty="0">
              <a:solidFill>
                <a:srgbClr val="0070C0"/>
              </a:solidFill>
              <a:latin typeface="Century Gothic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2000" b="1" dirty="0" smtClean="0">
              <a:solidFill>
                <a:srgbClr val="0070C0"/>
              </a:solidFill>
              <a:latin typeface="Century Gothic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2000" b="1" dirty="0">
              <a:solidFill>
                <a:srgbClr val="0070C0"/>
              </a:solidFill>
              <a:latin typeface="Century Gothic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2000" b="1" dirty="0" smtClean="0">
              <a:solidFill>
                <a:srgbClr val="0070C0"/>
              </a:solidFill>
              <a:latin typeface="Century Gothic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2000" b="1" dirty="0">
              <a:solidFill>
                <a:srgbClr val="0070C0"/>
              </a:solidFill>
              <a:latin typeface="Century Gothic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2000" b="1" dirty="0" smtClean="0">
              <a:solidFill>
                <a:srgbClr val="0070C0"/>
              </a:solidFill>
              <a:latin typeface="Century Gothic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Междуреченск</a:t>
            </a:r>
            <a:endParaRPr lang="ru-RU" sz="2000" b="1" dirty="0">
              <a:solidFill>
                <a:srgbClr val="0070C0"/>
              </a:solidFill>
              <a:latin typeface="Century Gothic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2000" b="1" dirty="0" smtClean="0">
              <a:solidFill>
                <a:srgbClr val="0070C0"/>
              </a:solidFill>
              <a:latin typeface="Century Gothic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2000" b="1" dirty="0">
              <a:solidFill>
                <a:srgbClr val="0070C0"/>
              </a:solidFill>
              <a:latin typeface="Century Gothic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2000" b="1" dirty="0" smtClean="0">
              <a:solidFill>
                <a:srgbClr val="0070C0"/>
              </a:solidFill>
              <a:latin typeface="Century Gothic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2000" b="1" dirty="0" smtClean="0">
              <a:solidFill>
                <a:srgbClr val="0070C0"/>
              </a:solidFill>
              <a:latin typeface="Century Gothic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endParaRPr lang="ru-RU" sz="2000" b="1" dirty="0">
              <a:solidFill>
                <a:srgbClr val="0070C0"/>
              </a:solidFill>
              <a:latin typeface="Century Gothic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E:\все мое\фото работа\фото д.с\фото осень 2012\SAM_2787.JPG"/>
          <p:cNvPicPr>
            <a:picLocks noChangeAspect="1" noChangeArrowheads="1"/>
          </p:cNvPicPr>
          <p:nvPr/>
        </p:nvPicPr>
        <p:blipFill>
          <a:blip r:embed="rId2"/>
          <a:srcRect l="26789" b="-3188"/>
          <a:stretch>
            <a:fillRect/>
          </a:stretch>
        </p:blipFill>
        <p:spPr bwMode="auto">
          <a:xfrm>
            <a:off x="3262795" y="3544341"/>
            <a:ext cx="4241681" cy="4329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E:\все мое\фото работа\фото д.с\весенний праздник\100_17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818" y="1732775"/>
            <a:ext cx="4160110" cy="3012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70959" y="393793"/>
            <a:ext cx="9462212" cy="1119537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just"/>
            <a:r>
              <a:rPr lang="ru-RU" sz="2300" b="1" dirty="0" smtClean="0">
                <a:solidFill>
                  <a:srgbClr val="0070C0"/>
                </a:solidFill>
                <a:latin typeface="+mj-lt"/>
              </a:rPr>
              <a:t> 	</a:t>
            </a:r>
            <a:r>
              <a:rPr lang="ru-RU" sz="2000" b="1" dirty="0" smtClean="0">
                <a:solidFill>
                  <a:srgbClr val="0070C0"/>
                </a:solidFill>
                <a:latin typeface="+mj-lt"/>
              </a:rPr>
              <a:t>А музыкальные руководители подготовили музыкально-познавательное развлечение </a:t>
            </a: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«Вестники весны»</a:t>
            </a:r>
            <a:r>
              <a:rPr lang="ru-RU" sz="2000" b="1" dirty="0" smtClean="0">
                <a:solidFill>
                  <a:srgbClr val="0070C0"/>
                </a:solidFill>
                <a:latin typeface="+mj-lt"/>
              </a:rPr>
              <a:t>. Ребята встречали весну, играли в перелетных птиц, узнали какое место птицам отвела природа. </a:t>
            </a:r>
            <a:r>
              <a:rPr lang="ru-RU" sz="2300" b="1" dirty="0" smtClean="0">
                <a:solidFill>
                  <a:srgbClr val="0070C0"/>
                </a:solidFill>
                <a:latin typeface="+mj-lt"/>
              </a:rPr>
              <a:t>	</a:t>
            </a:r>
            <a:endParaRPr lang="ru-RU" sz="23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076" name="Picture 4" descr="E:\все мое\фото работа\фото д.с\фото осень 2012\SAM_27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494" y="1496484"/>
            <a:ext cx="4567964" cy="3308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Всемирный день здоровья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07817" y="1260193"/>
            <a:ext cx="9674263" cy="4990084"/>
          </a:xfrm>
        </p:spPr>
        <p:txBody>
          <a:bodyPr/>
          <a:lstStyle/>
          <a:p>
            <a:pPr marL="0" indent="0" algn="just">
              <a:buNone/>
            </a:pPr>
            <a:r>
              <a:rPr lang="en-US" sz="2300" b="1" dirty="0" smtClean="0">
                <a:solidFill>
                  <a:srgbClr val="0070C0"/>
                </a:solidFill>
              </a:rPr>
              <a:t> 	</a:t>
            </a:r>
            <a:r>
              <a:rPr lang="ru-RU" sz="2000" b="1" dirty="0" smtClean="0">
                <a:solidFill>
                  <a:srgbClr val="0070C0"/>
                </a:solidFill>
              </a:rPr>
              <a:t>Здоровье… Что это за слово? Детям очень сложно понять, осознать всю важность сохранение здоровья. Поэтому педагоги ежегодно очень широко и интересно  отмечают этот день.</a:t>
            </a: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	Дети подготовительных групп организовали </a:t>
            </a:r>
            <a:r>
              <a:rPr lang="ru-RU" sz="2000" b="1" dirty="0" err="1" smtClean="0">
                <a:solidFill>
                  <a:srgbClr val="0070C0"/>
                </a:solidFill>
              </a:rPr>
              <a:t>флешмоб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«Будем здоровы»</a:t>
            </a:r>
            <a:r>
              <a:rPr lang="ru-RU" sz="2000" b="1" dirty="0" smtClean="0">
                <a:solidFill>
                  <a:srgbClr val="0070C0"/>
                </a:solidFill>
              </a:rPr>
              <a:t>.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Разучили </a:t>
            </a:r>
            <a:r>
              <a:rPr lang="ru-RU" sz="2000" b="1" dirty="0" err="1" smtClean="0">
                <a:solidFill>
                  <a:srgbClr val="0070C0"/>
                </a:solidFill>
              </a:rPr>
              <a:t>речевку</a:t>
            </a:r>
            <a:r>
              <a:rPr lang="ru-RU" sz="2000" b="1" dirty="0" smtClean="0">
                <a:solidFill>
                  <a:srgbClr val="0070C0"/>
                </a:solidFill>
              </a:rPr>
              <a:t>,  в которой звучал призыв к стремлению поддерживать здоровый образ жизни.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20483" name="Picture 3" descr="E:\все мое\фото работа\фото д.с\фото 2011-12 уч. год\день космонавтики\SAM_16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710" y="3423441"/>
            <a:ext cx="4393223" cy="3181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E:\все мое\фото работа\фото д.с\фото 2011-12 уч. год\день космонавтики\SAM_16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5782" y="3544340"/>
            <a:ext cx="4828267" cy="3496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326247" y="472556"/>
            <a:ext cx="9674263" cy="49900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2300" b="1" dirty="0" smtClean="0">
                <a:solidFill>
                  <a:srgbClr val="0070C0"/>
                </a:solidFill>
              </a:rPr>
              <a:t> 	</a:t>
            </a:r>
            <a:r>
              <a:rPr lang="ru-RU" sz="2000" b="1" dirty="0" smtClean="0">
                <a:solidFill>
                  <a:srgbClr val="0070C0"/>
                </a:solidFill>
              </a:rPr>
              <a:t>Ребята средних и младших групп, были заинтересованы различными развлечениями, такими как, </a:t>
            </a:r>
            <a:r>
              <a:rPr lang="ru-RU" sz="2000" b="1" dirty="0" smtClean="0">
                <a:solidFill>
                  <a:srgbClr val="FF0000"/>
                </a:solidFill>
              </a:rPr>
              <a:t>«Если хочешь быть здоров!» </a:t>
            </a:r>
            <a:r>
              <a:rPr lang="ru-RU" sz="2000" b="1" dirty="0" smtClean="0">
                <a:solidFill>
                  <a:srgbClr val="0070C0"/>
                </a:solidFill>
              </a:rPr>
              <a:t>и </a:t>
            </a:r>
            <a:r>
              <a:rPr lang="ru-RU" sz="2000" b="1" dirty="0" smtClean="0">
                <a:solidFill>
                  <a:srgbClr val="FF0000"/>
                </a:solidFill>
              </a:rPr>
              <a:t>«Здоровей-ка!»</a:t>
            </a:r>
            <a:r>
              <a:rPr lang="ru-RU" sz="2000" b="1" dirty="0" smtClean="0">
                <a:solidFill>
                  <a:srgbClr val="0070C0"/>
                </a:solidFill>
              </a:rPr>
              <a:t>. Дети в игровой форме усвоили правила, помогающие правильно относиться к своему здоровью. 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21506" name="Picture 2" descr="E:\все мое\фото работа\фото д.с\фото 2011-12 уч. год\день космонавтики\SAM_1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04" y="1969067"/>
            <a:ext cx="4894247" cy="3544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3" descr="E:\все мое\фото работа\фото д.с\фото 2011-12 уч. год\день космонавтики\SAM_1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4212" y="1890302"/>
            <a:ext cx="4909838" cy="3555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E:\конкурс\конкурс\Развлечения\_DSC92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6513" y="4725796"/>
            <a:ext cx="4653032" cy="2520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День экологических знаний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07817" y="1260193"/>
            <a:ext cx="9674263" cy="49900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2300" b="1" dirty="0" smtClean="0">
                <a:solidFill>
                  <a:srgbClr val="0070C0"/>
                </a:solidFill>
              </a:rPr>
              <a:t> 	</a:t>
            </a:r>
            <a:r>
              <a:rPr lang="ru-RU" sz="2000" b="1" dirty="0" smtClean="0">
                <a:solidFill>
                  <a:srgbClr val="0070C0"/>
                </a:solidFill>
              </a:rPr>
              <a:t>Проблема формирования экологической культуры в современном обществе  у дошкольников давно волнует умы наших педагогов, поэтому они придумали как привлечь к этой проблеме не только ребят, но и их родителей.  Воспитатели подготовительной группы «</a:t>
            </a:r>
            <a:r>
              <a:rPr lang="ru-RU" sz="2000" b="1" dirty="0" err="1" smtClean="0">
                <a:solidFill>
                  <a:srgbClr val="0070C0"/>
                </a:solidFill>
              </a:rPr>
              <a:t>Домовенок</a:t>
            </a:r>
            <a:r>
              <a:rPr lang="ru-RU" sz="2000" b="1" dirty="0" smtClean="0">
                <a:solidFill>
                  <a:srgbClr val="0070C0"/>
                </a:solidFill>
              </a:rPr>
              <a:t>» провели круглый стол </a:t>
            </a:r>
            <a:r>
              <a:rPr lang="ru-RU" sz="2000" b="1" dirty="0" smtClean="0">
                <a:solidFill>
                  <a:srgbClr val="FF0000"/>
                </a:solidFill>
              </a:rPr>
              <a:t>«Проблема формирования экологической культуры ребенка». </a:t>
            </a:r>
            <a:r>
              <a:rPr lang="ru-RU" sz="2000" b="1" dirty="0" smtClean="0">
                <a:solidFill>
                  <a:srgbClr val="0070C0"/>
                </a:solidFill>
              </a:rPr>
              <a:t>В рамках круглого стола  выделились проблемы, а родители вместе с педагогами, помогли  найти способы их решения.</a:t>
            </a:r>
          </a:p>
          <a:p>
            <a:pPr marL="0" indent="0" algn="just">
              <a:buNone/>
            </a:pPr>
            <a:endParaRPr lang="ru-RU" sz="2300" b="1" dirty="0">
              <a:solidFill>
                <a:srgbClr val="0070C0"/>
              </a:solidFill>
            </a:endParaRPr>
          </a:p>
        </p:txBody>
      </p:sp>
      <p:pic>
        <p:nvPicPr>
          <p:cNvPr id="22530" name="Picture 2" descr="E:\конкурс\конкурс\Развлечения\DSC09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9919" y="3701868"/>
            <a:ext cx="4241680" cy="307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4101" y="4095686"/>
            <a:ext cx="4187301" cy="3032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E:\все мое\фото работа\фото д.с\поделки осень\SAM_29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4941" y="4331978"/>
            <a:ext cx="4975818" cy="2702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326247" y="315029"/>
            <a:ext cx="9674263" cy="49900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2300" b="1" dirty="0" smtClean="0">
                <a:solidFill>
                  <a:srgbClr val="0070C0"/>
                </a:solidFill>
              </a:rPr>
              <a:t>            </a:t>
            </a:r>
            <a:r>
              <a:rPr lang="ru-RU" sz="2000" b="1" dirty="0" smtClean="0">
                <a:solidFill>
                  <a:srgbClr val="0070C0"/>
                </a:solidFill>
              </a:rPr>
              <a:t>Выставка детских работ </a:t>
            </a:r>
            <a:r>
              <a:rPr lang="ru-RU" sz="2000" b="1" dirty="0" smtClean="0">
                <a:solidFill>
                  <a:srgbClr val="FF0000"/>
                </a:solidFill>
              </a:rPr>
              <a:t>«Природа наш дом – мы хозяева в нем!»</a:t>
            </a:r>
            <a:r>
              <a:rPr lang="ru-RU" sz="2000" b="1" dirty="0" smtClean="0">
                <a:solidFill>
                  <a:srgbClr val="0070C0"/>
                </a:solidFill>
              </a:rPr>
              <a:t>,</a:t>
            </a: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способствовала воспитанию чувства ответственности за все живое на Земле, гуманного отношения к природе.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23555" name="Picture 3" descr="E:\все мое\фото работа\фото д.с\поделки осень\SAM_29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9499" y="2205358"/>
            <a:ext cx="5411178" cy="2939042"/>
          </a:xfrm>
          <a:prstGeom prst="rect">
            <a:avLst/>
          </a:prstGeom>
          <a:noFill/>
        </p:spPr>
      </p:pic>
      <p:pic>
        <p:nvPicPr>
          <p:cNvPr id="23554" name="Picture 2" descr="E:\все мое\фото работа\фото д.с\поделки осень\SAM_29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247" y="1654011"/>
            <a:ext cx="5057352" cy="2746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Международный марш парков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07817" y="1260193"/>
            <a:ext cx="9674263" cy="49900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23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	В рамках международной акции «Марш парков»,  было организовано шествие детей среднего и старшего дошкольного возраста по улице Пушкина под девизом </a:t>
            </a:r>
            <a:r>
              <a:rPr lang="ru-RU" sz="2000" b="1" dirty="0" smtClean="0">
                <a:solidFill>
                  <a:srgbClr val="FF0000"/>
                </a:solidFill>
              </a:rPr>
              <a:t>«Заповедной природе – надежную защиту». </a:t>
            </a:r>
            <a:r>
              <a:rPr lang="ru-RU" sz="2000" b="1" dirty="0" smtClean="0">
                <a:solidFill>
                  <a:srgbClr val="0070C0"/>
                </a:solidFill>
              </a:rPr>
              <a:t>Ребята с яркими флажками раздавали листовки экологического (природоохранного) содержания, таким образом привлекая внимание жителей нашего города к тому, что природа нуждается в защите и охране.</a:t>
            </a:r>
          </a:p>
        </p:txBody>
      </p:sp>
      <p:pic>
        <p:nvPicPr>
          <p:cNvPr id="7" name="Рисунок 6" descr="C:\Users\Татьяна\Desktop\выложить на сайт\Международный марш парков ДОУ 6\Международный марш парков ДОУ 6\20140418_112247.jpg"/>
          <p:cNvPicPr/>
          <p:nvPr/>
        </p:nvPicPr>
        <p:blipFill>
          <a:blip r:embed="rId2" cstate="print"/>
          <a:srcRect t="17702"/>
          <a:stretch>
            <a:fillRect/>
          </a:stretch>
        </p:blipFill>
        <p:spPr bwMode="auto">
          <a:xfrm>
            <a:off x="3648858" y="4566449"/>
            <a:ext cx="3386967" cy="2592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Татьяна\Desktop\выложить на сайт\Международный марш парков ДОУ 6\Международный марш парков ДОУ 6\20140418_1110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8769" y="3137690"/>
            <a:ext cx="3318071" cy="253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9" name="Picture 1" descr="C:\Documents and Settings\Администратор\Рабочий стол\конкурс\экологическое шествие\20140418_110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024" y="3137689"/>
            <a:ext cx="3018256" cy="4024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07817" y="315029"/>
            <a:ext cx="9674263" cy="49900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2300" b="1" dirty="0" smtClean="0">
                <a:solidFill>
                  <a:srgbClr val="0070C0"/>
                </a:solidFill>
              </a:rPr>
              <a:t> 	</a:t>
            </a:r>
            <a:r>
              <a:rPr lang="ru-RU" sz="2000" b="1" dirty="0" smtClean="0">
                <a:solidFill>
                  <a:srgbClr val="0070C0"/>
                </a:solidFill>
              </a:rPr>
              <a:t>Выставка детских рисунков, организованная педагогами детского сада, показала, что наши воспитанники знают как нужно относиться с жителям лесов и парков.                         </a:t>
            </a:r>
          </a:p>
        </p:txBody>
      </p:sp>
      <p:pic>
        <p:nvPicPr>
          <p:cNvPr id="25602" name="Picture 2" descr="F:\конкурс\конкурс\Международный марш парков ДОУ 6\20140421_093205.jpg"/>
          <p:cNvPicPr>
            <a:picLocks noChangeAspect="1" noChangeArrowheads="1"/>
          </p:cNvPicPr>
          <p:nvPr/>
        </p:nvPicPr>
        <p:blipFill>
          <a:blip r:embed="rId2" cstate="print"/>
          <a:srcRect l="8930" b="2765"/>
          <a:stretch>
            <a:fillRect/>
          </a:stretch>
        </p:blipFill>
        <p:spPr bwMode="auto">
          <a:xfrm rot="21111633">
            <a:off x="456287" y="2321817"/>
            <a:ext cx="5377464" cy="4157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http://www.sibro.ru/upload/img/news/2010/zoosfera/z8.jpg"/>
          <p:cNvPicPr>
            <a:picLocks noChangeAspect="1" noChangeArrowheads="1"/>
          </p:cNvPicPr>
          <p:nvPr/>
        </p:nvPicPr>
        <p:blipFill>
          <a:blip r:embed="rId3"/>
          <a:srcRect l="4278" t="8658" r="1615" b="432"/>
          <a:stretch>
            <a:fillRect/>
          </a:stretch>
        </p:blipFill>
        <p:spPr bwMode="auto">
          <a:xfrm rot="307656">
            <a:off x="5939244" y="1591116"/>
            <a:ext cx="3985220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Всемирный день земли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07817" y="1260193"/>
            <a:ext cx="9674263" cy="4990084"/>
          </a:xfrm>
        </p:spPr>
        <p:txBody>
          <a:bodyPr/>
          <a:lstStyle/>
          <a:p>
            <a:pPr marL="0" lvl="0" indent="0" algn="just">
              <a:buNone/>
            </a:pPr>
            <a:r>
              <a:rPr lang="ru-RU" sz="23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	А всемирный день Земли, запомнился детям ярким </a:t>
            </a:r>
            <a:r>
              <a:rPr lang="ru-RU" sz="2000" b="1" dirty="0" err="1" smtClean="0">
                <a:solidFill>
                  <a:srgbClr val="0070C0"/>
                </a:solidFill>
              </a:rPr>
              <a:t>флешмобом</a:t>
            </a:r>
            <a:r>
              <a:rPr lang="ru-RU" sz="2000" b="1" dirty="0" smtClean="0">
                <a:solidFill>
                  <a:srgbClr val="0070C0"/>
                </a:solidFill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</a:rPr>
              <a:t>«Земля наш общий дом! Будем жить дружно в нём»</a:t>
            </a:r>
            <a:r>
              <a:rPr lang="ru-RU" sz="2000" b="1" dirty="0" smtClean="0">
                <a:solidFill>
                  <a:srgbClr val="0070C0"/>
                </a:solidFill>
              </a:rPr>
              <a:t>. Для детей средних, старших и подготовительных групп был организован </a:t>
            </a:r>
            <a:r>
              <a:rPr lang="ru-RU" sz="2000" b="1" dirty="0" err="1" smtClean="0">
                <a:solidFill>
                  <a:srgbClr val="0070C0"/>
                </a:solidFill>
              </a:rPr>
              <a:t>флешмоб</a:t>
            </a:r>
            <a:r>
              <a:rPr lang="ru-RU" sz="2000" b="1" dirty="0" smtClean="0">
                <a:solidFill>
                  <a:srgbClr val="0070C0"/>
                </a:solidFill>
              </a:rPr>
              <a:t> в театрализованной форме. Организаторы </a:t>
            </a:r>
            <a:r>
              <a:rPr lang="ru-RU" sz="2000" b="1" dirty="0" err="1" smtClean="0">
                <a:solidFill>
                  <a:srgbClr val="0070C0"/>
                </a:solidFill>
              </a:rPr>
              <a:t>флешмоба</a:t>
            </a:r>
            <a:r>
              <a:rPr lang="ru-RU" sz="2000" b="1" dirty="0" smtClean="0">
                <a:solidFill>
                  <a:srgbClr val="0070C0"/>
                </a:solidFill>
              </a:rPr>
              <a:t>  рассказывали ребятам о необходимости беречь нашу планету, животных, птиц, растений и т.д. </a:t>
            </a:r>
            <a:r>
              <a:rPr lang="ru-RU" sz="2000" b="1" dirty="0" err="1" smtClean="0">
                <a:solidFill>
                  <a:srgbClr val="0070C0"/>
                </a:solidFill>
              </a:rPr>
              <a:t>Флешмоб</a:t>
            </a:r>
            <a:r>
              <a:rPr lang="ru-RU" sz="2000" b="1" dirty="0" smtClean="0">
                <a:solidFill>
                  <a:srgbClr val="0070C0"/>
                </a:solidFill>
              </a:rPr>
              <a:t> закончился веселым общим танцем.</a:t>
            </a:r>
          </a:p>
          <a:p>
            <a:pPr marL="0" lvl="0" indent="0" algn="just">
              <a:buNone/>
            </a:pPr>
            <a:endParaRPr lang="ru-RU" sz="2000" b="1" dirty="0" smtClean="0">
              <a:solidFill>
                <a:srgbClr val="0070C0"/>
              </a:solidFill>
            </a:endParaRPr>
          </a:p>
          <a:p>
            <a:pPr marL="0" lvl="0" indent="0" algn="just">
              <a:buNone/>
            </a:pPr>
            <a:endParaRPr lang="ru-RU" sz="2000" b="1" dirty="0" smtClean="0">
              <a:solidFill>
                <a:srgbClr val="0070C0"/>
              </a:solidFill>
            </a:endParaRPr>
          </a:p>
          <a:p>
            <a:pPr marL="0" lvl="0" indent="0" algn="just">
              <a:buNone/>
            </a:pPr>
            <a:endParaRPr lang="ru-RU" sz="2000" b="1" dirty="0" smtClean="0">
              <a:solidFill>
                <a:srgbClr val="0070C0"/>
              </a:solidFill>
            </a:endParaRPr>
          </a:p>
        </p:txBody>
      </p:sp>
      <p:pic>
        <p:nvPicPr>
          <p:cNvPr id="10" name="Рисунок 9" descr="Всемирный день Земли.mp4_0000170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7580">
            <a:off x="505586" y="3209127"/>
            <a:ext cx="3071834" cy="2247683"/>
          </a:xfrm>
          <a:prstGeom prst="rect">
            <a:avLst/>
          </a:prstGeom>
        </p:spPr>
      </p:pic>
      <p:pic>
        <p:nvPicPr>
          <p:cNvPr id="11" name="Рисунок 10" descr="Всемирный день Земли.mp4_0000529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222" y="5052221"/>
            <a:ext cx="3429024" cy="2509042"/>
          </a:xfrm>
          <a:prstGeom prst="rect">
            <a:avLst/>
          </a:prstGeom>
        </p:spPr>
      </p:pic>
      <p:pic>
        <p:nvPicPr>
          <p:cNvPr id="13" name="Рисунок 12" descr="Всемирный день Земли.mp4_0000583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750" y="4209259"/>
            <a:ext cx="4100508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Всемирный день Земли.mp4_00004628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48215">
            <a:off x="3709380" y="3224021"/>
            <a:ext cx="3026573" cy="2214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362710" y="351607"/>
            <a:ext cx="9674263" cy="4990084"/>
          </a:xfrm>
        </p:spPr>
        <p:txBody>
          <a:bodyPr/>
          <a:lstStyle/>
          <a:p>
            <a:pPr marL="0" lvl="0" indent="0" algn="just">
              <a:buNone/>
            </a:pPr>
            <a:r>
              <a:rPr lang="ru-RU" sz="23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	Также в рамках празднования всемирного дня Земли, был организован субботник по благоустройству и озеленению территории ДОУ. Дети вместе с родителями и педагогами наводили порядок на своих участках, сажали деревья.</a:t>
            </a:r>
          </a:p>
        </p:txBody>
      </p:sp>
      <p:pic>
        <p:nvPicPr>
          <p:cNvPr id="30722" name="Picture 2" descr="F:\конкурс\конкурс\экологическое шествие\20140418_113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586" y="1637491"/>
            <a:ext cx="27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F:\конкурс\конкурс\экологическое шествие\20140418_113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0230" y="3423441"/>
            <a:ext cx="27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Рисунок 16" descr="E:\экологическое мероприятие почемучки фото\100_14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4874" y="1566053"/>
            <a:ext cx="3763712" cy="2821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5" name="Рисунок 17" descr="E:\экологическое мероприятие почемучки фото\100_14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9188" y="4495011"/>
            <a:ext cx="3427515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Международный день семьи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07817" y="1260193"/>
            <a:ext cx="9674263" cy="4990084"/>
          </a:xfrm>
        </p:spPr>
        <p:txBody>
          <a:bodyPr/>
          <a:lstStyle/>
          <a:p>
            <a:pPr marL="0" lvl="0" indent="0" algn="just">
              <a:buNone/>
            </a:pPr>
            <a:r>
              <a:rPr lang="ru-RU" sz="23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	Каждому ребенку необходимы  дом и семья. Это отчетливо понимают все жители планеты., ведь, неслучайно появился такой праздник. В нашем саду стало доброй традицией  накануне выпускного праздника, высаживать розы на центральной клумбе нашего сада. А кто, как ни мама и папа помогут в этом, принесут воды, выкопают нужную лунку и вместе позаботятся о озеленении  своего родного сада.</a:t>
            </a:r>
          </a:p>
          <a:p>
            <a:pPr marL="0" lvl="0" indent="0" algn="just">
              <a:buNone/>
            </a:pPr>
            <a:endParaRPr lang="ru-RU" sz="2000" b="1" dirty="0" smtClean="0">
              <a:solidFill>
                <a:srgbClr val="0070C0"/>
              </a:solidFill>
            </a:endParaRPr>
          </a:p>
          <a:p>
            <a:pPr marL="0" lvl="0" indent="0" algn="just">
              <a:buNone/>
            </a:pPr>
            <a:endParaRPr lang="ru-RU" sz="2000" b="1" dirty="0" smtClean="0">
              <a:solidFill>
                <a:srgbClr val="0070C0"/>
              </a:solidFill>
            </a:endParaRPr>
          </a:p>
        </p:txBody>
      </p:sp>
      <p:pic>
        <p:nvPicPr>
          <p:cNvPr id="9" name="Рисунок 8" descr="_DSC9290.JPG"/>
          <p:cNvPicPr>
            <a:picLocks noChangeAspect="1"/>
          </p:cNvPicPr>
          <p:nvPr/>
        </p:nvPicPr>
        <p:blipFill>
          <a:blip r:embed="rId2" cstate="print"/>
          <a:srcRect r="19424" b="2460"/>
          <a:stretch>
            <a:fillRect/>
          </a:stretch>
        </p:blipFill>
        <p:spPr>
          <a:xfrm>
            <a:off x="291272" y="4280697"/>
            <a:ext cx="4043726" cy="274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_DSC9322.JPG"/>
          <p:cNvPicPr>
            <a:picLocks noChangeAspect="1"/>
          </p:cNvPicPr>
          <p:nvPr/>
        </p:nvPicPr>
        <p:blipFill>
          <a:blip r:embed="rId3" cstate="print"/>
          <a:srcRect r="28023" b="3115"/>
          <a:stretch>
            <a:fillRect/>
          </a:stretch>
        </p:blipFill>
        <p:spPr>
          <a:xfrm>
            <a:off x="6577816" y="3280565"/>
            <a:ext cx="3500462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_DSC93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0362" y="3137689"/>
            <a:ext cx="2263718" cy="4035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7024" y="0"/>
            <a:ext cx="9396889" cy="1260211"/>
          </a:xfrm>
        </p:spPr>
        <p:txBody>
          <a:bodyPr/>
          <a:lstStyle/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Всемирный день воды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219834" y="1351739"/>
            <a:ext cx="9674263" cy="4990084"/>
          </a:xfrm>
        </p:spPr>
        <p:txBody>
          <a:bodyPr/>
          <a:lstStyle/>
          <a:p>
            <a:pPr marL="0" indent="0">
              <a:buNone/>
            </a:pPr>
            <a:r>
              <a:rPr lang="en-US" sz="2300" b="1" dirty="0" smtClean="0">
                <a:solidFill>
                  <a:srgbClr val="0070C0"/>
                </a:solidFill>
              </a:rPr>
              <a:t> 	</a:t>
            </a:r>
            <a:r>
              <a:rPr lang="ru-RU" sz="2000" b="1" dirty="0" smtClean="0">
                <a:solidFill>
                  <a:srgbClr val="0070C0"/>
                </a:solidFill>
              </a:rPr>
              <a:t>Значение воды очень велико. Поэтому необходимо приучать ребенка с самого  раннего детства   бережно относиться к воде. 21 марта  был организован и проведен  праздник в бассейне </a:t>
            </a:r>
            <a:r>
              <a:rPr lang="ru-RU" sz="2000" dirty="0" smtClean="0">
                <a:solidFill>
                  <a:srgbClr val="FF0000"/>
                </a:solidFill>
              </a:rPr>
              <a:t>«Вода – это жизнь!».</a:t>
            </a:r>
          </a:p>
          <a:p>
            <a:pPr marL="0" indent="0" algn="just">
              <a:buNone/>
            </a:pPr>
            <a:r>
              <a:rPr lang="ru-RU" sz="2400" dirty="0" smtClean="0"/>
              <a:t> 	</a:t>
            </a:r>
            <a:r>
              <a:rPr lang="ru-RU" sz="2000" b="1" dirty="0" smtClean="0">
                <a:solidFill>
                  <a:srgbClr val="0070C0"/>
                </a:solidFill>
              </a:rPr>
              <a:t>Детям, в увлекательной форме, продемонстрировали каким образом дома необходимо  экономить воду,  закрепили представление детей о разных состояниях воды, а так же, узнали, что вода необходима всем живым существам на Земле.</a:t>
            </a: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 	 Ребята провели конкурсы и игры на воде, за активное участие были поощрены  медальками в виде улыбающийся капельки.</a:t>
            </a:r>
          </a:p>
          <a:p>
            <a:pPr>
              <a:buNone/>
            </a:pPr>
            <a:endParaRPr lang="ru-RU" sz="2400" dirty="0" smtClean="0"/>
          </a:p>
        </p:txBody>
      </p:sp>
      <p:pic>
        <p:nvPicPr>
          <p:cNvPr id="10" name="Picture 4" descr="http://im3-tub-ru.yandex.net/i?id=493821463-57-72&amp;n=2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92130" y="4423573"/>
            <a:ext cx="2428860" cy="24288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362710" y="423045"/>
            <a:ext cx="9674263" cy="4990084"/>
          </a:xfrm>
        </p:spPr>
        <p:txBody>
          <a:bodyPr/>
          <a:lstStyle/>
          <a:p>
            <a:pPr marL="0" lvl="0" indent="0" algn="just">
              <a:buNone/>
            </a:pPr>
            <a:r>
              <a:rPr lang="ru-RU" sz="23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	Семьи наших воспитанников нашли отражение и в рисунках. В каждой группе была организованна выставка </a:t>
            </a:r>
            <a:r>
              <a:rPr lang="ru-RU" sz="2000" b="1" dirty="0" smtClean="0">
                <a:solidFill>
                  <a:srgbClr val="FF0000"/>
                </a:solidFill>
              </a:rPr>
              <a:t>«Моя семья»</a:t>
            </a:r>
            <a:r>
              <a:rPr lang="ru-RU" sz="2000" b="1" dirty="0" smtClean="0">
                <a:solidFill>
                  <a:srgbClr val="0070C0"/>
                </a:solidFill>
              </a:rPr>
              <a:t>. В рисунках детей  видны счастливые лица,  родительская забота и доброта. </a:t>
            </a:r>
          </a:p>
          <a:p>
            <a:pPr marL="0" lvl="0" indent="0" algn="just">
              <a:buNone/>
            </a:pPr>
            <a:endParaRPr lang="ru-RU" sz="2000" b="1" dirty="0" smtClean="0">
              <a:solidFill>
                <a:srgbClr val="0070C0"/>
              </a:solidFill>
            </a:endParaRPr>
          </a:p>
        </p:txBody>
      </p:sp>
      <p:pic>
        <p:nvPicPr>
          <p:cNvPr id="11" name="Рисунок 10" descr="_DSC9284.JPG"/>
          <p:cNvPicPr>
            <a:picLocks noChangeAspect="1"/>
          </p:cNvPicPr>
          <p:nvPr/>
        </p:nvPicPr>
        <p:blipFill>
          <a:blip r:embed="rId2" cstate="print"/>
          <a:srcRect b="7043"/>
          <a:stretch>
            <a:fillRect/>
          </a:stretch>
        </p:blipFill>
        <p:spPr>
          <a:xfrm>
            <a:off x="434148" y="1637491"/>
            <a:ext cx="5479766" cy="2857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0" name="Picture 2" descr="C:\Documents and Settings\Администратор\Рабочий стол\конкурс\гр. Мамонтёнок\DSC09778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4883" r="13679" b="2765"/>
          <a:stretch>
            <a:fillRect/>
          </a:stretch>
        </p:blipFill>
        <p:spPr bwMode="auto">
          <a:xfrm rot="546641">
            <a:off x="6476132" y="1744013"/>
            <a:ext cx="3429024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1" name="Picture 3" descr="C:\Documents and Settings\Администратор\Рабочий стол\конкурс\выставка конкурс\DSCN36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0230" y="4495011"/>
            <a:ext cx="3751819" cy="2814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362710" y="423045"/>
            <a:ext cx="9674263" cy="4990084"/>
          </a:xfrm>
        </p:spPr>
        <p:txBody>
          <a:bodyPr/>
          <a:lstStyle/>
          <a:p>
            <a:pPr marL="0" lvl="0" indent="0" algn="just">
              <a:buNone/>
            </a:pPr>
            <a:r>
              <a:rPr lang="ru-RU" sz="23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	Завершился день развлечениями, организованными воспитателями каждой из групп. В младших группах, ребята вместе с родителями, были вовлечены в одну общую сказку, дети старшего возраста пригласили своих родителей на веселые соревнования. Все получили заряд бодрости и стали еще дружнее не только по отношению к своей семье, но и между  семьями своих групп.</a:t>
            </a:r>
          </a:p>
          <a:p>
            <a:pPr marL="0" lvl="0" indent="0" algn="just">
              <a:buNone/>
            </a:pPr>
            <a:endParaRPr lang="ru-RU" sz="2000" b="1" dirty="0" smtClean="0">
              <a:solidFill>
                <a:srgbClr val="0070C0"/>
              </a:solidFill>
            </a:endParaRPr>
          </a:p>
        </p:txBody>
      </p:sp>
      <p:pic>
        <p:nvPicPr>
          <p:cNvPr id="33794" name="Picture 2" descr="C:\Documents and Settings\Администратор\Рабочий стол\конкурс\Почемучки\100_1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024" y="2066119"/>
            <a:ext cx="3286148" cy="2464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C:\Documents and Settings\Администратор\Рабочий стол\конкурс\Развлечения\_DSC9305.JPG"/>
          <p:cNvPicPr>
            <a:picLocks noChangeAspect="1" noChangeArrowheads="1"/>
          </p:cNvPicPr>
          <p:nvPr/>
        </p:nvPicPr>
        <p:blipFill>
          <a:blip r:embed="rId3" cstate="print"/>
          <a:srcRect l="37734" r="14291" b="3821"/>
          <a:stretch>
            <a:fillRect/>
          </a:stretch>
        </p:blipFill>
        <p:spPr bwMode="auto">
          <a:xfrm>
            <a:off x="5077618" y="1994681"/>
            <a:ext cx="2500330" cy="2811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7" name="Picture 5" descr="C:\Documents and Settings\Администратор\Рабочий стол\конкурс\Развлечения\DSCN24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974" y="4566449"/>
            <a:ext cx="3371240" cy="2528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8" name="Picture 6" descr="C:\Documents and Settings\Администратор\Рабочий стол\конкурс\Развлечения\DSC097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7816" y="4709325"/>
            <a:ext cx="3275989" cy="24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Международный день защиты детей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07817" y="1260193"/>
            <a:ext cx="9674263" cy="4990084"/>
          </a:xfrm>
        </p:spPr>
        <p:txBody>
          <a:bodyPr/>
          <a:lstStyle/>
          <a:p>
            <a:pPr marL="0" lvl="0" indent="0" algn="just">
              <a:buNone/>
            </a:pPr>
            <a:r>
              <a:rPr lang="ru-RU" sz="23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	Пожалуй, это самый добрый и веселый праздник для детей. Можно играть, веселиться и, конечно, многому учиться. Учиться быть вежливым и добрым, учиться любить все живое, учиться уважать старших. Именно под этим девизом прошел этот день.   Праздник </a:t>
            </a:r>
            <a:r>
              <a:rPr lang="ru-RU" sz="2000" b="1" dirty="0" smtClean="0">
                <a:solidFill>
                  <a:srgbClr val="FF0000"/>
                </a:solidFill>
              </a:rPr>
              <a:t>«Добрым смехом смеются дети» </a:t>
            </a:r>
            <a:r>
              <a:rPr lang="ru-RU" sz="2000" b="1" dirty="0" smtClean="0">
                <a:solidFill>
                  <a:srgbClr val="0070C0"/>
                </a:solidFill>
              </a:rPr>
              <a:t>был организован на улице и в нем смогли принять участие дети всех возрастных групп.</a:t>
            </a:r>
          </a:p>
        </p:txBody>
      </p:sp>
      <p:pic>
        <p:nvPicPr>
          <p:cNvPr id="34818" name="Picture 2" descr="F:\все мое\фото работа\фото д.с\фото 2011-12 уч. год\1 июня\SAM_2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148" y="2994813"/>
            <a:ext cx="3180738" cy="2385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F:\все мое\фото работа\фото д.с\фото 2011-12 уч. год\1 июня\SAM_2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7288" y="4780763"/>
            <a:ext cx="3351731" cy="2513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1" name="Picture 5" descr="F:\все мое\фото работа\фото д.с\фото 2011-12 уч. год\1 июня\SAM_2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7618" y="2923375"/>
            <a:ext cx="3286148" cy="246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3" name="Picture 7" descr="F:\все мое\фото работа\фото д.с\фото 2011-12 уч. год\1 июня\SAM_2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7882" y="4834341"/>
            <a:ext cx="3185042" cy="2388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362710" y="351607"/>
            <a:ext cx="9674263" cy="49900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23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	Закончился праздник конкурсом рисунков на асфальте </a:t>
            </a:r>
            <a:r>
              <a:rPr lang="ru-RU" sz="2000" b="1" dirty="0" smtClean="0">
                <a:solidFill>
                  <a:srgbClr val="FF0000"/>
                </a:solidFill>
              </a:rPr>
              <a:t>«Мы дети планеты»</a:t>
            </a:r>
            <a:r>
              <a:rPr lang="ru-RU" sz="2000" b="1" dirty="0" smtClean="0">
                <a:solidFill>
                  <a:srgbClr val="0070C0"/>
                </a:solidFill>
              </a:rPr>
              <a:t>.</a:t>
            </a:r>
          </a:p>
          <a:p>
            <a:pPr marL="0" lvl="0" indent="0" algn="just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Дети получили массу положительных эмоций от совместного творчества, а организаторы подвели итоги и наградили победителей.</a:t>
            </a:r>
          </a:p>
        </p:txBody>
      </p:sp>
      <p:pic>
        <p:nvPicPr>
          <p:cNvPr id="35842" name="Picture 2" descr="F:\все мое\фото работа\фото д.с\фото д.с\103_PANA\P103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148" y="1637491"/>
            <a:ext cx="3943145" cy="2957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3" name="Picture 3" descr="F:\все мое\фото работа\фото д.с\фото д.с\103_PANA\P103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981" y="4423573"/>
            <a:ext cx="3690983" cy="2767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F:\все мое\фото работа\фото д.с\фото д.с\103_PANA\P1030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6246" y="1566053"/>
            <a:ext cx="4071966" cy="3053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362710" y="351607"/>
            <a:ext cx="9674263" cy="49900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23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	Самой позитивной, по мнению педагогов и родителей нашего детского сад стала фотовыставка </a:t>
            </a:r>
            <a:r>
              <a:rPr lang="ru-RU" sz="2000" b="1" dirty="0" smtClean="0">
                <a:solidFill>
                  <a:srgbClr val="FF0000"/>
                </a:solidFill>
              </a:rPr>
              <a:t>«Детская улыбка»</a:t>
            </a:r>
            <a:r>
              <a:rPr lang="ru-RU" sz="2000" b="1" dirty="0" smtClean="0">
                <a:solidFill>
                  <a:srgbClr val="0070C0"/>
                </a:solidFill>
              </a:rPr>
              <a:t>. Педагоги сумели  запечатлеть счастливые лица детей. Выставка не оставила равнодушными ни одного зрителя!</a:t>
            </a:r>
          </a:p>
          <a:p>
            <a:pPr marL="0" indent="0" algn="just">
              <a:buNone/>
            </a:pPr>
            <a:r>
              <a:rPr lang="ru-RU" sz="2000" b="1" smtClean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Посмотрите сами…</a:t>
            </a:r>
          </a:p>
          <a:p>
            <a:pPr marL="0" indent="0" algn="just">
              <a:buNone/>
            </a:pPr>
            <a:endParaRPr lang="ru-RU" sz="2000" b="1" dirty="0" smtClean="0">
              <a:solidFill>
                <a:srgbClr val="0070C0"/>
              </a:solidFill>
            </a:endParaRPr>
          </a:p>
        </p:txBody>
      </p:sp>
      <p:pic>
        <p:nvPicPr>
          <p:cNvPr id="36867" name="Picture 3" descr="C:\Documents and Settings\Администратор\Рабочий стол\конкурс\ДЕТСКАЯ УЛЫБКА\100_1409.JPG"/>
          <p:cNvPicPr>
            <a:picLocks noChangeAspect="1" noChangeArrowheads="1"/>
          </p:cNvPicPr>
          <p:nvPr/>
        </p:nvPicPr>
        <p:blipFill>
          <a:blip r:embed="rId2" cstate="print"/>
          <a:srcRect l="26016" r="26702" b="25982"/>
          <a:stretch>
            <a:fillRect/>
          </a:stretch>
        </p:blipFill>
        <p:spPr bwMode="auto">
          <a:xfrm rot="21236806">
            <a:off x="505586" y="1708929"/>
            <a:ext cx="2428892" cy="2851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8" name="Picture 4" descr="C:\Documents and Settings\Администратор\Рабочий стол\конкурс\ДЕТСКАЯ УЛЫБКА\100_1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18609">
            <a:off x="4931434" y="1696034"/>
            <a:ext cx="3309128" cy="2481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F:\DCIM\101MSDCF\DSC09879.JPG"/>
          <p:cNvPicPr/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 rot="870044">
            <a:off x="2720164" y="1637491"/>
            <a:ext cx="307183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F:\DCIM\101MSDCF\DSC09851.JPG"/>
          <p:cNvPicPr/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 rot="21020983">
            <a:off x="434148" y="4280697"/>
            <a:ext cx="360000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9" name="Picture 5" descr="C:\Documents and Settings\Администратор\Мои документы\S1510018.jpg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664">
            <a:off x="8075268" y="1500453"/>
            <a:ext cx="2139693" cy="3054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0" name="Picture 6" descr="C:\Documents and Settings\Администратор\Мои документы\Безымянный.pdn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59818">
            <a:off x="7363634" y="3780631"/>
            <a:ext cx="2514749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1" name="Picture 7" descr="C:\Documents and Settings\Администратор\Мои документы\Безымянный.pdn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7486" y="4495011"/>
            <a:ext cx="3277714" cy="2533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Admin\Рабочий стол\мамины документы\шаблоны\буклеты\SHABLONY-BYKLETY\первый буклет 2 сторо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15"/>
            <a:ext cx="10440988" cy="755264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435072" y="1566054"/>
            <a:ext cx="2643206" cy="120032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Берегите воду!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92196" y="4066383"/>
            <a:ext cx="2857521" cy="267764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endParaRPr lang="ru-RU" sz="2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endParaRPr lang="ru-RU" sz="2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endParaRPr lang="ru-RU" sz="2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Смею Вам я доложить!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Без неё нам не прожить!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8" name="Picture 4" descr="http://img0.liveinternet.ru/images/attach/c/8/102/38/102038442_large_ruybka_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3700" y="2923375"/>
            <a:ext cx="1823866" cy="1584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62712" y="423045"/>
            <a:ext cx="2428892" cy="646330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Наш дом родной, наш общий дом –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Земля, где мы с тобой живем!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Ты только посмотри вокруг: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Тут речка, там – зелёный луг.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 лесу дремучем не пройдёшь,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воды в пустыне не найдешь!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А где-то снег лежит горой,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А где-то жарко и зимой…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Одно у них названье есть: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Леса, и горы, и моря –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Всё называется Земля!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863174" y="1923244"/>
            <a:ext cx="2500330" cy="258531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МБДОУ «Детский сад №6 «Ромашка»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1736" y="1910459"/>
            <a:ext cx="2714643" cy="17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0_2f7bc_de58abf5_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29894">
            <a:off x="4546742" y="679264"/>
            <a:ext cx="658688" cy="64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img1.liveinternet.ru/images/attach/c/2/69/901/69901546_1296254302_bokor12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78459" flipV="1">
            <a:off x="4344739" y="6562409"/>
            <a:ext cx="468000" cy="3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0_2f7bc_de58abf5_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29894">
            <a:off x="5404000" y="4965543"/>
            <a:ext cx="658688" cy="64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veta-230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1866" y="5638019"/>
            <a:ext cx="1143000" cy="108585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Admin\Рабочий стол\мамины документы\шаблоны\буклеты\SHABLONY-BYKLETY\первый буклет 2 сторо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15"/>
            <a:ext cx="10440988" cy="755264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1274" y="351608"/>
            <a:ext cx="2643206" cy="452430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Вода входит в любой организм, она важное для организма вещество.</a:t>
            </a:r>
          </a:p>
          <a:p>
            <a:pPr algn="ctr"/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Вода оживляет пустыни, повышает урожаи.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Вода – друг человека.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Она – удобная дорога.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Вода – важный помощник для человека.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8860" y="423045"/>
            <a:ext cx="2786082" cy="590930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Вода также является домом для множества растений и животных.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Очень трудно приходится живым существам при недостатке воды.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Растения увядают и могут погибнуть.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Животные, если их лишить воды, быстро гибнут.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Человек может прожить без воды и пищи до 100 дней, а без воды – не больше 10 дней.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292196" y="280169"/>
            <a:ext cx="2857521" cy="732507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Что для охраны водоемов могут сделать взрослые и дети?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-Нельзя допускать, чтобы в водоемах мыли транспорт.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-Нельзя в воду бросать мусор, оставлять мусор на берегу.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-Надо следить за чистотой воды, расчищать родники и ручьи.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400" b="1" dirty="0" smtClean="0">
                <a:solidFill>
                  <a:srgbClr val="FF0000"/>
                </a:solidFill>
                <a:latin typeface="Arial Black" pitchFamily="34" charset="0"/>
              </a:rPr>
              <a:t>Помните  о цене воды!</a:t>
            </a: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Воду нельзя считать – неисчерпаемым природным источником !</a:t>
            </a:r>
          </a:p>
          <a:p>
            <a:r>
              <a:rPr lang="ru-RU" sz="1400" b="1" u="sng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Три клада у природы есть: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Arial Black" pitchFamily="34" charset="0"/>
              </a:rPr>
              <a:t>Вода, земля и воздух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– три ее основы</a:t>
            </a: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Какая бы ни грянула беда-</a:t>
            </a: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Целы они – все возродится снова.</a:t>
            </a:r>
          </a:p>
          <a:p>
            <a:r>
              <a:rPr lang="ru-RU" b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20140513_1026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834" y="280169"/>
            <a:ext cx="3268289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140513_1019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982" y="2280433"/>
            <a:ext cx="3232570" cy="4310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20140513_1022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74238" y="280169"/>
            <a:ext cx="3161132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20140513_1028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5006" y="4066383"/>
            <a:ext cx="285748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710" y="428604"/>
            <a:ext cx="98584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	</a:t>
            </a: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Дети в рисунках смогли показать свое отношение к воде, в рамках выставки  рисунков </a:t>
            </a: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«Мир воды» .</a:t>
            </a:r>
            <a:endParaRPr lang="ru-RU" sz="2000" dirty="0" smtClean="0">
              <a:latin typeface="+mn-lt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 	Участвуя в викторине </a:t>
            </a: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«Где живет вода, для чего она нужна?». </a:t>
            </a: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Ребята смогли еще раз закрепить знания о воде, о том как к ней нужно относиться </a:t>
            </a:r>
            <a:endParaRPr lang="ru-RU" sz="2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" name="Picture 6" descr="http://gov.cap.ru/home/82/foto/2008/march/vistavka/thumbnails/P3200047.jpg"/>
          <p:cNvPicPr>
            <a:picLocks noChangeAspect="1" noChangeArrowheads="1"/>
          </p:cNvPicPr>
          <p:nvPr/>
        </p:nvPicPr>
        <p:blipFill>
          <a:blip r:embed="rId2"/>
          <a:srcRect t="11842" r="15493" b="13157"/>
          <a:stretch>
            <a:fillRect/>
          </a:stretch>
        </p:blipFill>
        <p:spPr bwMode="auto">
          <a:xfrm rot="258262">
            <a:off x="2776950" y="2256174"/>
            <a:ext cx="1315923" cy="156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://gov.cap.ru/home/82/foto/2008/march/vistavka/thumbnails/P3200039.jpg"/>
          <p:cNvPicPr>
            <a:picLocks noChangeAspect="1" noChangeArrowheads="1"/>
          </p:cNvPicPr>
          <p:nvPr/>
        </p:nvPicPr>
        <p:blipFill>
          <a:blip r:embed="rId3"/>
          <a:srcRect r="4929" b="17105"/>
          <a:stretch>
            <a:fillRect/>
          </a:stretch>
        </p:blipFill>
        <p:spPr bwMode="auto">
          <a:xfrm rot="1348146">
            <a:off x="2995591" y="3999221"/>
            <a:ext cx="1488925" cy="1737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http://gov.cap.ru/home/82/foto/2008/march/vistavka/thumbnails/P32000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47691">
            <a:off x="413032" y="2146364"/>
            <a:ext cx="2821662" cy="3775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C:\Documents and Settings\Администратор\Рабочий стол\конкурс\Почемучки\100_14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7552" y="1923244"/>
            <a:ext cx="3715341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C:\Documents and Settings\Администратор\Рабочий стол\конкурс\Почемучки\100_14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9254" y="4780763"/>
            <a:ext cx="323901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1272" y="494483"/>
            <a:ext cx="98584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n-lt"/>
              </a:rPr>
              <a:t> 	</a:t>
            </a: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Ребята младших и средних групп поучаствовали в экспериментах с водой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 «Путешествие капельки», «Вода вокруг нас», «Волшебница вода»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            Было очень интересно и увлекательно.</a:t>
            </a:r>
            <a:endParaRPr lang="ru-RU" sz="2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7" name="Picture 3" descr="F:\все мое\фото работа\105NIKON\DSCN0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148" y="1566053"/>
            <a:ext cx="3000396" cy="2250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E:\экологическое мероприятие почемучки фото\100_1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3106" y="1994681"/>
            <a:ext cx="3429024" cy="228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3" descr="http://mdou-romashra.ucoz.ru/avatar/novoe/DSC0048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5006" y="2780499"/>
            <a:ext cx="3124192" cy="2343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5" descr="http://s1.maminklub.lv/uploads/20130506132150-507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148" y="4328323"/>
            <a:ext cx="2857520" cy="1905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1" descr="http://wunderkind-blog.ru/wp-content/uploads/2012/04/Eksperimenti_dlya_dete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4610" y="4637887"/>
            <a:ext cx="2714644" cy="218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9" descr="http://blog-kulibin.ru/images/exp_filtr/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9320" y="5280829"/>
            <a:ext cx="2500330" cy="1875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834" y="280169"/>
            <a:ext cx="950164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Педагоги оформили и буклеты для родителей </a:t>
            </a:r>
            <a:r>
              <a:rPr lang="ru-RU" sz="2000" b="1" dirty="0" smtClean="0">
                <a:solidFill>
                  <a:srgbClr val="FF0000"/>
                </a:solidFill>
                <a:latin typeface="+mn-lt"/>
              </a:rPr>
              <a:t>«Берегите воду!».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Содержание этих буклетов, отражает необходимость бережного отношения к воде,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понимания важности водных ресурсов для всего живого на Земле.</a:t>
            </a:r>
          </a:p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 descr="C:\Documents and Settings\Admin\Рабочий стол\мамины документы\шаблоны\буклеты\SHABLONY-BYKLETY\первый буклет 2 сторона.jpg"/>
          <p:cNvPicPr>
            <a:picLocks noChangeAspect="1" noChangeArrowheads="1"/>
          </p:cNvPicPr>
          <p:nvPr/>
        </p:nvPicPr>
        <p:blipFill>
          <a:blip r:embed="rId2" cstate="print"/>
          <a:srcRect l="64844"/>
          <a:stretch>
            <a:fillRect/>
          </a:stretch>
        </p:blipFill>
        <p:spPr bwMode="auto">
          <a:xfrm rot="20789450">
            <a:off x="1121034" y="1572655"/>
            <a:ext cx="2618291" cy="557933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20646641">
            <a:off x="1212636" y="2277712"/>
            <a:ext cx="1643074" cy="697619"/>
          </a:xfrm>
          <a:prstGeom prst="rect">
            <a:avLst/>
          </a:prstGeom>
          <a:noFill/>
        </p:spPr>
        <p:txBody>
          <a:bodyPr wrap="square" lIns="81272" tIns="40636" rIns="81272" bIns="40636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Берегите воду!</a:t>
            </a:r>
            <a:endParaRPr lang="ru-RU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716590">
            <a:off x="1704179" y="4244286"/>
            <a:ext cx="1975672" cy="2159557"/>
          </a:xfrm>
          <a:prstGeom prst="rect">
            <a:avLst/>
          </a:prstGeom>
          <a:noFill/>
        </p:spPr>
        <p:txBody>
          <a:bodyPr wrap="square" lIns="81272" tIns="40636" rIns="81272" bIns="40636" rtlCol="0">
            <a:spAutoFit/>
          </a:bodyPr>
          <a:lstStyle/>
          <a:p>
            <a:pPr algn="ctr"/>
            <a:endParaRPr lang="ru-RU" sz="21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endParaRPr lang="ru-RU" sz="21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endParaRPr lang="ru-RU" sz="21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Смею Вам я доложить!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Без неё нам не прожить!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Picture 4" descr="http://img0.liveinternet.ru/images/attach/c/8/102/38/102038442_large_ruybka_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804769">
            <a:off x="1418250" y="3258118"/>
            <a:ext cx="1597304" cy="1436674"/>
          </a:xfrm>
          <a:prstGeom prst="rect">
            <a:avLst/>
          </a:prstGeom>
          <a:noFill/>
        </p:spPr>
      </p:pic>
      <p:pic>
        <p:nvPicPr>
          <p:cNvPr id="8" name="Picture 2" descr="F:\все мое\шаблоны\буклеты\SHABLONY-BYKLETY\четвёртый буклет 2 сторона.jpg"/>
          <p:cNvPicPr>
            <a:picLocks noChangeAspect="1" noChangeArrowheads="1"/>
          </p:cNvPicPr>
          <p:nvPr/>
        </p:nvPicPr>
        <p:blipFill>
          <a:blip r:embed="rId4" cstate="print"/>
          <a:srcRect l="66696" b="861"/>
          <a:stretch>
            <a:fillRect/>
          </a:stretch>
        </p:blipFill>
        <p:spPr bwMode="auto">
          <a:xfrm rot="20944113">
            <a:off x="6349049" y="1544766"/>
            <a:ext cx="2549190" cy="536549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 rot="20815800">
            <a:off x="6198453" y="2601363"/>
            <a:ext cx="2286430" cy="697619"/>
          </a:xfrm>
          <a:prstGeom prst="rect">
            <a:avLst/>
          </a:prstGeom>
          <a:noFill/>
        </p:spPr>
        <p:txBody>
          <a:bodyPr wrap="square" lIns="81272" tIns="40636" rIns="81272" bIns="40636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C7CD2"/>
                </a:solidFill>
                <a:latin typeface="Arial Black" pitchFamily="34" charset="0"/>
              </a:rPr>
              <a:t>Вода-</a:t>
            </a:r>
          </a:p>
          <a:p>
            <a:pPr algn="ctr"/>
            <a:r>
              <a:rPr lang="ru-RU" sz="2000" dirty="0" smtClean="0">
                <a:solidFill>
                  <a:srgbClr val="0C7CD2"/>
                </a:solidFill>
                <a:latin typeface="Arial Black" pitchFamily="34" charset="0"/>
              </a:rPr>
              <a:t>всему голова!</a:t>
            </a:r>
            <a:endParaRPr lang="ru-RU" sz="2000" dirty="0">
              <a:solidFill>
                <a:srgbClr val="0C7CD2"/>
              </a:solidFill>
              <a:latin typeface="Arial Black" pitchFamily="34" charset="0"/>
            </a:endParaRPr>
          </a:p>
        </p:txBody>
      </p:sp>
      <p:pic>
        <p:nvPicPr>
          <p:cNvPr id="10" name="Picture 4" descr="http://im0-tub-ru.yandex.net/i?id=63409543-36-72&amp;n=2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571892">
            <a:off x="6866789" y="3533028"/>
            <a:ext cx="1485021" cy="170040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 rot="20895744">
            <a:off x="6181176" y="1838565"/>
            <a:ext cx="2030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МБДОУ «Детский сад </a:t>
            </a:r>
          </a:p>
          <a:p>
            <a:pPr algn="ctr"/>
            <a:r>
              <a:rPr lang="ru-RU" sz="1400" dirty="0" smtClean="0"/>
              <a:t>№ 6 «Ромашка»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 rot="20690630">
            <a:off x="815254" y="1790699"/>
            <a:ext cx="220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МБДОУ «Детский сад </a:t>
            </a:r>
          </a:p>
          <a:p>
            <a:pPr algn="ctr"/>
            <a:r>
              <a:rPr lang="ru-RU" sz="1400" dirty="0" smtClean="0"/>
              <a:t>№ 6 «Ромашка»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676" y="551320"/>
            <a:ext cx="9951636" cy="1688924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algn="just"/>
            <a:r>
              <a:rPr lang="ru-RU" sz="2300" b="1" dirty="0" smtClean="0">
                <a:solidFill>
                  <a:srgbClr val="0070C0"/>
                </a:solidFill>
                <a:latin typeface="+mn-lt"/>
              </a:rPr>
              <a:t> 	</a:t>
            </a: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24 марта в подготовительной  группе «</a:t>
            </a:r>
            <a:r>
              <a:rPr lang="ru-RU" sz="2000" b="1" dirty="0" err="1" smtClean="0">
                <a:solidFill>
                  <a:srgbClr val="0070C0"/>
                </a:solidFill>
                <a:latin typeface="+mn-lt"/>
              </a:rPr>
              <a:t>Капитошки</a:t>
            </a: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»  состоялось заседание клуба  </a:t>
            </a:r>
            <a:r>
              <a:rPr lang="ru-RU" sz="2000" b="1" dirty="0" smtClean="0">
                <a:solidFill>
                  <a:srgbClr val="FF0000"/>
                </a:solidFill>
                <a:latin typeface="+mn-lt"/>
              </a:rPr>
              <a:t>«Юный метеоролог»</a:t>
            </a: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. Ребята познакомились с приборами</a:t>
            </a:r>
            <a:r>
              <a:rPr lang="en-US" sz="20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- помощниками, которые используются для определения состояния погоды.  	Во время игр и занимательных конкурсов, дети узнали, как  предугадывать погоду, с помощью растений и,  даже,  животных.  </a:t>
            </a:r>
            <a:endParaRPr lang="ru-RU" sz="2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26" name="Picture 2" descr="E:\конкурс\Camera\IMG_20140408_092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247" y="2362885"/>
            <a:ext cx="4241681" cy="3071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E:\конкурс\Camera\IMG_20140408_092352.jpg"/>
          <p:cNvPicPr>
            <a:picLocks noChangeAspect="1" noChangeArrowheads="1"/>
          </p:cNvPicPr>
          <p:nvPr/>
        </p:nvPicPr>
        <p:blipFill>
          <a:blip r:embed="rId3" cstate="print"/>
          <a:srcRect l="21479" b="867"/>
          <a:stretch>
            <a:fillRect/>
          </a:stretch>
        </p:blipFill>
        <p:spPr bwMode="auto">
          <a:xfrm>
            <a:off x="6117773" y="2284121"/>
            <a:ext cx="3876608" cy="3544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E:\конкурс\Camera\IMG_20140408_0919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4941" y="4385929"/>
            <a:ext cx="4384667" cy="3175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Международный день птиц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244676" y="1338957"/>
            <a:ext cx="9674263" cy="4990084"/>
          </a:xfrm>
        </p:spPr>
        <p:txBody>
          <a:bodyPr/>
          <a:lstStyle/>
          <a:p>
            <a:pPr marL="0" indent="0" algn="just">
              <a:buNone/>
            </a:pPr>
            <a:r>
              <a:rPr lang="en-US" sz="23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	</a:t>
            </a:r>
            <a:r>
              <a:rPr lang="ru-RU" sz="2000" b="1" dirty="0" smtClean="0">
                <a:solidFill>
                  <a:srgbClr val="0070C0"/>
                </a:solidFill>
              </a:rPr>
              <a:t>Этот праздник отметился в нашем детском саду различными мероприятиями. Так, ребята вместе с родителями изготавливали кормушки для птиц, приносили фотографии разных птиц, а затем все фотографии оформили в выставку </a:t>
            </a:r>
            <a:r>
              <a:rPr lang="ru-RU" sz="2000" b="1" dirty="0" smtClean="0">
                <a:solidFill>
                  <a:srgbClr val="FF0000"/>
                </a:solidFill>
              </a:rPr>
              <a:t>«Птицы мира»</a:t>
            </a:r>
            <a:r>
              <a:rPr lang="ru-RU" sz="2000" b="1" dirty="0" smtClean="0">
                <a:solidFill>
                  <a:srgbClr val="0070C0"/>
                </a:solidFill>
              </a:rPr>
              <a:t>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46250"/>
          <a:stretch>
            <a:fillRect/>
          </a:stretch>
        </p:blipFill>
        <p:spPr bwMode="auto">
          <a:xfrm>
            <a:off x="7178194" y="2914231"/>
            <a:ext cx="2806028" cy="3780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9654" y="4725796"/>
            <a:ext cx="2202411" cy="2658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1070" y="3308049"/>
            <a:ext cx="2528694" cy="2441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E:\конкурс\конкурс\Всемирный день Земли ДОУ 6\экологическое мероприятие почемучки фото\100_14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247" y="2835467"/>
            <a:ext cx="3616305" cy="2618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326247" y="393793"/>
            <a:ext cx="9674263" cy="49900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2300" b="1" dirty="0" smtClean="0">
                <a:solidFill>
                  <a:srgbClr val="0070C0"/>
                </a:solidFill>
              </a:rPr>
              <a:t> 	</a:t>
            </a:r>
            <a:r>
              <a:rPr lang="ru-RU" sz="2000" b="1" dirty="0" smtClean="0">
                <a:solidFill>
                  <a:srgbClr val="0070C0"/>
                </a:solidFill>
              </a:rPr>
              <a:t>Принимая участие в этих мероприятиях, дети и их родители узнали что-то новое об особенностях пернатых, а совместное изготовление кормушек вызвало большой интерес не только у детей, но и у их родителей.</a:t>
            </a: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 	Педагоги изготовили листовки </a:t>
            </a:r>
            <a:r>
              <a:rPr lang="ru-RU" sz="2000" b="1" dirty="0" smtClean="0">
                <a:solidFill>
                  <a:srgbClr val="FF0000"/>
                </a:solidFill>
              </a:rPr>
              <a:t>«Поможем нашим друзьям»</a:t>
            </a:r>
            <a:r>
              <a:rPr lang="ru-RU" sz="2000" b="1" dirty="0" smtClean="0">
                <a:solidFill>
                  <a:srgbClr val="0070C0"/>
                </a:solidFill>
              </a:rPr>
              <a:t>, в которых была информация о том, как помочь птицам пережить сибирскую зиму. </a:t>
            </a:r>
          </a:p>
          <a:p>
            <a:pPr marL="0" indent="0" algn="just">
              <a:buNone/>
            </a:pPr>
            <a:r>
              <a:rPr lang="ru-RU" sz="2300" b="1" dirty="0" smtClean="0">
                <a:solidFill>
                  <a:srgbClr val="0070C0"/>
                </a:solidFill>
              </a:rPr>
              <a:t>	</a:t>
            </a:r>
            <a:endParaRPr lang="ru-RU" sz="2300" b="1" dirty="0">
              <a:solidFill>
                <a:srgbClr val="0070C0"/>
              </a:solidFill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207814" cy="38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2870" tIns="51435" rIns="102870" bIns="51435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097" name="Object 1"/>
          <p:cNvGraphicFramePr>
            <a:graphicFrameLocks noChangeAspect="1"/>
          </p:cNvGraphicFramePr>
          <p:nvPr/>
        </p:nvGraphicFramePr>
        <p:xfrm>
          <a:off x="1934346" y="2423309"/>
          <a:ext cx="6810824" cy="4546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Слайд" r:id="rId4" imgW="4570530" imgH="3427618" progId="PowerPoint.Slide.12">
                  <p:embed/>
                </p:oleObj>
              </mc:Choice>
              <mc:Fallback>
                <p:oleObj name="Слайд" r:id="rId4" imgW="4570530" imgH="3427618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4346" y="2423309"/>
                        <a:ext cx="6810824" cy="45461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7618" y="4209259"/>
            <a:ext cx="1928826" cy="54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7618" y="5638019"/>
            <a:ext cx="192882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бочки 3">
  <a:themeElements>
    <a:clrScheme name="Другая 7">
      <a:dk1>
        <a:sysClr val="windowText" lastClr="000000"/>
      </a:dk1>
      <a:lt1>
        <a:srgbClr val="E9F5DB"/>
      </a:lt1>
      <a:dk2>
        <a:srgbClr val="79FFB6"/>
      </a:dk2>
      <a:lt2>
        <a:srgbClr val="00843C"/>
      </a:lt2>
      <a:accent1>
        <a:srgbClr val="0F6FC6"/>
      </a:accent1>
      <a:accent2>
        <a:srgbClr val="009DD9"/>
      </a:accent2>
      <a:accent3>
        <a:srgbClr val="92D050"/>
      </a:accent3>
      <a:accent4>
        <a:srgbClr val="FFC000"/>
      </a:accent4>
      <a:accent5>
        <a:srgbClr val="00B050"/>
      </a:accent5>
      <a:accent6>
        <a:srgbClr val="A5C249"/>
      </a:accent6>
      <a:hlink>
        <a:srgbClr val="FF00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944</TotalTime>
  <Words>296</Words>
  <Application>Microsoft Office PowerPoint</Application>
  <PresentationFormat>Произвольный</PresentationFormat>
  <Paragraphs>123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Бабочки 3</vt:lpstr>
      <vt:lpstr>Слайд</vt:lpstr>
      <vt:lpstr>Презентация PowerPoint</vt:lpstr>
      <vt:lpstr>Всемирный день воды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Международный день птиц</vt:lpstr>
      <vt:lpstr>Презентация PowerPoint</vt:lpstr>
      <vt:lpstr>Презентация PowerPoint</vt:lpstr>
      <vt:lpstr>Всемирный день здоровья</vt:lpstr>
      <vt:lpstr>Презентация PowerPoint</vt:lpstr>
      <vt:lpstr>День экологических знаний</vt:lpstr>
      <vt:lpstr>Презентация PowerPoint</vt:lpstr>
      <vt:lpstr>Международный марш парков</vt:lpstr>
      <vt:lpstr>Презентация PowerPoint</vt:lpstr>
      <vt:lpstr>Всемирный день земли</vt:lpstr>
      <vt:lpstr>Презентация PowerPoint</vt:lpstr>
      <vt:lpstr>Международный день семьи</vt:lpstr>
      <vt:lpstr>Презентация PowerPoint</vt:lpstr>
      <vt:lpstr>Презентация PowerPoint</vt:lpstr>
      <vt:lpstr>Международный день защиты детей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Татьянки</dc:creator>
  <cp:lastModifiedBy>Юлия Князева</cp:lastModifiedBy>
  <cp:revision>57</cp:revision>
  <dcterms:created xsi:type="dcterms:W3CDTF">2014-05-22T03:15:37Z</dcterms:created>
  <dcterms:modified xsi:type="dcterms:W3CDTF">2019-04-29T05:59:08Z</dcterms:modified>
</cp:coreProperties>
</file>