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708" r:id="rId2"/>
    <p:sldMasterId id="2147483941" r:id="rId3"/>
  </p:sldMasterIdLst>
  <p:sldIdLst>
    <p:sldId id="282" r:id="rId4"/>
    <p:sldId id="304" r:id="rId5"/>
    <p:sldId id="284" r:id="rId6"/>
    <p:sldId id="285" r:id="rId7"/>
    <p:sldId id="289" r:id="rId8"/>
    <p:sldId id="290" r:id="rId9"/>
    <p:sldId id="298" r:id="rId10"/>
    <p:sldId id="294" r:id="rId11"/>
    <p:sldId id="292" r:id="rId12"/>
    <p:sldId id="300" r:id="rId13"/>
    <p:sldId id="293" r:id="rId14"/>
    <p:sldId id="296" r:id="rId15"/>
    <p:sldId id="295" r:id="rId16"/>
    <p:sldId id="299" r:id="rId17"/>
    <p:sldId id="291" r:id="rId18"/>
    <p:sldId id="287" r:id="rId19"/>
    <p:sldId id="301" r:id="rId20"/>
    <p:sldId id="288" r:id="rId21"/>
    <p:sldId id="286" r:id="rId22"/>
    <p:sldId id="302" r:id="rId23"/>
    <p:sldId id="303" r:id="rId24"/>
  </p:sldIdLst>
  <p:sldSz cx="9144000" cy="6858000" type="screen4x3"/>
  <p:notesSz cx="6858000" cy="9144000"/>
  <p:embeddedFontLst>
    <p:embeddedFont>
      <p:font typeface="Book Antiqua" panose="02040602050305030304" pitchFamily="18" charset="0"/>
      <p:regular r:id="rId25"/>
      <p:bold r:id="rId26"/>
      <p:italic r:id="rId27"/>
      <p:boldItalic r:id="rId28"/>
    </p:embeddedFont>
    <p:embeddedFont>
      <p:font typeface="Bookman Old Style" panose="02050604050505020204" pitchFamily="18" charset="0"/>
      <p:regular r:id="rId29"/>
      <p:bold r:id="rId30"/>
      <p:italic r:id="rId31"/>
      <p:boldItalic r:id="rId32"/>
    </p:embeddedFont>
    <p:embeddedFont>
      <p:font typeface="Majestic" panose="020B0604020202020204" charset="0"/>
      <p:regular r:id="rId33"/>
    </p:embeddedFont>
  </p:embeddedFont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3535A1"/>
    <a:srgbClr val="336600"/>
    <a:srgbClr val="8E0000"/>
    <a:srgbClr val="B719A0"/>
    <a:srgbClr val="3F9763"/>
    <a:srgbClr val="34A275"/>
    <a:srgbClr val="D48C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47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2.fntdata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font" Target="fonts/font8.fntdata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font" Target="fonts/font4.fntdata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7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>
            <a:lvl1pPr>
              <a:defRPr sz="96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2190A-9B10-40EB-B40D-C11A1F5F05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6B0AAC-F3E9-409B-859A-C361A1EA2F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2670BA-E86C-4628-B6B7-39B9F0ED20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ProPowerPoint\Шаблоны\ДЕТСКИЕ\Nezhniy\Nezhny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88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2420888"/>
            <a:ext cx="6622504" cy="125157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3688" y="4005064"/>
            <a:ext cx="6400800" cy="11045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E2190A-9B10-40EB-B40D-C11A1F5F052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10641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AD55DE-703B-4B44-96AA-9AFE310B4A2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7731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5BE09-B6AB-46BD-BB8E-8C372C557CA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9582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AB7C66-881D-4510-BA6E-077A2D118DA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74622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87EA78-0C99-4D8A-AD22-C6971C5525A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45217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A4C16E-8B88-4265-87FE-1678B2CD8F5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4974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AD55DE-703B-4B44-96AA-9AFE310B4A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35E4E0-7D06-4F9D-BB21-34E9AFCDE6C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6009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C8185E-C6BA-43F0-9865-D537C1D4869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75485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1F1313-4897-44C1-A006-878E0A00A93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15528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6B0AAC-F3E9-409B-859A-C361A1EA2F8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0172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2670BA-E86C-4628-B6B7-39B9F0ED20F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3345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85BE09-B6AB-46BD-BB8E-8C372C557C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AB7C66-881D-4510-BA6E-077A2D118D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87EA78-0C99-4D8A-AD22-C6971C5525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A4C16E-8B88-4265-87FE-1678B2CD8F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35E4E0-7D06-4F9D-BB21-34E9AFCDE6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C8185E-C6BA-43F0-9865-D537C1D486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1F1313-4897-44C1-A006-878E0A00A9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274638"/>
            <a:ext cx="6019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9FAD90A3-7802-4AFA-82AE-D31D7E12F6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600">
          <a:solidFill>
            <a:schemeClr val="tx2"/>
          </a:solidFill>
          <a:latin typeface="Majestic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600">
          <a:solidFill>
            <a:schemeClr val="tx2"/>
          </a:solidFill>
          <a:latin typeface="Majestic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600">
          <a:solidFill>
            <a:schemeClr val="tx2"/>
          </a:solidFill>
          <a:latin typeface="Majestic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600">
          <a:solidFill>
            <a:schemeClr val="tx2"/>
          </a:solidFill>
          <a:latin typeface="Majestic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600">
          <a:solidFill>
            <a:schemeClr val="tx2"/>
          </a:solidFill>
          <a:latin typeface="Majestic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600">
          <a:solidFill>
            <a:schemeClr val="tx2"/>
          </a:solidFill>
          <a:latin typeface="Majestic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600">
          <a:solidFill>
            <a:schemeClr val="tx2"/>
          </a:solidFill>
          <a:latin typeface="Majestic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600">
          <a:solidFill>
            <a:schemeClr val="tx2"/>
          </a:solidFill>
          <a:latin typeface="Majestic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:\ProPowerPoint\Шаблоны\ДЕТСКИЕ\Nezhniy\NezhnySlide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2052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412875"/>
            <a:ext cx="8229600" cy="471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9" name="TextBox 6"/>
          <p:cNvSpPr txBox="1">
            <a:spLocks noChangeArrowheads="1"/>
          </p:cNvSpPr>
          <p:nvPr/>
        </p:nvSpPr>
        <p:spPr bwMode="auto">
          <a:xfrm>
            <a:off x="0" y="6515100"/>
            <a:ext cx="1595438" cy="3079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1400">
                <a:solidFill>
                  <a:srgbClr val="BFBFBF"/>
                </a:solidFill>
                <a:latin typeface="Ariston" pitchFamily="66" charset="0"/>
              </a:rPr>
              <a:t>ProPowerPoint.ru</a:t>
            </a:r>
            <a:endParaRPr lang="ru-RU" sz="1400">
              <a:solidFill>
                <a:srgbClr val="BFBFBF"/>
              </a:solidFill>
              <a:latin typeface="Ariston" pitchFamily="66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6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FAD90A3-7802-4AFA-82AE-D31D7E12F65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411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44" r:id="rId3"/>
    <p:sldLayoutId id="2147483945" r:id="rId4"/>
    <p:sldLayoutId id="2147483946" r:id="rId5"/>
    <p:sldLayoutId id="2147483947" r:id="rId6"/>
    <p:sldLayoutId id="2147483948" r:id="rId7"/>
    <p:sldLayoutId id="2147483949" r:id="rId8"/>
    <p:sldLayoutId id="2147483950" r:id="rId9"/>
    <p:sldLayoutId id="2147483951" r:id="rId10"/>
    <p:sldLayoutId id="214748395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7.png"/><Relationship Id="rId7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-6787"/>
            <a:ext cx="9143999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63725"/>
            <a:ext cx="1660525" cy="207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8600" y="76200"/>
            <a:ext cx="8305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 eaLnBrk="0" hangingPunct="0"/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</a:t>
            </a:r>
            <a:endParaRPr lang="ru-RU" sz="600" dirty="0">
              <a:solidFill>
                <a:srgbClr val="C00000"/>
              </a:solidFill>
            </a:endParaRPr>
          </a:p>
          <a:p>
            <a:pPr lvl="0" indent="450850" algn="ctr" eaLnBrk="0" hangingPunct="0"/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учреждение  «Детски й сад комбинированного вида № 46 «Золотой петушок»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886075" y="3536039"/>
            <a:ext cx="56388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b="1" dirty="0">
                <a:solidFill>
                  <a:srgbClr val="8E0000"/>
                </a:solidFill>
                <a:latin typeface="Times New Roman" panose="02020603050405020304" pitchFamily="18" charset="0"/>
                <a:cs typeface="Times New Roman" pitchFamily="18" charset="0"/>
              </a:rPr>
              <a:t>Исполнитель:</a:t>
            </a:r>
          </a:p>
          <a:p>
            <a:pPr lvl="0"/>
            <a:r>
              <a:rPr lang="ru-RU" sz="1400" b="1" dirty="0">
                <a:solidFill>
                  <a:srgbClr val="8E0000"/>
                </a:solidFill>
                <a:latin typeface="Times New Roman" pitchFamily="18" charset="0"/>
                <a:cs typeface="Times New Roman" pitchFamily="18" charset="0"/>
              </a:rPr>
              <a:t>Старовойтова Лариса Васильевна,</a:t>
            </a:r>
          </a:p>
          <a:p>
            <a:pPr lvl="0"/>
            <a:r>
              <a:rPr lang="ru-RU" sz="1400" b="1" dirty="0">
                <a:solidFill>
                  <a:srgbClr val="8E0000"/>
                </a:solidFill>
                <a:latin typeface="Times New Roman" pitchFamily="18" charset="0"/>
                <a:cs typeface="Times New Roman" pitchFamily="18" charset="0"/>
              </a:rPr>
              <a:t>учитель-логопед.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57162" y="982860"/>
            <a:ext cx="8382000" cy="184665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kern="1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КОНУЛЬТАЦИЯ ДЛЯ ПЕДАГОГОВ</a:t>
            </a:r>
          </a:p>
          <a:p>
            <a:pPr algn="ctr"/>
            <a:endParaRPr lang="ru-RU" sz="2000" b="1" kern="1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99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/>
            <a:r>
              <a:rPr lang="ru-RU" sz="2000" b="1" kern="10" cap="all" dirty="0">
                <a:ln w="9000" cmpd="sng">
                  <a:noFill/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Использование</a:t>
            </a:r>
            <a:r>
              <a:rPr lang="ru-RU" sz="2000" b="1" kern="1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технологии «СИНКВЕЙН»</a:t>
            </a:r>
          </a:p>
          <a:p>
            <a:pPr algn="ctr"/>
            <a:r>
              <a:rPr lang="ru-RU" sz="2000" b="1" kern="1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в речевом развитии дошкольников</a:t>
            </a:r>
          </a:p>
          <a:p>
            <a:pPr algn="ctr"/>
            <a:endParaRPr lang="ru-RU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A84CA6-907F-1EA2-8FE9-B57D680E8001}"/>
              </a:ext>
            </a:extLst>
          </p:cNvPr>
          <p:cNvSpPr txBox="1"/>
          <p:nvPr/>
        </p:nvSpPr>
        <p:spPr>
          <a:xfrm>
            <a:off x="2971800" y="6400800"/>
            <a:ext cx="34565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Междуреченск 2024</a:t>
            </a:r>
          </a:p>
        </p:txBody>
      </p:sp>
    </p:spTree>
    <p:extLst>
      <p:ext uri="{BB962C8B-B14F-4D97-AF65-F5344CB8AC3E}">
        <p14:creationId xmlns:p14="http://schemas.microsoft.com/office/powerpoint/2010/main" val="10553949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0" y="2146"/>
            <a:ext cx="9143999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63725"/>
            <a:ext cx="1660525" cy="207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2" descr="blob:https://web.whatsapp.com/d8fe3803-8ae2-4b76-89d8-941f03bb3d7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789170"/>
            <a:ext cx="5257800" cy="39433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804" y="7937"/>
            <a:ext cx="5069417" cy="38020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9501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63725"/>
            <a:ext cx="1660525" cy="207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42900" y="152400"/>
            <a:ext cx="8458200" cy="612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680"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РЕАЛИЗАЦИИ ТЕХНОЛОГИИ «СИНКВЕЙН»</a:t>
            </a:r>
          </a:p>
          <a:p>
            <a:pPr indent="540385"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I этап – подготовительный </a:t>
            </a:r>
            <a:endParaRPr lang="ru-RU" sz="2400" b="1" u="sng" dirty="0">
              <a:solidFill>
                <a:srgbClr val="C0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540385"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Для того чтобы правильно, полно, грамотно выразить свою мысль, ребенок должен иметь достаточный словарный запас. Поэтому работу необходимо начинать с уточнения, расширения и совершенствования словаря.</a:t>
            </a:r>
            <a:br>
              <a:rPr lang="ru-RU" sz="24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2400" b="1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Цель этапа:</a:t>
            </a:r>
            <a:r>
              <a:rPr lang="ru-RU" sz="2400" b="1" u="sng" dirty="0">
                <a:solidFill>
                  <a:srgbClr val="3535A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</a:t>
            </a:r>
            <a:r>
              <a:rPr lang="ru-RU" sz="24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знакомство и обогащение словаря дошкольников словами-понятиями: « слово-предмет», «слово-признак», «слово-действие», «слово-ассоциация», «предложение», введение графического изображения в виде ёлочки.</a:t>
            </a:r>
            <a:endParaRPr lang="ru-RU" sz="2400" b="1" dirty="0">
              <a:solidFill>
                <a:srgbClr val="000099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540385"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</a:t>
            </a:r>
            <a:endParaRPr lang="ru-RU" sz="2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360680" algn="ctr"/>
            <a:endParaRPr lang="ru-RU" sz="2800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439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495800"/>
            <a:ext cx="1660525" cy="207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57200" y="614065"/>
            <a:ext cx="7467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000" lvl="0" indent="-342900" algn="ctr">
              <a:spcBef>
                <a:spcPct val="20000"/>
              </a:spcBef>
              <a:defRPr/>
            </a:pPr>
            <a:r>
              <a:rPr lang="ru-RU" sz="2400" b="1" dirty="0">
                <a:solidFill>
                  <a:srgbClr val="000099"/>
                </a:solidFill>
                <a:latin typeface="Bookman Old Style" panose="02050604050505020204" pitchFamily="18" charset="0"/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52400" y="228600"/>
            <a:ext cx="8763000" cy="4731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II Этап – основной. </a:t>
            </a:r>
            <a:endParaRPr lang="ru-RU" sz="2400" b="1" u="sng" dirty="0">
              <a:solidFill>
                <a:srgbClr val="C0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540385"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Цель: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</a:t>
            </a:r>
            <a:r>
              <a:rPr lang="ru-RU" sz="24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знакомство с алгоритмом составления </a:t>
            </a:r>
            <a:r>
              <a:rPr lang="ru-RU" sz="24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синквейна</a:t>
            </a:r>
            <a:r>
              <a:rPr lang="ru-RU" sz="24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формирование первоначального умения составлять </a:t>
            </a:r>
            <a:r>
              <a:rPr lang="ru-RU" sz="24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синквейн</a:t>
            </a:r>
            <a:r>
              <a:rPr lang="ru-RU" sz="24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(с помощью педагога). </a:t>
            </a:r>
          </a:p>
          <a:p>
            <a:pPr indent="540385" algn="just">
              <a:lnSpc>
                <a:spcPct val="115000"/>
              </a:lnSpc>
              <a:spcAft>
                <a:spcPts val="0"/>
              </a:spcAft>
            </a:pPr>
            <a:br>
              <a:rPr lang="ru-RU" sz="2400" b="1" dirty="0">
                <a:solidFill>
                  <a:srgbClr val="3535A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2400" b="1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III этап практический</a:t>
            </a:r>
            <a:r>
              <a:rPr lang="ru-RU" sz="2400" b="1" dirty="0">
                <a:solidFill>
                  <a:srgbClr val="3535A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 </a:t>
            </a:r>
            <a:endParaRPr lang="ru-RU" sz="2400" b="1" dirty="0">
              <a:solidFill>
                <a:srgbClr val="3535A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540385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Самостоятельное составление </a:t>
            </a:r>
            <a:r>
              <a:rPr lang="ru-RU" sz="24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синквейнов</a:t>
            </a:r>
            <a:r>
              <a:rPr lang="ru-RU" sz="24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детьми.</a:t>
            </a:r>
            <a:br>
              <a:rPr lang="ru-RU" sz="2400" b="1" dirty="0">
                <a:solidFill>
                  <a:srgbClr val="3535A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2400" b="1" u="sng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Цель:</a:t>
            </a:r>
            <a:r>
              <a:rPr lang="ru-RU" sz="24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Формирование</a:t>
            </a:r>
            <a:r>
              <a:rPr lang="ru-RU" sz="24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умения и совершенствование навыка составления дидактического </a:t>
            </a:r>
            <a:r>
              <a:rPr lang="ru-RU" sz="24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синквейна</a:t>
            </a:r>
            <a:r>
              <a:rPr lang="ru-RU" sz="24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по лексическим темам с использованием наглядно-методического пособия</a:t>
            </a:r>
            <a:r>
              <a:rPr lang="ru-RU" sz="24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rgbClr val="000099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540385">
              <a:lnSpc>
                <a:spcPct val="115000"/>
              </a:lnSpc>
              <a:spcAft>
                <a:spcPts val="0"/>
              </a:spcAft>
            </a:pPr>
            <a:endParaRPr lang="ru-RU" sz="2400" b="1" dirty="0">
              <a:solidFill>
                <a:srgbClr val="3535A1"/>
              </a:solidFill>
              <a:effectLst/>
              <a:latin typeface="Bookman Old Style" panose="02050604050505020204" pitchFamily="18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908165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63725"/>
            <a:ext cx="1660525" cy="207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57200" y="614065"/>
            <a:ext cx="7467600" cy="356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Данный метод используется: 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28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на занятиях по развитию связной речи, для закрепления изученной лексической темы; </a:t>
            </a:r>
            <a:endParaRPr lang="ru-RU" sz="2800" b="1" dirty="0">
              <a:solidFill>
                <a:srgbClr val="000099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28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на занятиях используя слова из </a:t>
            </a:r>
            <a:r>
              <a:rPr lang="ru-RU" sz="28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синквейна</a:t>
            </a:r>
            <a:r>
              <a:rPr lang="ru-RU" sz="28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придумать рассказ.</a:t>
            </a:r>
            <a:br>
              <a:rPr lang="ru-RU" sz="28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endParaRPr lang="ru-RU" sz="2800" b="1" dirty="0">
              <a:solidFill>
                <a:srgbClr val="000099"/>
              </a:solidFill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2524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146"/>
            <a:ext cx="9143999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63725"/>
            <a:ext cx="1660525" cy="207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2" descr="blob:https://web.whatsapp.com/d8fe3803-8ae2-4b76-89d8-941f03bb3d7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35" y="160338"/>
            <a:ext cx="4974301" cy="37307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890094"/>
            <a:ext cx="5029200" cy="37719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03186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63725"/>
            <a:ext cx="1660525" cy="207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4800" y="304800"/>
            <a:ext cx="8229600" cy="4512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Достоинством данного метода можно считать его </a:t>
            </a:r>
            <a:r>
              <a:rPr lang="ru-RU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интегративность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использование в разных видах совместной деятельности с детьми 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540385" algn="ctr">
              <a:lnSpc>
                <a:spcPct val="115000"/>
              </a:lnSpc>
              <a:spcAft>
                <a:spcPts val="0"/>
              </a:spcAft>
            </a:pPr>
            <a:b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2800" b="1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Метод </a:t>
            </a:r>
            <a:r>
              <a:rPr lang="ru-RU" sz="2800" b="1" u="sng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синквейн</a:t>
            </a:r>
            <a:r>
              <a:rPr lang="ru-RU" sz="2800" b="1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</a:t>
            </a:r>
          </a:p>
          <a:p>
            <a:pPr indent="540385"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3535A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применяемый в работе по развитию речи у детей, способствует успешному развитию всей речевой системы в целом, при условии системной, работы в данном направлении. </a:t>
            </a:r>
            <a:endParaRPr lang="ru-RU" sz="2800" b="1" dirty="0">
              <a:solidFill>
                <a:srgbClr val="3535A1"/>
              </a:solidFill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6414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2657"/>
            <a:ext cx="9143999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63725"/>
            <a:ext cx="1660525" cy="207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2400" y="152400"/>
            <a:ext cx="8763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ПЕДАГОГИЧЕСКАЯ ЦЕННОСТЬ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09600" y="914400"/>
            <a:ext cx="7467600" cy="44750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000" lvl="0" indent="-342900" algn="ctr">
              <a:spcBef>
                <a:spcPct val="20000"/>
              </a:spcBef>
              <a:defRPr/>
            </a:pPr>
            <a:r>
              <a:rPr lang="ru-RU" sz="2000" b="1" i="1" dirty="0">
                <a:solidFill>
                  <a:srgbClr val="FF0000"/>
                </a:solidFill>
                <a:latin typeface="Bookman Old Style" panose="02050604050505020204" pitchFamily="18" charset="0"/>
              </a:rPr>
              <a:t>Составление </a:t>
            </a:r>
            <a:r>
              <a:rPr lang="ru-RU" sz="2000" b="1" i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синквейна</a:t>
            </a:r>
            <a:r>
              <a:rPr lang="ru-RU" sz="2000" b="1" i="1" dirty="0">
                <a:solidFill>
                  <a:srgbClr val="FF0000"/>
                </a:solidFill>
                <a:latin typeface="Bookman Old Style" panose="02050604050505020204" pitchFamily="18" charset="0"/>
              </a:rPr>
              <a:t> похоже на игру, ведь сочинять весело, полезно и легко! </a:t>
            </a:r>
          </a:p>
          <a:p>
            <a:pPr marL="288000" lvl="0" indent="-342900" algn="ctr">
              <a:spcBef>
                <a:spcPct val="20000"/>
              </a:spcBef>
              <a:defRPr/>
            </a:pPr>
            <a:endParaRPr lang="ru-RU" sz="2400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  <a:p>
            <a:pPr marL="342900" lvl="0" indent="-342900">
              <a:spcBef>
                <a:spcPct val="20000"/>
              </a:spcBef>
              <a:buFont typeface="Wingdings" panose="05000000000000000000" pitchFamily="2" charset="2"/>
              <a:buChar char="v"/>
              <a:defRPr/>
            </a:pPr>
            <a:r>
              <a:rPr lang="ru-RU" sz="2400" b="1" dirty="0">
                <a:solidFill>
                  <a:srgbClr val="000099"/>
                </a:solidFill>
                <a:latin typeface="Bookman Old Style" panose="02050604050505020204" pitchFamily="18" charset="0"/>
              </a:rPr>
              <a:t>Обогащает словарный запас.</a:t>
            </a:r>
          </a:p>
          <a:p>
            <a:pPr marL="342900" lvl="0" indent="-342900">
              <a:spcBef>
                <a:spcPct val="20000"/>
              </a:spcBef>
              <a:buFont typeface="Wingdings" panose="05000000000000000000" pitchFamily="2" charset="2"/>
              <a:buChar char="v"/>
              <a:defRPr/>
            </a:pPr>
            <a:r>
              <a:rPr lang="ru-RU" sz="2400" b="1" dirty="0">
                <a:solidFill>
                  <a:srgbClr val="000099"/>
                </a:solidFill>
                <a:latin typeface="Bookman Old Style" panose="02050604050505020204" pitchFamily="18" charset="0"/>
              </a:rPr>
              <a:t>Учит формулировать идею (ключевую фразу).</a:t>
            </a:r>
          </a:p>
          <a:p>
            <a:pPr marL="342900" lvl="0" indent="-342900">
              <a:spcBef>
                <a:spcPct val="20000"/>
              </a:spcBef>
              <a:buFont typeface="Wingdings" panose="05000000000000000000" pitchFamily="2" charset="2"/>
              <a:buChar char="v"/>
              <a:defRPr/>
            </a:pPr>
            <a:r>
              <a:rPr lang="ru-RU" sz="2400" b="1" dirty="0">
                <a:solidFill>
                  <a:srgbClr val="000099"/>
                </a:solidFill>
                <a:latin typeface="Bookman Old Style" panose="02050604050505020204" pitchFamily="18" charset="0"/>
              </a:rPr>
              <a:t>Позволяет почувствовать себя «творцом».</a:t>
            </a:r>
          </a:p>
          <a:p>
            <a:pPr marL="342900" lvl="0" indent="-342900">
              <a:spcBef>
                <a:spcPct val="20000"/>
              </a:spcBef>
              <a:buFont typeface="Wingdings" panose="05000000000000000000" pitchFamily="2" charset="2"/>
              <a:buChar char="v"/>
              <a:defRPr/>
            </a:pPr>
            <a:r>
              <a:rPr lang="ru-RU" sz="2400" b="1" dirty="0">
                <a:solidFill>
                  <a:srgbClr val="000099"/>
                </a:solidFill>
                <a:latin typeface="Bookman Old Style" panose="02050604050505020204" pitchFamily="18" charset="0"/>
              </a:rPr>
              <a:t>Получается у всех.</a:t>
            </a:r>
          </a:p>
          <a:p>
            <a:pPr marL="342900" lvl="0" indent="-342900">
              <a:spcBef>
                <a:spcPct val="20000"/>
              </a:spcBef>
              <a:buFont typeface="Wingdings" panose="05000000000000000000" pitchFamily="2" charset="2"/>
              <a:buChar char="v"/>
              <a:defRPr/>
            </a:pPr>
            <a:r>
              <a:rPr lang="ru-RU" sz="2400" b="1" dirty="0">
                <a:solidFill>
                  <a:srgbClr val="000099"/>
                </a:solidFill>
                <a:latin typeface="Bookman Old Style" panose="02050604050505020204" pitchFamily="18" charset="0"/>
              </a:rPr>
              <a:t>Активизирует  и развивает мыслительную деятельность. </a:t>
            </a:r>
          </a:p>
        </p:txBody>
      </p:sp>
    </p:spTree>
    <p:extLst>
      <p:ext uri="{BB962C8B-B14F-4D97-AF65-F5344CB8AC3E}">
        <p14:creationId xmlns:p14="http://schemas.microsoft.com/office/powerpoint/2010/main" val="24465177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0" y="2146"/>
            <a:ext cx="9143999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63725"/>
            <a:ext cx="1660525" cy="207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2" descr="blob:https://web.whatsapp.com/d8fe3803-8ae2-4b76-89d8-941f03bb3d7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381000"/>
            <a:ext cx="8026399" cy="6019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41517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63725"/>
            <a:ext cx="1660525" cy="207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82662" y="152400"/>
            <a:ext cx="77041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СИНКВЕЙН -ЗАГАДКА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719" y="1209431"/>
            <a:ext cx="1987550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71600" y="1759922"/>
            <a:ext cx="5875338" cy="3246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sz="2800" b="1" dirty="0">
                <a:solidFill>
                  <a:srgbClr val="000099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1.</a:t>
            </a:r>
          </a:p>
          <a:p>
            <a:pPr lvl="0">
              <a:lnSpc>
                <a:spcPct val="150000"/>
              </a:lnSpc>
            </a:pPr>
            <a:r>
              <a:rPr lang="ru-RU" sz="2800" b="1" dirty="0">
                <a:solidFill>
                  <a:srgbClr val="000099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2. Серый, колючий</a:t>
            </a:r>
            <a:endParaRPr lang="ru-RU" sz="28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ru-RU" sz="2800" b="1" dirty="0">
                <a:solidFill>
                  <a:srgbClr val="000099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3. Фыркает, спит, сворачивается.</a:t>
            </a:r>
            <a:endParaRPr lang="ru-RU" sz="28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ru-RU" sz="2800" b="1" dirty="0">
                <a:solidFill>
                  <a:srgbClr val="000099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4. Мне нравится этот зверек</a:t>
            </a:r>
            <a:endParaRPr lang="ru-RU" sz="28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ru-RU" sz="2800" b="1" dirty="0">
                <a:solidFill>
                  <a:srgbClr val="000099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5. Животное.</a:t>
            </a:r>
            <a:endParaRPr lang="ru-RU" sz="28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5674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45" y="4648200"/>
            <a:ext cx="1660525" cy="207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87806" y="1070708"/>
            <a:ext cx="655119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Синквейн</a:t>
            </a:r>
            <a:r>
              <a:rPr lang="ru-RU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0">
              <a:lnSpc>
                <a:spcPct val="150000"/>
              </a:lnSpc>
            </a:pPr>
            <a:r>
              <a:rPr lang="ru-RU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Творческий, активизирующий. </a:t>
            </a:r>
          </a:p>
          <a:p>
            <a:pPr lvl="0">
              <a:lnSpc>
                <a:spcPct val="150000"/>
              </a:lnSpc>
            </a:pPr>
            <a:r>
              <a:rPr lang="ru-RU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Развивает, обогащает, уточняет. </a:t>
            </a:r>
          </a:p>
          <a:p>
            <a:pPr lvl="0">
              <a:lnSpc>
                <a:spcPct val="150000"/>
              </a:lnSpc>
            </a:pPr>
            <a:r>
              <a:rPr lang="ru-RU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Синквейн</a:t>
            </a:r>
            <a:r>
              <a:rPr lang="ru-RU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помогает учиться. </a:t>
            </a:r>
          </a:p>
          <a:p>
            <a:pPr lvl="0">
              <a:lnSpc>
                <a:spcPct val="150000"/>
              </a:lnSpc>
            </a:pPr>
            <a:r>
              <a:rPr lang="ru-RU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Технология.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4814" y="76200"/>
            <a:ext cx="65229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СИНКВЕЙН О СИНКВЕЙНЕ</a:t>
            </a:r>
          </a:p>
        </p:txBody>
      </p:sp>
    </p:spTree>
    <p:extLst>
      <p:ext uri="{BB962C8B-B14F-4D97-AF65-F5344CB8AC3E}">
        <p14:creationId xmlns:p14="http://schemas.microsoft.com/office/powerpoint/2010/main" val="2272775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9" y="0"/>
            <a:ext cx="9143999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63725"/>
            <a:ext cx="1660525" cy="207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DC07A9A-DA6C-D63C-8A0E-F0C940A0F130}"/>
              </a:ext>
            </a:extLst>
          </p:cNvPr>
          <p:cNvSpPr txBox="1"/>
          <p:nvPr/>
        </p:nvSpPr>
        <p:spPr>
          <a:xfrm>
            <a:off x="973137" y="1143000"/>
            <a:ext cx="6250781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i="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Аннотация: </a:t>
            </a:r>
          </a:p>
          <a:p>
            <a:r>
              <a:rPr lang="ru-RU" sz="2000" b="1" i="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статье обоснована целесообразность и эффективность использования технологии «</a:t>
            </a:r>
            <a:r>
              <a:rPr lang="ru-RU" sz="2000" b="1" i="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синквейн</a:t>
            </a:r>
            <a:r>
              <a:rPr lang="ru-RU" sz="2000" b="1" i="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 в развитии речи детей старшего дошкольного возраста. Указаны правила ее составления. Приведено значение использования данной технологии. </a:t>
            </a:r>
          </a:p>
          <a:p>
            <a:endParaRPr lang="ru-RU" sz="2000" b="1" i="0" dirty="0">
              <a:solidFill>
                <a:srgbClr val="00009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Ключевые слова: </a:t>
            </a:r>
          </a:p>
          <a:p>
            <a:r>
              <a:rPr lang="ru-RU" sz="2000" b="1" i="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речь, развитие речи, технология, </a:t>
            </a:r>
            <a:r>
              <a:rPr lang="ru-RU" sz="2000" b="1" i="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синквейн</a:t>
            </a:r>
            <a:r>
              <a:rPr lang="ru-RU" sz="2000" b="1" i="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инновационная технология, старший дошкольный возраст.</a:t>
            </a:r>
            <a:b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7223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45" y="4648200"/>
            <a:ext cx="1660525" cy="207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8009AD9-0F05-D4DD-25D0-F45CB0B8507C}"/>
              </a:ext>
            </a:extLst>
          </p:cNvPr>
          <p:cNvSpPr txBox="1"/>
          <p:nvPr/>
        </p:nvSpPr>
        <p:spPr>
          <a:xfrm>
            <a:off x="125044" y="685800"/>
            <a:ext cx="8637955" cy="61565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литературы</a:t>
            </a:r>
          </a:p>
          <a:p>
            <a:pPr algn="just"/>
            <a:endParaRPr lang="ru-RU" sz="20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Гогоберидзе А. Г. Дошкольная педагогика с основами методик воспитания и обучения : учеб. для вузов / А. Г. Гогоберидзе, О. В. Солнцева. – СПб. : Питер, 2013. – 464 с. </a:t>
            </a:r>
          </a:p>
          <a:p>
            <a:pPr algn="just"/>
            <a:r>
              <a:rPr lang="ru-RU" sz="20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Душка Н. </a:t>
            </a:r>
            <a:r>
              <a:rPr lang="ru-RU" sz="20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Синквейн</a:t>
            </a:r>
            <a:r>
              <a:rPr lang="ru-RU" sz="20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работе по развитию речи дошкольников / Н. Душка // Логопед. – 2005. – № 5.  </a:t>
            </a:r>
          </a:p>
          <a:p>
            <a:pPr algn="just"/>
            <a:r>
              <a:rPr lang="ru-RU" sz="20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Татаринцева, Е. А. Использование технологии «</a:t>
            </a:r>
            <a:r>
              <a:rPr kumimoji="0" 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синквейн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» в речевом развитии детей старшего дошкольного возраста / Е. А. Татаринцева, Д. И. Воробьёва. — Текст : непосредственный // Молодой ученый. — 2020. — № 3 (293). — С. 456-458. — URL: https://moluch.ru/archive/293/66554/ (дата обращения: 09.04.2024).</a:t>
            </a:r>
            <a:r>
              <a:rPr lang="ru-RU" sz="2000" b="1" kern="1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2000" b="1" kern="1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0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Юрчук</a:t>
            </a:r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Е. Н. Опыт использования современных образовательных технологий в работе педагога с дошкольниками / Е. Н. </a:t>
            </a:r>
            <a:r>
              <a:rPr lang="ru-RU" sz="20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Юрчук</a:t>
            </a:r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// 1 сентября. – 30.03.2017.  4. </a:t>
            </a:r>
            <a:r>
              <a:rPr lang="ru-RU" sz="20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Лелюх</a:t>
            </a:r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С. В. Развитие творческого мышления, воображения и речи дошкольников / С. В. </a:t>
            </a:r>
            <a:r>
              <a:rPr lang="ru-RU" sz="20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Лелюх</a:t>
            </a:r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Т. А. Сидорчук, Н. Н. Хоменко. – Ульяновск, 2003.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2000" b="1" kern="100" dirty="0">
              <a:solidFill>
                <a:srgbClr val="000099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99252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45" y="4648200"/>
            <a:ext cx="1660525" cy="207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55307" y="2106423"/>
            <a:ext cx="6551194" cy="13130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u-RU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!</a:t>
            </a:r>
          </a:p>
        </p:txBody>
      </p:sp>
    </p:spTree>
    <p:extLst>
      <p:ext uri="{BB962C8B-B14F-4D97-AF65-F5344CB8AC3E}">
        <p14:creationId xmlns:p14="http://schemas.microsoft.com/office/powerpoint/2010/main" val="3073206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9" y="0"/>
            <a:ext cx="9143999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63725"/>
            <a:ext cx="1660525" cy="207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85800" y="265426"/>
            <a:ext cx="6553199" cy="4745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ru-RU" alt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«СИНКВЕЙН»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endParaRPr lang="ru-RU" alt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ru-RU" altLang="ru-RU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Слово «</a:t>
            </a:r>
            <a:r>
              <a:rPr lang="ru-RU" altLang="ru-RU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синквейн</a:t>
            </a:r>
            <a:r>
              <a:rPr lang="ru-RU" altLang="ru-RU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происходит от французского слова «пять» 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ru-RU" altLang="ru-RU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означает «стихотворение, состоящее из пяти строк».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ru-RU" altLang="ru-RU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Синквейн</a:t>
            </a:r>
            <a:r>
              <a:rPr lang="ru-RU" altLang="ru-RU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это не обычное стихотворение, а стихотворение, написанное в соответствии с определёнными правилами </a:t>
            </a:r>
          </a:p>
        </p:txBody>
      </p:sp>
    </p:spTree>
    <p:extLst>
      <p:ext uri="{BB962C8B-B14F-4D97-AF65-F5344CB8AC3E}">
        <p14:creationId xmlns:p14="http://schemas.microsoft.com/office/powerpoint/2010/main" val="4062191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63725"/>
            <a:ext cx="1660525" cy="207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8600" y="152400"/>
            <a:ext cx="7543800" cy="6383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eaLnBrk="0" hangingPunct="0">
              <a:spcBef>
                <a:spcPct val="20000"/>
              </a:spcBef>
              <a:defRPr/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И ЦЕЛЕСООБРАЗНОСТЬ ИСПОЛЬЗОВАНИЯ СИНКВЕЙНА,  В РАБОТЕ ПО РАЗВИТИЮ РЕЧИ У ДОШКОЛЬНИКОВ :</a:t>
            </a:r>
          </a:p>
          <a:p>
            <a:pPr marL="342900" lvl="0" indent="-342900" algn="ctr" eaLnBrk="0" hangingPunct="0"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ru-RU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открываются новые творческие интеллектуальные возможности;</a:t>
            </a:r>
          </a:p>
          <a:p>
            <a:pPr marL="342900" lvl="0" indent="-342900" algn="ctr" eaLnBrk="0" hangingPunct="0"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ru-RU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способствует обогащению и актуализации словаря;</a:t>
            </a:r>
          </a:p>
          <a:p>
            <a:pPr marL="342900" lvl="0" indent="-342900" algn="ctr" eaLnBrk="0" hangingPunct="0"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ru-RU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носит характер комплексного воздействия (развивает речь, память, внимание, мышление)</a:t>
            </a:r>
          </a:p>
          <a:p>
            <a:pPr marL="342900" lvl="0" indent="-342900" algn="ctr" eaLnBrk="0" hangingPunct="0"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ru-RU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используется для закрепления изученной темы;</a:t>
            </a:r>
          </a:p>
          <a:p>
            <a:pPr marL="342900" lvl="0" indent="-342900" algn="ctr" eaLnBrk="0" hangingPunct="0"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ru-RU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является игровым приемом.</a:t>
            </a:r>
          </a:p>
          <a:p>
            <a:pPr marL="342900" lvl="0" indent="-342900" algn="just">
              <a:spcBef>
                <a:spcPct val="20000"/>
              </a:spcBef>
              <a:buFont typeface="Arial" charset="0"/>
              <a:buChar char="•"/>
              <a:defRPr/>
            </a:pPr>
            <a:endParaRPr lang="ru-RU" sz="2400" b="1" dirty="0">
              <a:solidFill>
                <a:srgbClr val="000099"/>
              </a:solidFill>
              <a:latin typeface="Book Antiqua" panose="02040602050305030304" pitchFamily="18" charset="0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86462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63725"/>
            <a:ext cx="1660525" cy="207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2400" y="152400"/>
            <a:ext cx="8763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ПРАВИЛА  НАПИСАНИЯ  СИНКВЕЙНА</a:t>
            </a:r>
            <a:r>
              <a:rPr lang="ru-RU" sz="3200" b="1" dirty="0">
                <a:solidFill>
                  <a:srgbClr val="FF0000"/>
                </a:solidFill>
                <a:latin typeface="Bookman Old Style" panose="02050604050505020204" pitchFamily="18" charset="0"/>
                <a:ea typeface="+mj-ea"/>
                <a:cs typeface="+mj-cs"/>
              </a:rPr>
              <a:t>: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3400" y="737175"/>
            <a:ext cx="838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ts val="0"/>
              </a:spcBef>
              <a:defRPr/>
            </a:pPr>
            <a:r>
              <a:rPr lang="ru-RU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Синквейн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дошкольниками как увлекательная игра. </a:t>
            </a:r>
          </a:p>
          <a:p>
            <a:pPr marL="342900" lvl="0" indent="-3429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нужно помнить</a:t>
            </a:r>
            <a:r>
              <a:rPr lang="ru-RU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что необходимо составлять </a:t>
            </a:r>
            <a:r>
              <a:rPr lang="ru-RU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синквейн</a:t>
            </a:r>
            <a:r>
              <a:rPr lang="ru-RU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только на темы хорошо известные детьми и обязательно показывать образец.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19112" y="2116901"/>
            <a:ext cx="7696199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1-я строка </a:t>
            </a:r>
            <a:r>
              <a:rPr lang="ru-RU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одно слово, обычно существительное, отражающее тему </a:t>
            </a:r>
            <a:r>
              <a:rPr lang="ru-RU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синквейна</a:t>
            </a:r>
            <a:r>
              <a:rPr lang="ru-RU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2-я строка </a:t>
            </a:r>
            <a:r>
              <a:rPr lang="ru-RU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два слова, прилагательные, описывающие основную мысль.</a:t>
            </a:r>
          </a:p>
          <a:p>
            <a:pPr marL="342900" lvl="0" indent="-3429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3-я строка </a:t>
            </a:r>
            <a:r>
              <a:rPr lang="ru-RU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три слова, глаголы, описывающие действия в рамках темы.</a:t>
            </a:r>
          </a:p>
          <a:p>
            <a:pPr marL="342900" lvl="0" indent="-3429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4-я строка </a:t>
            </a:r>
            <a:r>
              <a:rPr lang="ru-RU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фраза из нескольких слов, показывающая отношения автора к теме, предложение по теме.</a:t>
            </a:r>
          </a:p>
          <a:p>
            <a:pPr marL="342900" lvl="0" indent="-3429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5-я строка </a:t>
            </a:r>
            <a:r>
              <a:rPr lang="ru-RU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слова, связанные с первым, отражающие сущность темы (ассоциации).</a:t>
            </a:r>
          </a:p>
          <a:p>
            <a:pPr lvl="0" algn="ctr">
              <a:spcBef>
                <a:spcPts val="0"/>
              </a:spcBef>
              <a:defRPr/>
            </a:pP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Чёткое соблюдение правил написания </a:t>
            </a:r>
            <a:r>
              <a:rPr lang="ru-RU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синквейна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не обязательно.</a:t>
            </a:r>
          </a:p>
        </p:txBody>
      </p:sp>
    </p:spTree>
    <p:extLst>
      <p:ext uri="{BB962C8B-B14F-4D97-AF65-F5344CB8AC3E}">
        <p14:creationId xmlns:p14="http://schemas.microsoft.com/office/powerpoint/2010/main" val="1784524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63725"/>
            <a:ext cx="1660525" cy="207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2400" y="152400"/>
            <a:ext cx="9525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АЛГОРИТМ СОСТАВЛЕНИЯ СИНКВЕЙНА</a:t>
            </a:r>
            <a:b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380" y="4049485"/>
            <a:ext cx="4121240" cy="28194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47800" y="1152007"/>
            <a:ext cx="6248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tabLst>
                <a:tab pos="457200" algn="l"/>
              </a:tabLst>
            </a:pPr>
            <a:r>
              <a:rPr lang="ru-RU" sz="24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(тема) </a:t>
            </a:r>
            <a:r>
              <a:rPr lang="ru-RU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–слово-предмет </a:t>
            </a:r>
          </a:p>
          <a:p>
            <a:pPr lvl="0">
              <a:tabLst>
                <a:tab pos="457200" algn="l"/>
              </a:tabLst>
            </a:pPr>
            <a:r>
              <a:rPr lang="ru-RU" sz="24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Слова-признаки</a:t>
            </a:r>
            <a:r>
              <a:rPr lang="ru-RU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по теме.</a:t>
            </a:r>
          </a:p>
          <a:p>
            <a:pPr lvl="0">
              <a:tabLst>
                <a:tab pos="457200" algn="l"/>
              </a:tabLst>
            </a:pPr>
            <a:r>
              <a:rPr lang="ru-RU" sz="24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Слова- действия </a:t>
            </a:r>
            <a:r>
              <a:rPr lang="ru-RU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теме.</a:t>
            </a:r>
          </a:p>
          <a:p>
            <a:pPr lvl="0">
              <a:tabLst>
                <a:tab pos="457200" algn="l"/>
              </a:tabLst>
            </a:pPr>
            <a:r>
              <a:rPr lang="ru-RU" sz="24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Предложение</a:t>
            </a:r>
            <a:r>
              <a:rPr lang="ru-RU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теме.</a:t>
            </a:r>
          </a:p>
          <a:p>
            <a:pPr lvl="0">
              <a:tabLst>
                <a:tab pos="457200" algn="l"/>
              </a:tabLst>
            </a:pPr>
            <a:r>
              <a:rPr lang="ru-RU" sz="24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Ассоциация</a:t>
            </a:r>
            <a:r>
              <a:rPr lang="ru-RU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теме: одно слово-предмет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07379" y="3680153"/>
            <a:ext cx="23635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</a:t>
            </a:r>
            <a:r>
              <a:rPr lang="ru-RU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синквейна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0432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146"/>
            <a:ext cx="9143999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63725"/>
            <a:ext cx="1660525" cy="207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023316"/>
            <a:ext cx="4876800" cy="3657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52189"/>
            <a:ext cx="4899338" cy="36767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95449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88264"/>
            <a:ext cx="9143999" cy="69462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63725"/>
            <a:ext cx="1660525" cy="207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04800" y="163247"/>
            <a:ext cx="8001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000" lvl="0" indent="-342900" algn="ctr">
              <a:spcBef>
                <a:spcPct val="20000"/>
              </a:spcBef>
              <a:defRPr/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ОБОЗНАЧЕНИЯ СЛОВ ДЛЯ СОСТАВЛЕНИЯ СИНКВЕЙНА ДЕТЬМИ: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004" y="1200743"/>
            <a:ext cx="642923" cy="589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000" y="1921028"/>
            <a:ext cx="549331" cy="555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382" y="2535182"/>
            <a:ext cx="806569" cy="748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574" y="2600760"/>
            <a:ext cx="779556" cy="73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681" y="3370604"/>
            <a:ext cx="799590" cy="74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8745">
            <a:off x="2455869" y="3480374"/>
            <a:ext cx="460793" cy="451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Овал 11"/>
          <p:cNvSpPr/>
          <p:nvPr/>
        </p:nvSpPr>
        <p:spPr>
          <a:xfrm>
            <a:off x="1811891" y="5067300"/>
            <a:ext cx="1022162" cy="1066800"/>
          </a:xfrm>
          <a:prstGeom prst="ellipse">
            <a:avLst/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28667">
            <a:off x="1993423" y="3465197"/>
            <a:ext cx="451758" cy="442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384" y="4403271"/>
            <a:ext cx="316388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752927" y="1196354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tabLst>
                <a:tab pos="457200" algn="l"/>
              </a:tabLst>
            </a:pPr>
            <a:endParaRPr lang="ru-RU" sz="2400" b="1" u="sng" dirty="0">
              <a:solidFill>
                <a:srgbClr val="C00000"/>
              </a:solidFill>
              <a:latin typeface="Bookman Old Style" panose="02050604050505020204" pitchFamily="18" charset="0"/>
            </a:endParaRPr>
          </a:p>
          <a:p>
            <a:pPr lvl="0">
              <a:tabLst>
                <a:tab pos="457200" algn="l"/>
              </a:tabLst>
            </a:pPr>
            <a:r>
              <a:rPr lang="ru-RU" sz="24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(тема) </a:t>
            </a:r>
            <a:r>
              <a:rPr lang="ru-RU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–слово-предмет </a:t>
            </a:r>
          </a:p>
          <a:p>
            <a:pPr lvl="0">
              <a:tabLst>
                <a:tab pos="457200" algn="l"/>
              </a:tabLst>
            </a:pPr>
            <a:endParaRPr lang="ru-RU" sz="24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tabLst>
                <a:tab pos="457200" algn="l"/>
              </a:tabLst>
            </a:pPr>
            <a:r>
              <a:rPr lang="ru-RU" sz="24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Слова-признаки</a:t>
            </a:r>
            <a:r>
              <a:rPr lang="ru-RU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по теме.</a:t>
            </a:r>
          </a:p>
          <a:p>
            <a:pPr lvl="0">
              <a:tabLst>
                <a:tab pos="457200" algn="l"/>
              </a:tabLst>
            </a:pPr>
            <a:endParaRPr lang="ru-RU" sz="24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tabLst>
                <a:tab pos="457200" algn="l"/>
              </a:tabLst>
            </a:pPr>
            <a:r>
              <a:rPr lang="ru-RU" sz="24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Слова- действия </a:t>
            </a:r>
            <a:r>
              <a:rPr lang="ru-RU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теме.</a:t>
            </a:r>
          </a:p>
          <a:p>
            <a:pPr lvl="0">
              <a:tabLst>
                <a:tab pos="457200" algn="l"/>
              </a:tabLst>
            </a:pPr>
            <a:endParaRPr lang="ru-RU" sz="24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tabLst>
                <a:tab pos="457200" algn="l"/>
              </a:tabLst>
            </a:pPr>
            <a:r>
              <a:rPr lang="ru-RU" sz="24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Предложение</a:t>
            </a:r>
            <a:r>
              <a:rPr lang="ru-RU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теме.</a:t>
            </a:r>
          </a:p>
          <a:p>
            <a:pPr lvl="0">
              <a:tabLst>
                <a:tab pos="457200" algn="l"/>
              </a:tabLst>
            </a:pPr>
            <a:endParaRPr lang="ru-RU" sz="24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tabLst>
                <a:tab pos="457200" algn="l"/>
              </a:tabLst>
            </a:pPr>
            <a:endParaRPr lang="ru-RU" sz="24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tabLst>
                <a:tab pos="457200" algn="l"/>
              </a:tabLst>
            </a:pPr>
            <a:r>
              <a:rPr lang="ru-RU" sz="24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Ассоциация</a:t>
            </a:r>
            <a:r>
              <a:rPr lang="ru-RU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теме:     одно слово-предмет</a:t>
            </a:r>
          </a:p>
        </p:txBody>
      </p:sp>
    </p:spTree>
    <p:extLst>
      <p:ext uri="{BB962C8B-B14F-4D97-AF65-F5344CB8AC3E}">
        <p14:creationId xmlns:p14="http://schemas.microsoft.com/office/powerpoint/2010/main" val="30213052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63725"/>
            <a:ext cx="1660525" cy="207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2400" y="283978"/>
            <a:ext cx="8686800" cy="45943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СПОСОБЫ РАБОТЫ С ДОШКОЛЬНИКАМИ ПО СИНКВЕЙНАМ. </a:t>
            </a: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540385"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1.Составление краткого рассказа по готовому </a:t>
            </a:r>
            <a:r>
              <a:rPr lang="ru-RU" sz="20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синквейну</a:t>
            </a:r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 </a:t>
            </a:r>
            <a:endParaRPr lang="ru-RU" sz="2000" b="1" dirty="0">
              <a:solidFill>
                <a:srgbClr val="000099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540385"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2. Составление </a:t>
            </a:r>
            <a:r>
              <a:rPr lang="ru-RU" sz="20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синквейна</a:t>
            </a:r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по прослушанному рассказу или сказки. </a:t>
            </a:r>
            <a:endParaRPr lang="ru-RU" sz="2000" b="1" dirty="0">
              <a:solidFill>
                <a:srgbClr val="000099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540385"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3. Коррекция и совершенствование готового </a:t>
            </a:r>
            <a:r>
              <a:rPr lang="ru-RU" sz="20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синквейна</a:t>
            </a:r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 (анализ неполного </a:t>
            </a:r>
            <a:r>
              <a:rPr lang="ru-RU" sz="20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синквейна</a:t>
            </a:r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для определения отсутствующей части. Например, дан </a:t>
            </a:r>
            <a:r>
              <a:rPr lang="ru-RU" sz="20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синквейн</a:t>
            </a:r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без указания темы, первой строки – на основе существующих строк необходимо ее определить). </a:t>
            </a:r>
            <a:endParaRPr lang="ru-RU" sz="2000" b="1" dirty="0">
              <a:solidFill>
                <a:srgbClr val="000099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540385"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4. Использование на занятиях для закрепления изученной лексической темы; </a:t>
            </a:r>
            <a:endParaRPr lang="ru-RU" sz="2000" b="1" dirty="0">
              <a:solidFill>
                <a:srgbClr val="000099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540385"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5. При составлении </a:t>
            </a:r>
            <a:r>
              <a:rPr lang="ru-RU" sz="20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синквейнов</a:t>
            </a:r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можно использовать соревнование: «кто назовет больше нужных слов». </a:t>
            </a:r>
            <a:endParaRPr lang="ru-RU" sz="2000" b="1" dirty="0">
              <a:solidFill>
                <a:srgbClr val="000099"/>
              </a:solidFill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974150"/>
      </p:ext>
    </p:extLst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Majestic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Nezhny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1276</TotalTime>
  <Words>975</Words>
  <Application>Microsoft Office PowerPoint</Application>
  <PresentationFormat>Экран (4:3)</PresentationFormat>
  <Paragraphs>102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21</vt:i4>
      </vt:variant>
    </vt:vector>
  </HeadingPairs>
  <TitlesOfParts>
    <vt:vector size="32" baseType="lpstr">
      <vt:lpstr>Times New Roman</vt:lpstr>
      <vt:lpstr>Book Antiqua</vt:lpstr>
      <vt:lpstr>Bookman Old Style</vt:lpstr>
      <vt:lpstr>Ariston</vt:lpstr>
      <vt:lpstr>Arial</vt:lpstr>
      <vt:lpstr>Calibri</vt:lpstr>
      <vt:lpstr>Majestic</vt:lpstr>
      <vt:lpstr>Wingdings</vt:lpstr>
      <vt:lpstr>Оформление по умолчанию</vt:lpstr>
      <vt:lpstr>Nezhny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>Старовойтова</Manager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Пользователь; Л.В. Старовойтова</dc:creator>
  <cp:lastModifiedBy>Лариса</cp:lastModifiedBy>
  <cp:revision>109</cp:revision>
  <cp:lastPrinted>1601-01-01T00:00:00Z</cp:lastPrinted>
  <dcterms:created xsi:type="dcterms:W3CDTF">1601-01-01T00:00:00Z</dcterms:created>
  <dcterms:modified xsi:type="dcterms:W3CDTF">2024-04-09T01:25:47Z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