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0" r:id="rId3"/>
    <p:sldId id="319" r:id="rId4"/>
    <p:sldId id="309" r:id="rId5"/>
    <p:sldId id="325" r:id="rId6"/>
    <p:sldId id="320" r:id="rId7"/>
    <p:sldId id="314" r:id="rId8"/>
    <p:sldId id="326" r:id="rId9"/>
    <p:sldId id="322" r:id="rId10"/>
    <p:sldId id="317" r:id="rId11"/>
    <p:sldId id="333" r:id="rId12"/>
    <p:sldId id="331" r:id="rId13"/>
    <p:sldId id="332" r:id="rId14"/>
    <p:sldId id="323" r:id="rId15"/>
    <p:sldId id="329" r:id="rId16"/>
    <p:sldId id="327" r:id="rId17"/>
    <p:sldId id="330" r:id="rId18"/>
    <p:sldId id="315" r:id="rId19"/>
    <p:sldId id="285" r:id="rId2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58D"/>
    <a:srgbClr val="808080"/>
    <a:srgbClr val="FCFCFC"/>
    <a:srgbClr val="E8E8E8"/>
    <a:srgbClr val="FFD84B"/>
    <a:srgbClr val="FFFFFF"/>
    <a:srgbClr val="CC3300"/>
    <a:srgbClr val="2A1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6" autoAdjust="0"/>
    <p:restoredTop sz="94660"/>
  </p:normalViewPr>
  <p:slideViewPr>
    <p:cSldViewPr>
      <p:cViewPr varScale="1">
        <p:scale>
          <a:sx n="70" d="100"/>
          <a:sy n="70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25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A333B5-585C-4DBA-A892-B635270268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843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760E17-1FF4-49D0-8ADD-D91A85C224B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27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20B5896D-7DE5-4689-A5F9-49300A698D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38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A0277-E34C-411A-A41C-0D2835224A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27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DB2D5-10B8-46A5-B97B-D01F88CA29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600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5363B-2746-486C-8EE7-C4089AB3873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9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571AA-12CC-4BE1-BC9A-8A7D0C4D1E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637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7E89D-D469-4AE9-A3DA-4400DE7DCC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1341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74237-58F6-4EB0-B715-61070DB8A8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0153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91DA-5B77-4225-81DB-C45B7C7B04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050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40450-B5DD-4EF5-B332-1C3EBBE133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553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A9F77-4F1C-4A47-8469-6A3D8E879A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516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C6CC9-A9C4-4FE4-86B2-1FD687E96A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341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5C52B0-B870-4ABB-B62F-0580D46F736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</a:p>
        </p:txBody>
      </p:sp>
      <p:pic>
        <p:nvPicPr>
          <p:cNvPr id="3" name="Picture 37" descr="wate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 descr="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1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5478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73906" y="260648"/>
            <a:ext cx="7542510" cy="792088"/>
          </a:xfrm>
        </p:spPr>
        <p:txBody>
          <a:bodyPr/>
          <a:lstStyle/>
          <a:p>
            <a:pPr algn="ctr"/>
            <a:r>
              <a:rPr lang="ru-RU" b="1" i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i="1" dirty="0" smtClean="0"/>
              <a:t>«Детский сад комбинированного вида № 36 «Улыбка»</a:t>
            </a:r>
            <a:endParaRPr lang="ru-RU" b="1" i="1" dirty="0"/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 bwMode="gray">
          <a:xfrm>
            <a:off x="1049838" y="6137920"/>
            <a:ext cx="7542510" cy="60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b="1" i="1" kern="0" dirty="0" smtClean="0"/>
              <a:t>Междуреченский городской округ</a:t>
            </a:r>
          </a:p>
          <a:p>
            <a:pPr algn="ctr"/>
            <a:r>
              <a:rPr lang="ru-RU" b="1" i="1" kern="0" dirty="0" smtClean="0"/>
              <a:t> 2023</a:t>
            </a:r>
            <a:endParaRPr lang="ru-RU" b="1" i="1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05855" y="3645024"/>
            <a:ext cx="586814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Лобанова Ольга Владимировна,</a:t>
            </a:r>
          </a:p>
          <a:p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</a:p>
          <a:p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Голева Наталья Викторовна, воспитатель</a:t>
            </a:r>
          </a:p>
          <a:p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Губайдуллина Дина Сергеевна, воспитатель</a:t>
            </a:r>
            <a:endParaRPr 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5853" y="1564417"/>
            <a:ext cx="82015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Оформление ДОО </a:t>
            </a:r>
            <a:r>
              <a:rPr lang="ru-RU" sz="44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к </a:t>
            </a:r>
            <a:r>
              <a:rPr lang="ru-RU" sz="44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праздникам и развлечениям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12 апреля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5555" r="6113" b="11112"/>
          <a:stretch/>
        </p:blipFill>
        <p:spPr>
          <a:xfrm>
            <a:off x="908953" y="1340768"/>
            <a:ext cx="3435495" cy="24539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8690"/>
            <a:ext cx="3240360" cy="2437864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6708" b="14010"/>
          <a:stretch/>
        </p:blipFill>
        <p:spPr bwMode="gray">
          <a:xfrm>
            <a:off x="2771800" y="4077072"/>
            <a:ext cx="3647932" cy="25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5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9 мая – День Победы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2" b="20771"/>
          <a:stretch/>
        </p:blipFill>
        <p:spPr>
          <a:xfrm>
            <a:off x="1691680" y="1220925"/>
            <a:ext cx="1872208" cy="26821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 b="18441"/>
          <a:stretch/>
        </p:blipFill>
        <p:spPr>
          <a:xfrm>
            <a:off x="6012160" y="1219179"/>
            <a:ext cx="2047283" cy="2683886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/>
          <a:stretch/>
        </p:blipFill>
        <p:spPr bwMode="gray">
          <a:xfrm>
            <a:off x="2627784" y="4077072"/>
            <a:ext cx="4078762" cy="263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121" y="-13680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Выпускной бал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3"/>
          <a:stretch/>
        </p:blipFill>
        <p:spPr>
          <a:xfrm>
            <a:off x="4501062" y="929602"/>
            <a:ext cx="2928088" cy="2490546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12258" y="3573016"/>
            <a:ext cx="4464496" cy="316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/>
          <a:stretch/>
        </p:blipFill>
        <p:spPr bwMode="gray">
          <a:xfrm>
            <a:off x="785597" y="960704"/>
            <a:ext cx="2557907" cy="431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0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12 июня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0" y="1180691"/>
            <a:ext cx="1380332" cy="24539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71" y="1196752"/>
            <a:ext cx="1371298" cy="2437864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r="21043"/>
          <a:stretch/>
        </p:blipFill>
        <p:spPr bwMode="gray">
          <a:xfrm>
            <a:off x="3112908" y="4149080"/>
            <a:ext cx="2918184" cy="25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39546" y="1346270"/>
            <a:ext cx="1889941" cy="25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925671" y="4134633"/>
            <a:ext cx="1371298" cy="243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030" y="4142138"/>
            <a:ext cx="1371298" cy="243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 сентября – День Знаний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1" y="1374749"/>
            <a:ext cx="3118522" cy="238031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38" y="1374749"/>
            <a:ext cx="3066526" cy="2307561"/>
          </a:xfr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491" y="4036741"/>
            <a:ext cx="3118522" cy="23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1"/>
          <a:stretch/>
        </p:blipFill>
        <p:spPr bwMode="gray">
          <a:xfrm>
            <a:off x="5195649" y="4036741"/>
            <a:ext cx="3066526" cy="220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27 сентября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7"/>
            <a:ext cx="4375314" cy="2340000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r="12662"/>
          <a:stretch/>
        </p:blipFill>
        <p:spPr bwMode="gray">
          <a:xfrm>
            <a:off x="4067944" y="3757637"/>
            <a:ext cx="4896544" cy="28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4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Осень в гости к нам пришла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0" y="1417638"/>
            <a:ext cx="4341206" cy="19026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/>
          <a:stretch/>
        </p:blipFill>
        <p:spPr>
          <a:xfrm>
            <a:off x="5195648" y="1417638"/>
            <a:ext cx="3623831" cy="2083370"/>
          </a:xfrm>
        </p:spPr>
      </p:pic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26695"/>
          <a:stretch/>
        </p:blipFill>
        <p:spPr bwMode="gray">
          <a:xfrm>
            <a:off x="2483768" y="3717032"/>
            <a:ext cx="395706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6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Матери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77072"/>
            <a:ext cx="2520280" cy="246660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7638"/>
            <a:ext cx="3353880" cy="2356101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15616" y="1417638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611560" y="250822"/>
            <a:ext cx="8229600" cy="2242074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Вывод:</a:t>
            </a:r>
            <a:r>
              <a:rPr lang="ru-RU" sz="1800" dirty="0" smtClean="0"/>
              <a:t> в </a:t>
            </a:r>
            <a:r>
              <a:rPr lang="ru-RU" sz="1800" dirty="0"/>
              <a:t>зависимости от темы, идеи и формы </a:t>
            </a:r>
            <a:r>
              <a:rPr lang="ru-RU" sz="1800" dirty="0" smtClean="0"/>
              <a:t>- праздники </a:t>
            </a:r>
            <a:r>
              <a:rPr lang="ru-RU" sz="1800" dirty="0"/>
              <a:t>в ДОУ проводят на улице и в </a:t>
            </a:r>
            <a:r>
              <a:rPr lang="ru-RU" sz="1800" dirty="0" smtClean="0"/>
              <a:t>помещении: на </a:t>
            </a:r>
            <a:r>
              <a:rPr lang="ru-RU" sz="1800" dirty="0"/>
              <a:t>игровых площадках, в спортивном и музыкальном зале</a:t>
            </a:r>
            <a:r>
              <a:rPr lang="ru-RU" sz="1800" dirty="0" smtClean="0"/>
              <a:t>. Поэтому и </a:t>
            </a:r>
            <a:r>
              <a:rPr lang="ru-RU" sz="1800" dirty="0"/>
              <a:t>оформление можно </a:t>
            </a:r>
            <a:r>
              <a:rPr lang="ru-RU" sz="1800" dirty="0" smtClean="0"/>
              <a:t>делать </a:t>
            </a:r>
            <a:r>
              <a:rPr lang="ru-RU" sz="1800" dirty="0"/>
              <a:t>не только в здании детского сада, но и на территории.</a:t>
            </a:r>
          </a:p>
          <a:p>
            <a:pPr marL="0" indent="0">
              <a:buNone/>
            </a:pPr>
            <a:endParaRPr lang="ru-RU" sz="1800" dirty="0"/>
          </a:p>
          <a:p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" y="1650858"/>
            <a:ext cx="3972252" cy="2234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5588" b="16750"/>
          <a:stretch/>
        </p:blipFill>
        <p:spPr>
          <a:xfrm>
            <a:off x="4726360" y="4200550"/>
            <a:ext cx="4032448" cy="2428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52" y="1637567"/>
            <a:ext cx="4044206" cy="2274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29047" r="3728"/>
          <a:stretch/>
        </p:blipFill>
        <p:spPr>
          <a:xfrm>
            <a:off x="401128" y="4200550"/>
            <a:ext cx="3972252" cy="23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3173" y="2348880"/>
            <a:ext cx="4968875" cy="1470025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5400" dirty="0"/>
              <a:t>Спасибо </a:t>
            </a:r>
            <a:br>
              <a:rPr lang="ru-RU" sz="5400" dirty="0"/>
            </a:br>
            <a:r>
              <a:rPr lang="ru-RU" sz="5400" dirty="0"/>
              <a:t>за внимание!</a:t>
            </a:r>
            <a:endParaRPr lang="en-US" sz="5400" dirty="0"/>
          </a:p>
        </p:txBody>
      </p:sp>
      <p:pic>
        <p:nvPicPr>
          <p:cNvPr id="23555" name="Picture 8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42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Rectangle 7"/>
          <p:cNvSpPr>
            <a:spLocks noChangeArrowheads="1"/>
          </p:cNvSpPr>
          <p:nvPr/>
        </p:nvSpPr>
        <p:spPr bwMode="black">
          <a:xfrm>
            <a:off x="395288" y="4149725"/>
            <a:ext cx="46085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/>
          <a:p>
            <a:pPr>
              <a:defRPr/>
            </a:pPr>
            <a:endParaRPr lang="en-US" sz="3000" b="1" dirty="0">
              <a:solidFill>
                <a:srgbClr val="2A199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6" y="4192126"/>
            <a:ext cx="2554224" cy="1791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91" y="4194579"/>
            <a:ext cx="2522060" cy="189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75" y="4077072"/>
            <a:ext cx="2716701" cy="203752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 bwMode="gray">
          <a:xfrm>
            <a:off x="457200" y="260648"/>
            <a:ext cx="8507288" cy="39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ru-RU" sz="2400" dirty="0"/>
              <a:t>Образовательная программа детского сада направлена на полноценное и всестороннее развитие каждого ребенка и должна соответствовать ФГОС ДО. Федеральный стандарт устанавливает требования к её структуре, определяет ключевые направления и задачи. Среди них — создание условий, которые помогают развивать фантазию, творческое воображение и способности детей, формировать инициативность, уверенность в собственных силах и умения общаться в коллективе.</a:t>
            </a:r>
          </a:p>
          <a:p>
            <a:pPr marL="0" indent="0" algn="just">
              <a:buFontTx/>
              <a:buNone/>
            </a:pP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24727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32" y="1556792"/>
            <a:ext cx="8712968" cy="4929411"/>
          </a:xfrm>
        </p:spPr>
        <p:txBody>
          <a:bodyPr/>
          <a:lstStyle/>
          <a:p>
            <a:r>
              <a:rPr lang="ru-RU" sz="2800" dirty="0"/>
              <a:t>Праздники — элемент обязательной части дошкольной образовательной программы. Их организация и проведение подразумевают совместную деятельность педагога и детей, которую требует ФГОС ДО, и взаимодействие детей друг с другом. У всех участников есть общая цель, мотив и переживания, которые их объединяют.</a:t>
            </a:r>
          </a:p>
          <a:p>
            <a:r>
              <a:rPr lang="ru-RU" sz="2800" dirty="0"/>
              <a:t>Подготовка, проведение и яркое тематическое оформление праздников в детском саду, позволяют охватить все направления </a:t>
            </a:r>
            <a:r>
              <a:rPr lang="ru-RU" sz="2800" dirty="0" smtClean="0"/>
              <a:t>развития.</a:t>
            </a: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3898"/>
          </a:xfrm>
        </p:spPr>
        <p:txBody>
          <a:bodyPr/>
          <a:lstStyle/>
          <a:p>
            <a:pPr algn="ctr"/>
            <a:r>
              <a:rPr lang="ru-RU" sz="3600" dirty="0"/>
              <a:t>Что помогают развивать праздники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27600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8618" y="-2429"/>
            <a:ext cx="8229600" cy="767133"/>
          </a:xfrm>
        </p:spPr>
        <p:txBody>
          <a:bodyPr/>
          <a:lstStyle/>
          <a:p>
            <a:pPr algn="ctr"/>
            <a:r>
              <a:rPr lang="ru-RU" sz="3600" dirty="0"/>
              <a:t>Виды </a:t>
            </a:r>
            <a:r>
              <a:rPr lang="ru-RU" sz="3600" dirty="0" smtClean="0"/>
              <a:t>праздников </a:t>
            </a:r>
            <a:r>
              <a:rPr lang="ru-RU" sz="3600" dirty="0"/>
              <a:t>в ДОО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251520" y="764704"/>
            <a:ext cx="8733656" cy="573325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Праздники можно разделить на несколько групп по тематической составляющей и главной идее: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календарные</a:t>
            </a:r>
            <a:r>
              <a:rPr lang="ru-RU" dirty="0"/>
              <a:t> — Праздник осени, Прощание с летом, Проводы зимы;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государственные и гражданские</a:t>
            </a:r>
            <a:r>
              <a:rPr lang="ru-RU" dirty="0"/>
              <a:t> — Новый год, День победы, День знаний, День семьи;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международные</a:t>
            </a:r>
            <a:r>
              <a:rPr lang="ru-RU" dirty="0"/>
              <a:t> — День матери, День «спасибо», 8 марта, День Земли;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народные</a:t>
            </a:r>
            <a:r>
              <a:rPr lang="ru-RU" dirty="0"/>
              <a:t> — Масленица, Рождество, Колядки, Пасха;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спортивные</a:t>
            </a:r>
            <a:r>
              <a:rPr lang="ru-RU" dirty="0"/>
              <a:t> — День здоровья, Веселые старты, Спортивная семья;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/>
              <a:t>бытовые и устраиваемые для развлечений</a:t>
            </a:r>
            <a:r>
              <a:rPr lang="ru-RU" dirty="0"/>
              <a:t> — выпускной, День рождения, День чудес.</a:t>
            </a:r>
          </a:p>
          <a:p>
            <a:pPr marL="0" indent="0" algn="just">
              <a:buNone/>
            </a:pPr>
            <a:endParaRPr lang="ru-RU" dirty="0" smtClean="0"/>
          </a:p>
        </p:txBody>
      </p: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4140200" y="2997200"/>
            <a:ext cx="446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b="1">
              <a:solidFill>
                <a:srgbClr val="11111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57076"/>
            <a:ext cx="8229600" cy="1143000"/>
          </a:xfrm>
        </p:spPr>
        <p:txBody>
          <a:bodyPr/>
          <a:lstStyle/>
          <a:p>
            <a:pPr algn="ctr"/>
            <a:r>
              <a:rPr lang="ru-RU" sz="3600" dirty="0" smtClean="0"/>
              <a:t>Оформление к </a:t>
            </a:r>
            <a:r>
              <a:rPr lang="ru-RU" sz="3600" dirty="0"/>
              <a:t>празднику в ДОО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79512" y="1484784"/>
            <a:ext cx="5400600" cy="4248472"/>
          </a:xfrm>
        </p:spPr>
        <p:txBody>
          <a:bodyPr/>
          <a:lstStyle/>
          <a:p>
            <a:pPr algn="just"/>
            <a:r>
              <a:rPr lang="ru-RU" dirty="0"/>
              <a:t>Провести красочный праздник и создать нужную атмосферу невозможно без соответствующего художественного оформления, оборудования и атрибутики. </a:t>
            </a:r>
            <a:endParaRPr lang="ru-RU" dirty="0" smtClean="0"/>
          </a:p>
          <a:p>
            <a:pPr algn="just"/>
            <a:r>
              <a:rPr lang="ru-RU" dirty="0" smtClean="0"/>
              <a:t>Они </a:t>
            </a:r>
            <a:r>
              <a:rPr lang="ru-RU" dirty="0"/>
              <a:t>создают эмоциональный настрой, помогают раскрыть содержание и оставить яркие впечатления от мероприятия.</a:t>
            </a:r>
          </a:p>
          <a:p>
            <a:pPr marL="0" indent="0" algn="just">
              <a:buNone/>
            </a:pPr>
            <a:endParaRPr lang="ru-RU" dirty="0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1" y="1477800"/>
            <a:ext cx="3171507" cy="1696182"/>
          </a:xfrm>
        </p:spPr>
      </p:pic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4140200" y="2997200"/>
            <a:ext cx="446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b="1">
              <a:solidFill>
                <a:srgbClr val="111111"/>
              </a:solidFill>
            </a:endParaRP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821927" y="3353481"/>
            <a:ext cx="3116321" cy="237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16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231354"/>
          </a:xfrm>
        </p:spPr>
        <p:txBody>
          <a:bodyPr/>
          <a:lstStyle/>
          <a:p>
            <a:pPr algn="ctr"/>
            <a:r>
              <a:rPr lang="ru-RU" sz="3600" dirty="0"/>
              <a:t>Цель: создание праздничного настроения у детей и </a:t>
            </a:r>
            <a:r>
              <a:rPr lang="ru-RU" sz="3600" dirty="0" smtClean="0"/>
              <a:t>родителей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9168"/>
            <a:ext cx="8229600" cy="338200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Задачи: </a:t>
            </a:r>
            <a:endParaRPr lang="ru-RU" sz="2400" dirty="0"/>
          </a:p>
          <a:p>
            <a:pPr lvl="0" algn="just"/>
            <a:r>
              <a:rPr lang="ru-RU" sz="2400" dirty="0"/>
              <a:t>Развитие у детей творческого потенциала;</a:t>
            </a:r>
          </a:p>
          <a:p>
            <a:pPr lvl="0" algn="just"/>
            <a:r>
              <a:rPr lang="ru-RU" sz="2400" dirty="0"/>
              <a:t>Формирование положительного эмоционального фона у детей и родителей;</a:t>
            </a:r>
          </a:p>
          <a:p>
            <a:pPr lvl="0" algn="just"/>
            <a:r>
              <a:rPr lang="ru-RU" sz="2400" dirty="0"/>
              <a:t>Формирование дружественных отношений между детьми и педагогами в процессе совместного изготовления </a:t>
            </a:r>
            <a:r>
              <a:rPr lang="ru-RU" sz="2400" dirty="0" smtClean="0"/>
              <a:t>оформления к праздникам;</a:t>
            </a:r>
            <a:endParaRPr lang="ru-RU" sz="2400" dirty="0"/>
          </a:p>
          <a:p>
            <a:pPr lvl="0" algn="just"/>
            <a:r>
              <a:rPr lang="ru-RU" sz="2400" dirty="0"/>
              <a:t>Формирование интереса к </a:t>
            </a:r>
            <a:r>
              <a:rPr lang="ru-RU" sz="2400" dirty="0" smtClean="0"/>
              <a:t>процессу фотосъемки.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0" t="3800" r="3262" b="4851"/>
          <a:stretch/>
        </p:blipFill>
        <p:spPr>
          <a:xfrm>
            <a:off x="1547664" y="4916498"/>
            <a:ext cx="2448272" cy="1789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50" y="4916498"/>
            <a:ext cx="1821236" cy="1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5040560" cy="5256584"/>
          </a:xfrm>
        </p:spPr>
        <p:txBody>
          <a:bodyPr/>
          <a:lstStyle/>
          <a:p>
            <a:pPr lvl="0" algn="just"/>
            <a:r>
              <a:rPr lang="ru-RU" sz="2200" dirty="0" smtClean="0"/>
              <a:t>Дети </a:t>
            </a:r>
            <a:r>
              <a:rPr lang="ru-RU" sz="2200" dirty="0"/>
              <a:t>и педагоги </a:t>
            </a:r>
            <a:r>
              <a:rPr lang="ru-RU" sz="2200" dirty="0" smtClean="0"/>
              <a:t>получают </a:t>
            </a:r>
            <a:r>
              <a:rPr lang="ru-RU" sz="2200" dirty="0"/>
              <a:t>много удовольствия и положительных эмоций в процессе изготовления </a:t>
            </a:r>
            <a:r>
              <a:rPr lang="ru-RU" sz="2200" dirty="0" smtClean="0"/>
              <a:t>оформления к праздникам;</a:t>
            </a:r>
            <a:endParaRPr lang="ru-RU" sz="2200" dirty="0"/>
          </a:p>
          <a:p>
            <a:pPr lvl="0" algn="just"/>
            <a:r>
              <a:rPr lang="ru-RU" sz="2200" dirty="0"/>
              <a:t>Родители были удивлены появлению в </a:t>
            </a:r>
            <a:r>
              <a:rPr lang="ru-RU" sz="2200" dirty="0" smtClean="0"/>
              <a:t>ДОУ оформления к разным праздникам;</a:t>
            </a:r>
            <a:endParaRPr lang="ru-RU" sz="2200" dirty="0"/>
          </a:p>
          <a:p>
            <a:pPr lvl="0" algn="just"/>
            <a:r>
              <a:rPr lang="ru-RU" sz="2200" dirty="0" smtClean="0"/>
              <a:t>Сделаны </a:t>
            </a:r>
            <a:r>
              <a:rPr lang="ru-RU" sz="2200" dirty="0"/>
              <a:t>десятки </a:t>
            </a:r>
            <a:r>
              <a:rPr lang="ru-RU" sz="2200" dirty="0" smtClean="0"/>
              <a:t>фотографий для семейных альбомов;</a:t>
            </a:r>
            <a:endParaRPr lang="ru-RU" sz="2200" dirty="0"/>
          </a:p>
          <a:p>
            <a:pPr lvl="0" algn="just"/>
            <a:r>
              <a:rPr lang="ru-RU" sz="2200" dirty="0"/>
              <a:t>Данная </a:t>
            </a:r>
            <a:r>
              <a:rPr lang="ru-RU" sz="2200" dirty="0" smtClean="0"/>
              <a:t>презентация станет </a:t>
            </a:r>
            <a:r>
              <a:rPr lang="ru-RU" sz="2200" dirty="0"/>
              <a:t>хорошим подспорьем педагогам в подготовке и организации </a:t>
            </a:r>
            <a:r>
              <a:rPr lang="ru-RU" sz="2200" dirty="0" smtClean="0"/>
              <a:t>праздников </a:t>
            </a:r>
            <a:r>
              <a:rPr lang="ru-RU" sz="2200" dirty="0"/>
              <a:t>в своих учреждениях.</a:t>
            </a:r>
          </a:p>
          <a:p>
            <a:pPr marL="0" indent="0" algn="just">
              <a:buNone/>
            </a:pPr>
            <a:endParaRPr lang="ru-RU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36711"/>
            <a:ext cx="2880320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dirty="0" smtClean="0"/>
              <a:t>Новый год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528392" cy="247428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04" y="1178979"/>
            <a:ext cx="3740464" cy="2203366"/>
          </a:xfrm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50108" y="3573016"/>
            <a:ext cx="2304256" cy="307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/>
          <a:stretch/>
        </p:blipFill>
        <p:spPr bwMode="gray">
          <a:xfrm>
            <a:off x="1632664" y="3704025"/>
            <a:ext cx="2304255" cy="281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8 марта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9344"/>
            <a:ext cx="4040188" cy="303014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8954"/>
            <a:ext cx="3140614" cy="235546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/>
          <a:stretch/>
        </p:blipFill>
        <p:spPr>
          <a:xfrm>
            <a:off x="5386223" y="3789040"/>
            <a:ext cx="2232248" cy="28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TGp_general_light_ani">
  <a:themeElements>
    <a:clrScheme name="580TGp_general_light_ani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580TGp_gene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80TGp_general_light_ani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580TGp_general_light_ani</Template>
  <TotalTime>1775</TotalTime>
  <Words>485</Words>
  <Application>Microsoft Office PowerPoint</Application>
  <PresentationFormat>Экран (4:3)</PresentationFormat>
  <Paragraphs>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Times New Roman</vt:lpstr>
      <vt:lpstr>Wingdings</vt:lpstr>
      <vt:lpstr>580TGp_general_light_ani</vt:lpstr>
      <vt:lpstr>Презентация PowerPoint</vt:lpstr>
      <vt:lpstr>Презентация PowerPoint</vt:lpstr>
      <vt:lpstr>Что помогают развивать праздники в детском саду</vt:lpstr>
      <vt:lpstr>Виды праздников в ДОО</vt:lpstr>
      <vt:lpstr>Оформление к празднику в ДОО</vt:lpstr>
      <vt:lpstr>Цель: создание праздничного настроения у детей и родителей</vt:lpstr>
      <vt:lpstr>Презентация PowerPoint</vt:lpstr>
      <vt:lpstr>Новый год</vt:lpstr>
      <vt:lpstr>8 марта</vt:lpstr>
      <vt:lpstr>12 апреля</vt:lpstr>
      <vt:lpstr>9 мая – День Победы</vt:lpstr>
      <vt:lpstr>Выпускной бал</vt:lpstr>
      <vt:lpstr>12 июня</vt:lpstr>
      <vt:lpstr>1 сентября – День Знаний</vt:lpstr>
      <vt:lpstr>27 сентября</vt:lpstr>
      <vt:lpstr>Осень в гости к нам пришла</vt:lpstr>
      <vt:lpstr>День Матери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Alexander Veraksa</dc:creator>
  <cp:lastModifiedBy>Ольга</cp:lastModifiedBy>
  <cp:revision>102</cp:revision>
  <dcterms:created xsi:type="dcterms:W3CDTF">2010-09-14T15:57:35Z</dcterms:created>
  <dcterms:modified xsi:type="dcterms:W3CDTF">2023-12-11T01:32:45Z</dcterms:modified>
</cp:coreProperties>
</file>