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23" r:id="rId3"/>
    <p:sldId id="325" r:id="rId4"/>
    <p:sldId id="326" r:id="rId5"/>
    <p:sldId id="327" r:id="rId6"/>
    <p:sldId id="328" r:id="rId7"/>
    <p:sldId id="309" r:id="rId8"/>
    <p:sldId id="310" r:id="rId9"/>
    <p:sldId id="329" r:id="rId10"/>
    <p:sldId id="324" r:id="rId11"/>
    <p:sldId id="322" r:id="rId12"/>
    <p:sldId id="285" r:id="rId1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1993"/>
    <a:srgbClr val="FDF58D"/>
    <a:srgbClr val="808080"/>
    <a:srgbClr val="FCFCFC"/>
    <a:srgbClr val="E8E8E8"/>
    <a:srgbClr val="FFD84B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214" autoAdjust="0"/>
  </p:normalViewPr>
  <p:slideViewPr>
    <p:cSldViewPr>
      <p:cViewPr varScale="1">
        <p:scale>
          <a:sx n="69" d="100"/>
          <a:sy n="69" d="100"/>
        </p:scale>
        <p:origin x="11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25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A333B5-585C-4DBA-A892-B635270268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843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760E17-1FF4-49D0-8ADD-D91A85C224B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271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60E17-1FF4-49D0-8ADD-D91A85C224B7}" type="slidenum">
              <a:rPr lang="en-US" altLang="ru-RU" smtClean="0"/>
              <a:pPr/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3407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7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9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5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200">
                <a:latin typeface="Arial Black" pitchFamily="34" charset="0"/>
              </a:rPr>
              <a:t>L/O/G/O</a:t>
            </a:r>
          </a:p>
        </p:txBody>
      </p: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29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31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2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34" name="Picture 83" descr="wate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20B5896D-7DE5-4689-A5F9-49300A698D3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38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A0277-E34C-411A-A41C-0D2835224A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273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DB2D5-10B8-46A5-B97B-D01F88CA29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600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5363B-2746-486C-8EE7-C4089AB3873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97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571AA-12CC-4BE1-BC9A-8A7D0C4D1E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1637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7E89D-D469-4AE9-A3DA-4400DE7DCC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1341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74237-58F6-4EB0-B715-61070DB8A8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0153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491DA-5B77-4225-81DB-C45B7C7B04F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050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40450-B5DD-4EF5-B332-1C3EBBE1330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553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A9F77-4F1C-4A47-8469-6A3D8E879AD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5161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5C6CC9-A9C4-4FE4-86B2-1FD687E96A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341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5C52B0-B870-4ABB-B62F-0580D46F7368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заголовка</a:t>
            </a:r>
          </a:p>
        </p:txBody>
      </p:sp>
      <p:pic>
        <p:nvPicPr>
          <p:cNvPr id="3" name="Picture 37" descr="wate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8" descr="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9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1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5478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73906" y="260648"/>
            <a:ext cx="7542510" cy="792088"/>
          </a:xfrm>
        </p:spPr>
        <p:txBody>
          <a:bodyPr/>
          <a:lstStyle/>
          <a:p>
            <a:pPr algn="ctr"/>
            <a:r>
              <a:rPr lang="ru-RU" b="1" i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i="1" dirty="0" smtClean="0"/>
              <a:t>«Детский сад комбинированного вида № 36 «Улыбка»</a:t>
            </a:r>
            <a:endParaRPr lang="ru-RU" b="1" i="1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1124745"/>
            <a:ext cx="8229600" cy="2374436"/>
          </a:xfrm>
        </p:spPr>
        <p:txBody>
          <a:bodyPr/>
          <a:lstStyle/>
          <a:p>
            <a:pPr algn="ctr"/>
            <a:r>
              <a:rPr lang="ru-RU" i="1" dirty="0">
                <a:solidFill>
                  <a:srgbClr val="7030A0"/>
                </a:solidFill>
              </a:rPr>
              <a:t>Арт-терапия </a:t>
            </a:r>
            <a:r>
              <a:rPr lang="ru-RU" i="1" dirty="0" smtClean="0">
                <a:solidFill>
                  <a:srgbClr val="7030A0"/>
                </a:solidFill>
              </a:rPr>
              <a:t/>
            </a:r>
            <a:br>
              <a:rPr lang="ru-RU" i="1" dirty="0" smtClean="0">
                <a:solidFill>
                  <a:srgbClr val="7030A0"/>
                </a:solidFill>
              </a:rPr>
            </a:br>
            <a:r>
              <a:rPr lang="ru-RU" i="1" dirty="0" smtClean="0">
                <a:solidFill>
                  <a:srgbClr val="7030A0"/>
                </a:solidFill>
              </a:rPr>
              <a:t>"</a:t>
            </a:r>
            <a:r>
              <a:rPr lang="ru-RU" i="1" dirty="0">
                <a:solidFill>
                  <a:srgbClr val="7030A0"/>
                </a:solidFill>
              </a:rPr>
              <a:t>Рисование мукой"</a:t>
            </a: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 bwMode="gray">
          <a:xfrm>
            <a:off x="1049838" y="6021288"/>
            <a:ext cx="754251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b="1" i="1" kern="0" dirty="0" smtClean="0"/>
              <a:t>Междуреченский городской округ</a:t>
            </a:r>
          </a:p>
          <a:p>
            <a:pPr algn="ctr"/>
            <a:r>
              <a:rPr lang="ru-RU" b="1" i="1" kern="0" dirty="0" smtClean="0"/>
              <a:t> 2024</a:t>
            </a:r>
            <a:endParaRPr lang="ru-RU" b="1" i="1" kern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67749" y="3360301"/>
            <a:ext cx="586814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</a:p>
          <a:p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Губайдуллина 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Дина </a:t>
            </a:r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Сергеевна, воспитатель</a:t>
            </a:r>
          </a:p>
          <a:p>
            <a:r>
              <a:rPr lang="ru-RU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Голева</a:t>
            </a:r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Наталья Викторовна, </a:t>
            </a:r>
          </a:p>
          <a:p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Лобанова Ольга Владимировна,</a:t>
            </a:r>
          </a:p>
          <a:p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476672"/>
            <a:ext cx="8229600" cy="485740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Каждая из этих техник – это маленькая игра. Их использование позволяет детям чувствовать себя </a:t>
            </a:r>
            <a:r>
              <a:rPr lang="ru-RU" dirty="0" err="1"/>
              <a:t>раскованнее</a:t>
            </a:r>
            <a:r>
              <a:rPr lang="ru-RU" dirty="0"/>
              <a:t>, смелее, непосредственнее, развивает воображение, даёт полную свободу для самовыражения.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5" b="15439"/>
          <a:stretch/>
        </p:blipFill>
        <p:spPr>
          <a:xfrm>
            <a:off x="3215338" y="2697875"/>
            <a:ext cx="2933919" cy="3456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9534" r="11227" b="21819"/>
          <a:stretch/>
        </p:blipFill>
        <p:spPr>
          <a:xfrm rot="16200000">
            <a:off x="440588" y="2681415"/>
            <a:ext cx="2232249" cy="2592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6704" r="10003" b="7930"/>
          <a:stretch/>
        </p:blipFill>
        <p:spPr>
          <a:xfrm rot="5400000">
            <a:off x="6819627" y="2698907"/>
            <a:ext cx="1899713" cy="255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7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331236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Данный вид рисования поможет </a:t>
            </a:r>
            <a:r>
              <a:rPr lang="ru-RU" dirty="0"/>
              <a:t>организовать и интересно провести совместную деятельность </a:t>
            </a:r>
            <a:r>
              <a:rPr lang="ru-RU" dirty="0" smtClean="0"/>
              <a:t>родителей </a:t>
            </a:r>
            <a:r>
              <a:rPr lang="ru-RU" dirty="0"/>
              <a:t>с детьми</a:t>
            </a:r>
            <a:r>
              <a:rPr lang="ru-RU" dirty="0" smtClean="0"/>
              <a:t>.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Время проведенное с детьми – </a:t>
            </a:r>
          </a:p>
          <a:p>
            <a:pPr marL="0" indent="0" algn="ctr">
              <a:buNone/>
            </a:pPr>
            <a:r>
              <a:rPr lang="ru-RU" dirty="0" smtClean="0"/>
              <a:t>бесценно!</a:t>
            </a:r>
            <a:r>
              <a:rPr lang="ru-RU" dirty="0"/>
              <a:t/>
            </a:r>
            <a:br>
              <a:rPr lang="ru-RU" dirty="0"/>
            </a:b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56" b="19513"/>
          <a:stretch/>
        </p:blipFill>
        <p:spPr>
          <a:xfrm>
            <a:off x="1547664" y="2483799"/>
            <a:ext cx="2703458" cy="25496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400"/>
          <a:stretch/>
        </p:blipFill>
        <p:spPr>
          <a:xfrm>
            <a:off x="5004048" y="2477228"/>
            <a:ext cx="3025318" cy="25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5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552" y="476672"/>
            <a:ext cx="7755291" cy="4968552"/>
          </a:xfrm>
          <a:effectLst>
            <a:outerShdw dist="35921" dir="2700000" algn="ctr" rotWithShape="0">
              <a:srgbClr val="FFFFFF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5400" dirty="0" smtClean="0"/>
              <a:t>Желаем Вам творческих успехов!</a:t>
            </a:r>
            <a:br>
              <a:rPr lang="ru-RU" sz="5400" dirty="0" smtClean="0"/>
            </a:br>
            <a:r>
              <a:rPr lang="ru-RU" sz="5400" dirty="0" smtClean="0"/>
              <a:t>Спасибо 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за </a:t>
            </a:r>
            <a:r>
              <a:rPr lang="ru-RU" sz="5400" dirty="0" smtClean="0"/>
              <a:t>внимание!</a:t>
            </a:r>
            <a:endParaRPr lang="en-US" sz="5400" dirty="0"/>
          </a:p>
        </p:txBody>
      </p:sp>
      <p:pic>
        <p:nvPicPr>
          <p:cNvPr id="23555" name="Picture 8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42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Rectangle 7"/>
          <p:cNvSpPr>
            <a:spLocks noChangeArrowheads="1"/>
          </p:cNvSpPr>
          <p:nvPr/>
        </p:nvSpPr>
        <p:spPr bwMode="black">
          <a:xfrm>
            <a:off x="395288" y="4149725"/>
            <a:ext cx="46085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anchor="ctr"/>
          <a:lstStyle/>
          <a:p>
            <a:pPr>
              <a:defRPr/>
            </a:pPr>
            <a:endParaRPr lang="en-US" sz="3000" b="1" dirty="0">
              <a:solidFill>
                <a:srgbClr val="2A1993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Дошкольный возраст – яркая, неповторимая страница в жизни каждого человека. Именно в этот период устанавливается связь ребенка с ведущими сферами бытия: миром людей, природы, предметным миром. Происходит приобщение к культуре, к общечеловеческим ценностям. Развивается любознательность, формируется интерес к творчеству. Работа с различными материалами позволяет детям удовлетворить свои познавательные интересы, обогатить навыки общения и приобрести умение осуществлять задуманную деятельность.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21" y="3356992"/>
            <a:ext cx="2463737" cy="3284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23247"/>
          <a:stretch/>
        </p:blipFill>
        <p:spPr>
          <a:xfrm>
            <a:off x="6238883" y="3356992"/>
            <a:ext cx="2448272" cy="3284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0" t="-160" r="1207" b="160"/>
          <a:stretch/>
        </p:blipFill>
        <p:spPr>
          <a:xfrm>
            <a:off x="457200" y="3356992"/>
            <a:ext cx="2664296" cy="32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В этот время ребенок активно познает окружающий мир, получает опыт взаимодействия со сверстниками и взрослыми, первые элементарные знания. Одной из ведущих задач специалистов дошкольного образования является создание комфортных психологических условий. Именно от педагогов зависит, какими средствами можно высвободить скрытые возможности каждого и сохранить их неповторимость. Но часто детям мешают застенчивость, тревожность, агрессивность, конфликтность. Это состояние возникает от внутренних переживаний. Поэтому развивать эмоциональную сферу детей, улучшать их психическое развитие можно в ходе использования современных образовательных технологий. И, прежде всего, это арт-терапия.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950033"/>
            <a:ext cx="2085696" cy="278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762" y="3950033"/>
            <a:ext cx="1564272" cy="278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08"/>
          <a:stretch/>
        </p:blipFill>
        <p:spPr>
          <a:xfrm>
            <a:off x="5394090" y="3950033"/>
            <a:ext cx="1934118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r="4326" b="12866"/>
          <a:stretch/>
        </p:blipFill>
        <p:spPr>
          <a:xfrm>
            <a:off x="251520" y="4293096"/>
            <a:ext cx="2748888" cy="16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579296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Детская арт-терапия – это простой и эффективный способ психологической помощи, основанный на творчестве и игре. Другими словами, это – лечение творчеством. Это метод воздействия на ребенка с помощью рисования, лепки, пения, музыки, танцев, сказок – все то, что интересно и близко детям. В этом одно из преимуществ арт-терапии для детей. Всегда можно подобрать ту форму, которая наиболее близка и интересна, более того, арт-терапия подходит для работы с детьми, начиная с самого раннего возраста. Это один из самых «мягких» и, в то же время, глубоких методов, связанных с раскрытием творческого потенциала ребенка, высвобождением его скрытых энергетических резервов и эмоций.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10" y="3841928"/>
            <a:ext cx="2139703" cy="2852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023" y="3472851"/>
            <a:ext cx="2383045" cy="31773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0625" r="6951" b="11413"/>
          <a:stretch/>
        </p:blipFill>
        <p:spPr>
          <a:xfrm rot="5400000">
            <a:off x="6451076" y="3594906"/>
            <a:ext cx="2383044" cy="28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579296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Самая простая техника рисования, которая подойдет для младших дошкольников – это рисование пальчиком по слою сухой </a:t>
            </a:r>
            <a:r>
              <a:rPr lang="ru-RU" sz="2000" dirty="0" smtClean="0"/>
              <a:t>крупы, муки. </a:t>
            </a:r>
            <a:r>
              <a:rPr lang="ru-RU" sz="2000" dirty="0"/>
              <a:t>На стол или на доску (а лучше – на поднос с приподнятыми краями, коробку) насыпается слой манки или другой мелкой крупы, разравнивается – вот и готов холст для рисования.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9051"/>
          <a:stretch/>
        </p:blipFill>
        <p:spPr>
          <a:xfrm>
            <a:off x="1293586" y="2184985"/>
            <a:ext cx="2720900" cy="4113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0101" b="31100"/>
          <a:stretch/>
        </p:blipFill>
        <p:spPr>
          <a:xfrm>
            <a:off x="4860032" y="2164044"/>
            <a:ext cx="3528392" cy="41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7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579296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Другая техника – это рисование крупами на бумаге или картоне с помощью клея. Сначала рисуем картинку карандашом. Потом аккуратно покрываем клеем ПВА часть рисунка, на которую будет насыпаться </a:t>
            </a:r>
            <a:r>
              <a:rPr lang="ru-RU" sz="2000" dirty="0" smtClean="0"/>
              <a:t>крупа или мука.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80" y="1789409"/>
            <a:ext cx="216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23" y="3174418"/>
            <a:ext cx="216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4" y="3174418"/>
            <a:ext cx="216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" y="1789409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728192"/>
          </a:xfrm>
        </p:spPr>
        <p:txBody>
          <a:bodyPr/>
          <a:lstStyle/>
          <a:p>
            <a:pPr algn="ctr"/>
            <a:r>
              <a:rPr lang="en-US" sz="3200" dirty="0" smtClean="0"/>
              <a:t> </a:t>
            </a:r>
            <a:r>
              <a:rPr lang="ru-RU" sz="3200" i="1" dirty="0"/>
              <a:t>Цель: Развитие мелкой моторики. Способствовать эмоциональной разрядке</a:t>
            </a:r>
            <a:r>
              <a:rPr lang="ru-RU" sz="3200" i="1" dirty="0" smtClean="0"/>
              <a:t>.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1560" y="2060848"/>
            <a:ext cx="8352928" cy="4104456"/>
          </a:xfrm>
        </p:spPr>
        <p:txBody>
          <a:bodyPr/>
          <a:lstStyle/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Задачи</a:t>
            </a:r>
            <a:r>
              <a:rPr lang="ru-RU" sz="2400" dirty="0"/>
              <a:t>: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1. </a:t>
            </a:r>
            <a:r>
              <a:rPr lang="ru-RU" sz="2400" dirty="0" smtClean="0"/>
              <a:t>Развивать </a:t>
            </a:r>
            <a:r>
              <a:rPr lang="ru-RU" sz="2400" dirty="0"/>
              <a:t>моторику кистей пальцев рук через действия с предметами;</a:t>
            </a:r>
          </a:p>
          <a:p>
            <a:pPr marL="0" indent="0">
              <a:buNone/>
            </a:pPr>
            <a:r>
              <a:rPr lang="ru-RU" sz="2400" dirty="0" smtClean="0"/>
              <a:t>2. Развивать </a:t>
            </a:r>
            <a:r>
              <a:rPr lang="ru-RU" sz="2400" dirty="0"/>
              <a:t>усидчивость.</a:t>
            </a:r>
          </a:p>
          <a:p>
            <a:pPr marL="0" indent="0">
              <a:buNone/>
            </a:pPr>
            <a:r>
              <a:rPr lang="ru-RU" sz="2400" dirty="0" smtClean="0"/>
              <a:t>3. Активизировать развитие речи.</a:t>
            </a:r>
            <a:endParaRPr lang="ru-RU" sz="2400" dirty="0"/>
          </a:p>
        </p:txBody>
      </p:sp>
      <p:sp>
        <p:nvSpPr>
          <p:cNvPr id="4101" name="Rectangle 10"/>
          <p:cNvSpPr>
            <a:spLocks noChangeArrowheads="1"/>
          </p:cNvSpPr>
          <p:nvPr/>
        </p:nvSpPr>
        <p:spPr bwMode="auto">
          <a:xfrm>
            <a:off x="4140200" y="2997200"/>
            <a:ext cx="446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 b="1">
              <a:solidFill>
                <a:srgbClr val="11111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8" b="9423"/>
          <a:stretch/>
        </p:blipFill>
        <p:spPr>
          <a:xfrm>
            <a:off x="6012160" y="3573016"/>
            <a:ext cx="2160240" cy="30208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Для работы нам потребуется</a:t>
            </a:r>
            <a:r>
              <a:rPr lang="ru-RU" dirty="0" smtClean="0"/>
              <a:t>: </a:t>
            </a:r>
          </a:p>
          <a:p>
            <a:pPr marL="0" indent="0" algn="just">
              <a:buNone/>
            </a:pPr>
            <a:r>
              <a:rPr lang="ru-RU" dirty="0" smtClean="0"/>
              <a:t>Цветной картон (темных цветов), клей ПВА, емкость для клея, кисть, мука или мелкая крупа(манка)и т.п.</a:t>
            </a:r>
            <a:endParaRPr lang="ru-RU" sz="2000" dirty="0" smtClean="0"/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08920"/>
            <a:ext cx="2786305" cy="37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30" y="3174418"/>
            <a:ext cx="216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46" y="3174418"/>
            <a:ext cx="216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7208" r="7159" b="2783"/>
          <a:stretch/>
        </p:blipFill>
        <p:spPr>
          <a:xfrm rot="16200000">
            <a:off x="6685687" y="572102"/>
            <a:ext cx="1800199" cy="2592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" y="3174418"/>
            <a:ext cx="2160000" cy="288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03848" y="188640"/>
            <a:ext cx="3140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+mn-lt"/>
              </a:rPr>
              <a:t>Этапы работы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45246" y="773415"/>
            <a:ext cx="8229600" cy="287161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2400" dirty="0">
                <a:latin typeface="Georgia" panose="02040502050405020303" pitchFamily="18" charset="0"/>
              </a:rPr>
              <a:t>Выбираем фон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2400" dirty="0">
                <a:latin typeface="Georgia" panose="02040502050405020303" pitchFamily="18" charset="0"/>
              </a:rPr>
              <a:t>Наносим клей ПВА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2400" dirty="0">
                <a:latin typeface="Georgia" panose="02040502050405020303" pitchFamily="18" charset="0"/>
              </a:rPr>
              <a:t>Посыпаем крупой или мукой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2400" dirty="0">
                <a:latin typeface="Georgia" panose="02040502050405020303" pitchFamily="18" charset="0"/>
              </a:rPr>
              <a:t> Лишнюю крупу стряхиваем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2400" dirty="0">
                <a:latin typeface="Georgia" panose="02040502050405020303" pitchFamily="18" charset="0"/>
              </a:rPr>
              <a:t>Готово!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t="6339" r="11856" b="8651"/>
          <a:stretch/>
        </p:blipFill>
        <p:spPr>
          <a:xfrm>
            <a:off x="7057203" y="3174418"/>
            <a:ext cx="1824729" cy="26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0TGp_general_light_ani">
  <a:themeElements>
    <a:clrScheme name="580TGp_general_light_ani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580TGp_gene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80TGp_general_light_ani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TGp_general_light_ani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TGp_general_light_ani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580TGp_general_light_ani</Template>
  <TotalTime>1939</TotalTime>
  <Words>553</Words>
  <Application>Microsoft Office PowerPoint</Application>
  <PresentationFormat>Экран (4:3)</PresentationFormat>
  <Paragraphs>41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Georgia</vt:lpstr>
      <vt:lpstr>Times New Roman</vt:lpstr>
      <vt:lpstr>580TGp_general_light_ani</vt:lpstr>
      <vt:lpstr>Арт-терапия  "Рисование мукой"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Цель: Развитие мелкой моторики. Способствовать эмоциональной разрядке.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Желаем Вам творческих успехов! 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Alexander Veraksa</dc:creator>
  <cp:lastModifiedBy>Ольга</cp:lastModifiedBy>
  <cp:revision>130</cp:revision>
  <dcterms:created xsi:type="dcterms:W3CDTF">2010-09-14T15:57:35Z</dcterms:created>
  <dcterms:modified xsi:type="dcterms:W3CDTF">2024-03-27T03:50:34Z</dcterms:modified>
</cp:coreProperties>
</file>