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6"/>
  </p:notesMasterIdLst>
  <p:sldIdLst>
    <p:sldId id="262" r:id="rId5"/>
    <p:sldId id="284" r:id="rId6"/>
    <p:sldId id="260" r:id="rId7"/>
    <p:sldId id="259" r:id="rId8"/>
    <p:sldId id="269" r:id="rId9"/>
    <p:sldId id="268" r:id="rId10"/>
    <p:sldId id="272" r:id="rId11"/>
    <p:sldId id="273" r:id="rId12"/>
    <p:sldId id="265" r:id="rId13"/>
    <p:sldId id="285" r:id="rId14"/>
    <p:sldId id="286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8046" autoAdjust="0"/>
  </p:normalViewPr>
  <p:slideViewPr>
    <p:cSldViewPr>
      <p:cViewPr varScale="1">
        <p:scale>
          <a:sx n="82" d="100"/>
          <a:sy n="82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B4EF1EE-684C-482F-998D-F9E83390D8F2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E1ECA3-20AA-4D9D-85D3-52CBBF79B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8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ECA3-20AA-4D9D-85D3-52CBBF79BE9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1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77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391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8926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775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09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821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3773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250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553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003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43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091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022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391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8926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775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091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821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3773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250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553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003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8215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437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0224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391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89260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7757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091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8215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37730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250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55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37730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0036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4375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0224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3911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892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250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553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00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43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022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46640" cy="4365103"/>
          </a:xfrm>
        </p:spPr>
        <p:txBody>
          <a:bodyPr>
            <a:normAutofit/>
          </a:bodyPr>
          <a:lstStyle/>
          <a:p>
            <a:br>
              <a:rPr lang="ru-RU" sz="1300" b="1" dirty="0"/>
            </a:br>
            <a:r>
              <a:rPr lang="ru-RU" sz="1400" b="1" dirty="0"/>
              <a:t>Муниципальное  дошкольное образовательное учреждение </a:t>
            </a:r>
            <a:br>
              <a:rPr lang="ru-RU" sz="1400" b="1" dirty="0"/>
            </a:br>
            <a:r>
              <a:rPr lang="ru-RU" sz="1400" b="1" dirty="0"/>
              <a:t> «Детский сад №10 «Чайка»</a:t>
            </a:r>
            <a:br>
              <a:rPr lang="ru-RU" sz="1400" dirty="0"/>
            </a:br>
            <a:r>
              <a:rPr lang="ru-RU" sz="3600" b="1" dirty="0"/>
              <a:t>Современные подходы к нравственно-патриотическому воспитанию старших дошкольников через познавательное развитие</a:t>
            </a:r>
            <a:br>
              <a:rPr lang="ru-RU" sz="4000" b="1" dirty="0"/>
            </a:br>
            <a:r>
              <a:rPr lang="ru-RU" sz="3600" b="1" dirty="0"/>
              <a:t> (из опыта работы)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907704" y="4653137"/>
            <a:ext cx="6480720" cy="16561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Подготовила :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Какаулина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Н.Н.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МБДОУ «Детский сад №10      «Чайка»</a:t>
            </a:r>
          </a:p>
          <a:p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Междуреченск 2024</a:t>
            </a:r>
          </a:p>
        </p:txBody>
      </p:sp>
    </p:spTree>
    <p:extLst>
      <p:ext uri="{BB962C8B-B14F-4D97-AF65-F5344CB8AC3E}">
        <p14:creationId xmlns:p14="http://schemas.microsoft.com/office/powerpoint/2010/main" val="6751839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AB884-C724-457F-90BF-637C6743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br>
              <a:rPr lang="ru-RU" sz="1800" b="0" i="0" dirty="0">
                <a:solidFill>
                  <a:srgbClr val="002060"/>
                </a:solidFill>
                <a:effectLst/>
                <a:latin typeface="-apple-system"/>
              </a:rPr>
            </a:br>
            <a:br>
              <a:rPr lang="ru-RU" sz="1800" b="0" i="0" dirty="0">
                <a:solidFill>
                  <a:srgbClr val="002060"/>
                </a:solidFill>
                <a:effectLst/>
                <a:latin typeface="-apple-system"/>
              </a:rPr>
            </a:br>
            <a:br>
              <a:rPr lang="ru-RU" sz="1800" b="0" i="0" dirty="0">
                <a:solidFill>
                  <a:srgbClr val="002060"/>
                </a:solidFill>
                <a:effectLst/>
                <a:latin typeface="-apple-system"/>
              </a:rPr>
            </a:br>
            <a:br>
              <a:rPr lang="ru-RU" sz="1800" b="0" i="0" dirty="0">
                <a:solidFill>
                  <a:srgbClr val="002060"/>
                </a:solidFill>
                <a:effectLst/>
                <a:latin typeface="-apple-system"/>
              </a:rPr>
            </a:br>
            <a:r>
              <a:rPr lang="ru-RU" sz="1800" b="0" i="0" dirty="0">
                <a:solidFill>
                  <a:srgbClr val="002060"/>
                </a:solidFill>
                <a:effectLst/>
                <a:latin typeface="-apple-system"/>
              </a:rPr>
              <a:t>Познакомили детей и провели  занятие на тему День Неизвестного солдата. 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0" i="0" dirty="0">
                <a:solidFill>
                  <a:srgbClr val="002060"/>
                </a:solidFill>
                <a:effectLst/>
                <a:latin typeface="-apple-system"/>
              </a:rPr>
              <a:t>Воспитанники познакомились с понятием "неизвестный солдат" и узнали, почему этот день такой особенный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2476EA-FA80-4D11-A298-F6DDA3633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13" y="1916832"/>
            <a:ext cx="437466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7E73FE-F055-408A-8A65-12477AACD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5" y="1890192"/>
            <a:ext cx="4373928" cy="496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169939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2E89A-EF4E-4349-8F81-C47521E8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212"/>
            <a:ext cx="8229600" cy="930425"/>
          </a:xfrm>
        </p:spPr>
        <p:txBody>
          <a:bodyPr/>
          <a:lstStyle/>
          <a:p>
            <a:r>
              <a:rPr lang="ru-RU" sz="1800" b="1" dirty="0"/>
              <a:t>Отметили «День народного единства».</a:t>
            </a:r>
            <a:br>
              <a:rPr lang="ru-RU" sz="1800" dirty="0"/>
            </a:br>
            <a:r>
              <a:rPr lang="ru-RU" sz="1800" dirty="0"/>
              <a:t> В гости к нам приходила гостья, представитель шорской нации.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79FD76B-3FC2-4680-B7DD-000C4DE896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" y="1894114"/>
            <a:ext cx="4525963" cy="447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E363FF1-F50D-49DF-86F3-0BE71354B7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844824"/>
            <a:ext cx="442393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9211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2696"/>
            <a:ext cx="8748464" cy="492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Цель:</a:t>
            </a:r>
          </a:p>
          <a:p>
            <a:pPr marL="0" indent="0">
              <a:buNone/>
            </a:pPr>
            <a:r>
              <a:rPr lang="ru-RU" sz="2400" dirty="0">
                <a:latin typeface="Bahnschrift SemiLight" panose="020B0502040204020203" pitchFamily="34" charset="0"/>
              </a:rPr>
              <a:t> </a:t>
            </a:r>
            <a:r>
              <a:rPr lang="ru-RU" sz="2000" dirty="0">
                <a:latin typeface="+mj-lt"/>
              </a:rPr>
              <a:t>совершенствование патриотического воспитания, развитие личностной культуры ребенка, как основы его любви к Родине.</a:t>
            </a:r>
          </a:p>
          <a:p>
            <a:pPr marL="0" indent="0">
              <a:buNone/>
            </a:pPr>
            <a:endParaRPr lang="ru-RU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br>
              <a:rPr lang="ru-RU" dirty="0">
                <a:latin typeface="Bahnschrift SemiLight" panose="020B0502040204020203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Задачи: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 воспитание у ребенка любви и привязанности к своей семье, дому, детскому саду, улице, городу, посёлку;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 формирование бережного отношения к природе и всему живому;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 воспитание уважения к Родине, к труду;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формирование элементарных знаний о правах человека;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расширение представлений о городах России;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 знакомство детей с символами государства (герб, флаг, гимн);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 развитие чувства ответственности и гордости за достижения страны;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 развитие интереса к русским традициям.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9886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34032" y="620688"/>
            <a:ext cx="865084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>
                <a:solidFill>
                  <a:srgbClr val="002060"/>
                </a:solidFill>
              </a:rPr>
              <a:t>Формы работы с детьми:</a:t>
            </a:r>
          </a:p>
          <a:p>
            <a:pPr algn="ctr"/>
            <a:endParaRPr lang="ru-RU" sz="3600" dirty="0">
              <a:solidFill>
                <a:srgbClr val="002060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dirty="0"/>
              <a:t> </a:t>
            </a:r>
            <a:r>
              <a:rPr lang="ru-RU" sz="3200" dirty="0">
                <a:latin typeface="+mn-lt"/>
              </a:rPr>
              <a:t>НОД;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200" dirty="0">
                <a:latin typeface="+mn-lt"/>
              </a:rPr>
              <a:t> просмотр презентаций и документальных фильмов, беседы;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200" dirty="0">
                <a:latin typeface="+mn-lt"/>
              </a:rPr>
              <a:t> игры по патриотическому воспитанию, пополнение патриотического уголка атрибутами, конкурсы;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200" dirty="0">
                <a:latin typeface="+mn-lt"/>
              </a:rPr>
              <a:t> проектная деятельность;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200" dirty="0">
                <a:latin typeface="+mn-lt"/>
              </a:rPr>
              <a:t>праздники</a:t>
            </a:r>
            <a:r>
              <a:rPr lang="en-US" sz="3200" dirty="0">
                <a:latin typeface="+mn-lt"/>
              </a:rPr>
              <a:t>,</a:t>
            </a:r>
            <a:r>
              <a:rPr lang="ru-RU" sz="3200" dirty="0">
                <a:latin typeface="+mn-lt"/>
              </a:rPr>
              <a:t> развлечения</a:t>
            </a:r>
            <a:r>
              <a:rPr lang="ru-RU" sz="3600" dirty="0">
                <a:latin typeface="+mn-lt"/>
              </a:rPr>
              <a:t>;</a:t>
            </a:r>
            <a:endParaRPr lang="ru-RU" sz="3600" dirty="0"/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dirty="0"/>
              <a:t>Чтение художественной литературы.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4624"/>
            <a:ext cx="8363272" cy="1080120"/>
          </a:xfrm>
        </p:spPr>
        <p:txBody>
          <a:bodyPr/>
          <a:lstStyle/>
          <a:p>
            <a:b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работы с родителями: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484785"/>
            <a:ext cx="8928992" cy="464137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cs typeface="Arial" panose="020B0604020202020204" pitchFamily="34" charset="0"/>
              </a:rPr>
              <a:t>Беседы и консультации;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cs typeface="Arial" panose="020B0604020202020204" pitchFamily="34" charset="0"/>
              </a:rPr>
              <a:t>Участие в конкурсах;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cs typeface="Arial" panose="020B0604020202020204" pitchFamily="34" charset="0"/>
              </a:rPr>
              <a:t>Праздники и развлечения;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cs typeface="Arial" panose="020B0604020202020204" pitchFamily="34" charset="0"/>
              </a:rPr>
              <a:t>Помощь в создании игр и атрибутов к играм;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cs typeface="Arial" panose="020B0604020202020204" pitchFamily="34" charset="0"/>
              </a:rPr>
              <a:t>Анкетирование;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cs typeface="Arial" panose="020B0604020202020204" pitchFamily="34" charset="0"/>
              </a:rPr>
              <a:t>Участие родителей в мероприятиях ДОУ патриотической направленности.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741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8748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      </a:t>
            </a:r>
            <a:r>
              <a:rPr lang="ru-RU" sz="2400" b="1" dirty="0"/>
              <a:t>Основные направления  патриотического воспитания</a:t>
            </a:r>
          </a:p>
          <a:p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Военно-патриотическое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Гражданско-патриотическое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Социально-патриотическое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Духовно-нравственное</a:t>
            </a:r>
          </a:p>
          <a:p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Историко-краеведческое</a:t>
            </a:r>
          </a:p>
        </p:txBody>
      </p:sp>
    </p:spTree>
    <p:extLst>
      <p:ext uri="{BB962C8B-B14F-4D97-AF65-F5344CB8AC3E}">
        <p14:creationId xmlns:p14="http://schemas.microsoft.com/office/powerpoint/2010/main" val="28955714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340768"/>
            <a:ext cx="3384376" cy="33843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 Военно-патриотическое направление: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Мероприятие, посвященное Блокадному Ленинграду.</a:t>
            </a:r>
            <a:br>
              <a:rPr lang="ru-RU" sz="1400" b="1" dirty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Цель: </a:t>
            </a:r>
            <a:r>
              <a:rPr lang="ru-RU" sz="1400" dirty="0">
                <a:solidFill>
                  <a:srgbClr val="002060"/>
                </a:solidFill>
              </a:rPr>
              <a:t>Воспитание у учащихся чувства патриотизма;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воспитание чувства гордости за подвиг своего народа в Великой Отечественной войне, уважения к ветеранам.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Просмотрели видеосюжет «Блокадный Ленинград».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426015-6F3D-4D39-9623-FFE4F751D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543609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714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28650"/>
            <a:ext cx="4248472" cy="25242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000" b="1" dirty="0">
                <a:solidFill>
                  <a:srgbClr val="002060"/>
                </a:solidFill>
              </a:rPr>
              <a:t>Мероприятие, посвящённое дню памяти воинов-</a:t>
            </a:r>
            <a:r>
              <a:rPr lang="ru-RU" sz="2000" b="1" dirty="0" err="1">
                <a:solidFill>
                  <a:srgbClr val="002060"/>
                </a:solidFill>
              </a:rPr>
              <a:t>интернациалистов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Цель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в</a:t>
            </a:r>
            <a:r>
              <a:rPr lang="ru-RU" sz="1800" b="0" i="0" dirty="0">
                <a:solidFill>
                  <a:srgbClr val="002060"/>
                </a:solidFill>
                <a:effectLst/>
              </a:rPr>
              <a:t>оспитывать чувство гордости за героизм нашего народа и чувство благодарности к мужеству защитников Родины. Развивать уважение к истории своего Отечества</a:t>
            </a:r>
            <a:r>
              <a:rPr lang="ru-RU" sz="1800" b="0" i="0" dirty="0">
                <a:solidFill>
                  <a:srgbClr val="212529"/>
                </a:solidFill>
                <a:effectLst/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2FF783-90E5-40B5-9BE6-3C6A76033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2122"/>
            <a:ext cx="489009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F6AFFF-B288-4E59-BDF1-178250D2B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11759"/>
            <a:ext cx="4823453" cy="361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86883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2626" y="4508501"/>
            <a:ext cx="8461375" cy="811213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                                  </a:t>
            </a:r>
            <a:br>
              <a:rPr lang="ru-RU" sz="2400" b="1" dirty="0"/>
            </a:br>
            <a:br>
              <a:rPr lang="ru-RU" sz="2400" dirty="0"/>
            </a:br>
            <a:br>
              <a:rPr lang="ru-RU" sz="2400" dirty="0"/>
            </a:br>
            <a:r>
              <a:rPr lang="ru-RU" dirty="0"/>
              <a:t>     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07504" y="700971"/>
            <a:ext cx="40324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sz="1600" b="0" i="0" dirty="0">
                <a:solidFill>
                  <a:srgbClr val="002060"/>
                </a:solidFill>
                <a:effectLst/>
              </a:rPr>
              <a:t>Беседа посвященная дню Конституции.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Цель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: в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+mj-lt"/>
              </a:rPr>
              <a:t>ызвать чувство гордости за страну, понимание и уважение друг к другу.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698E60-6B7D-400A-939F-AE3A535A9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608512" cy="433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96DC42-79A5-421E-9DD1-4EB3AF201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3" y="1532457"/>
            <a:ext cx="5011393" cy="5011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38747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60032" y="836713"/>
            <a:ext cx="3960440" cy="1584176"/>
          </a:xfrm>
        </p:spPr>
        <p:txBody>
          <a:bodyPr/>
          <a:lstStyle/>
          <a:p>
            <a:r>
              <a:rPr lang="ru-RU" sz="1600" b="0" dirty="0"/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10800000" flipV="1">
            <a:off x="179510" y="3240852"/>
            <a:ext cx="3744417" cy="34920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i="1" dirty="0"/>
              <a:t>Театральный уголок </a:t>
            </a:r>
            <a:r>
              <a:rPr lang="ru-RU" sz="1800" b="1" dirty="0"/>
              <a:t>–</a:t>
            </a:r>
            <a:r>
              <a:rPr lang="ru-RU" b="1" dirty="0"/>
              <a:t> </a:t>
            </a:r>
            <a:r>
              <a:rPr lang="ru-RU" sz="1600" dirty="0"/>
              <a:t>важный объект развивающей среды, с которого можно начать оснащение группы, поскольку именно театрализованная деятельность помогает сплотить группу, объединить детей интересной идеей, новой для них деятельностью. В театре дошкольники раскрываются, демонстрируя неожиданные грани своего характера. Робкие и застенчивые становятся уверенными и активными. Тот, кто без желания шел в детский сад, теперь с удовольствием спешит в группу.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280"/>
          <a:stretch>
            <a:fillRect/>
          </a:stretch>
        </p:blipFill>
        <p:spPr bwMode="auto">
          <a:xfrm>
            <a:off x="71499" y="125124"/>
            <a:ext cx="3744417" cy="311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980727"/>
            <a:ext cx="453650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В работе по нравственно- патриотическому воспитанию </a:t>
            </a:r>
            <a:r>
              <a:rPr lang="ru-RU" dirty="0"/>
              <a:t>особое место отводим произведениям детской художественной литературе, народным играм, устному народному творчеству, народно-прикладному искусству.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DBF51C-B201-4F9B-8D27-198235896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60949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55714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498</Words>
  <Application>Microsoft Office PowerPoint</Application>
  <PresentationFormat>Экран (4:3)</PresentationFormat>
  <Paragraphs>55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-apple-system</vt:lpstr>
      <vt:lpstr>Arial</vt:lpstr>
      <vt:lpstr>Bahnschrift SemiLight</vt:lpstr>
      <vt:lpstr>Calibri</vt:lpstr>
      <vt:lpstr>Wingdings</vt:lpstr>
      <vt:lpstr>1_Тема Office</vt:lpstr>
      <vt:lpstr>2_Тема Office</vt:lpstr>
      <vt:lpstr>3_Тема Office</vt:lpstr>
      <vt:lpstr>4_Тема Office</vt:lpstr>
      <vt:lpstr> Муниципальное  дошкольное образовательное учреждение   «Детский сад №10 «Чайка» Современные подходы к нравственно-патриотическому воспитанию старших дошкольников через познавательное развитие  (из опыта работы)</vt:lpstr>
      <vt:lpstr>Презентация PowerPoint</vt:lpstr>
      <vt:lpstr>Презентация PowerPoint</vt:lpstr>
      <vt:lpstr> Формы работы с родителями:</vt:lpstr>
      <vt:lpstr>Презентация PowerPoint</vt:lpstr>
      <vt:lpstr> Военно-патриотическое направление: Мероприятие, посвященное Блокадному Ленинграду. Цель: Воспитание у учащихся чувства патриотизма; воспитание чувства гордости за подвиг своего народа в Великой Отечественной войне, уважения к ветеранам. Просмотрели видеосюжет «Блокадный Ленинград».</vt:lpstr>
      <vt:lpstr>Мероприятие, посвящённое дню памяти воинов-интернациалистов. Цель: воспитывать чувство гордости за героизм нашего народа и чувство благодарности к мужеству защитников Родины. Развивать уважение к истории своего Отечества.</vt:lpstr>
      <vt:lpstr>                                           </vt:lpstr>
      <vt:lpstr>.</vt:lpstr>
      <vt:lpstr>    Познакомили детей и провели  занятие на тему День Неизвестного солдата.  Воспитанники познакомились с понятием "неизвестный солдат" и узнали, почему этот день такой особенный.</vt:lpstr>
      <vt:lpstr>Отметили «День народного единства».  В гости к нам приходила гостья, представитель шорской нации.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детей дошкольного возраста</dc:title>
  <dc:creator>Елена</dc:creator>
  <cp:lastModifiedBy>Детсад 10 - Группа 3</cp:lastModifiedBy>
  <cp:revision>81</cp:revision>
  <cp:lastPrinted>2018-04-12T00:04:47Z</cp:lastPrinted>
  <dcterms:created xsi:type="dcterms:W3CDTF">2018-04-03T05:26:25Z</dcterms:created>
  <dcterms:modified xsi:type="dcterms:W3CDTF">2024-02-27T06:09:06Z</dcterms:modified>
</cp:coreProperties>
</file>